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4"/>
  </p:notesMasterIdLst>
  <p:sldIdLst>
    <p:sldId id="265" r:id="rId3"/>
    <p:sldId id="339" r:id="rId4"/>
    <p:sldId id="257" r:id="rId5"/>
    <p:sldId id="351" r:id="rId6"/>
    <p:sldId id="259" r:id="rId7"/>
    <p:sldId id="261" r:id="rId8"/>
    <p:sldId id="262" r:id="rId9"/>
    <p:sldId id="258" r:id="rId10"/>
    <p:sldId id="263" r:id="rId11"/>
    <p:sldId id="260" r:id="rId12"/>
    <p:sldId id="35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pman" initials="C" lastIdx="1" clrIdx="0">
    <p:extLst>
      <p:ext uri="{19B8F6BF-5375-455C-9EA6-DF929625EA0E}">
        <p15:presenceInfo xmlns:p15="http://schemas.microsoft.com/office/powerpoint/2012/main" userId="Chap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842"/>
    <a:srgbClr val="34D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0525" autoAdjust="0"/>
  </p:normalViewPr>
  <p:slideViewPr>
    <p:cSldViewPr snapToGrid="0" snapToObjects="1">
      <p:cViewPr varScale="1">
        <p:scale>
          <a:sx n="93" d="100"/>
          <a:sy n="93" d="100"/>
        </p:scale>
        <p:origin x="68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13F3-4C83-FF4F-BC8F-384B8CA77824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57B04-6AA8-604A-9C59-AB7F8A1E0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84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middle school, my students don’t come in the first few weeks unless</a:t>
            </a:r>
            <a:r>
              <a:rPr lang="en-US" baseline="0" dirty="0"/>
              <a:t> they’re allowed. If you have them wait outside and there is room, I would have students wait in lines against the wall the first few weeks. For high school, I let them come in if the door is open and the room is </a:t>
            </a:r>
            <a:r>
              <a:rPr lang="en-US" i="0" baseline="0" dirty="0"/>
              <a:t>clear of students from previous class, save a few stragglers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77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4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8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my middle school, my students don’t come in the first few weeks unless</a:t>
            </a:r>
            <a:r>
              <a:rPr lang="en-US" baseline="0" dirty="0"/>
              <a:t> they’re allowed. If you have them wait outside and there is room, I would have students wait in lines against the wall the first few weeks. For 8</a:t>
            </a:r>
            <a:r>
              <a:rPr lang="en-US" baseline="30000" dirty="0"/>
              <a:t>th</a:t>
            </a:r>
            <a:r>
              <a:rPr lang="en-US" baseline="0" dirty="0"/>
              <a:t> grade/high school, I let them come in if the door is open and the room is </a:t>
            </a:r>
            <a:r>
              <a:rPr lang="en-US" i="0" baseline="0" dirty="0"/>
              <a:t>clear of students from previous class, save a few stragglers. Really depends on your students</a:t>
            </a:r>
          </a:p>
          <a:p>
            <a:endParaRPr lang="en-US" i="0" baseline="0" dirty="0"/>
          </a:p>
          <a:p>
            <a:pPr lvl="3"/>
            <a:r>
              <a:rPr lang="en-US" dirty="0"/>
              <a:t>Don’t make a big deal out of things that aren’t a big deal (in other words, there’s no need to interrupt the whole class to lecture a student on lateness)</a:t>
            </a:r>
          </a:p>
          <a:p>
            <a:pPr lvl="3"/>
            <a:r>
              <a:rPr lang="en-US" dirty="0"/>
              <a:t>Clipboard for </a:t>
            </a:r>
            <a:r>
              <a:rPr lang="en-US" dirty="0" err="1"/>
              <a:t>latenesses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9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Keep advisors</a:t>
            </a:r>
            <a:r>
              <a:rPr lang="en-US" baseline="0" dirty="0"/>
              <a:t> informed and show your students that the admins will back you up as needed, but know that you are in charge of your own classroom. </a:t>
            </a:r>
            <a:r>
              <a:rPr lang="en-US" dirty="0"/>
              <a:t>When there is a consequence for poor behavior, make sure you implement it;</a:t>
            </a:r>
            <a:endParaRPr lang="en-US" baseline="0" dirty="0"/>
          </a:p>
          <a:p>
            <a:r>
              <a:rPr lang="en-US" baseline="0" dirty="0"/>
              <a:t>• I give students one free minute; if it goes above 59 seconds, they come in during break for a minute. If it goes above two minutes, it’s two minutes at break.</a:t>
            </a:r>
          </a:p>
          <a:p>
            <a:r>
              <a:rPr lang="en-US" baseline="0" dirty="0"/>
              <a:t>• “I argue at 3 pm”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93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43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yourself…but be the best version of yourself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3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7B04-6AA8-604A-9C59-AB7F8A1E07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0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84ED-C954-DF42-A8C8-E30E39E0C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13CC3-F172-3841-B4AF-722B42A25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82606-8FBF-8B4D-86B4-431A0485E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2DD1E-5562-5F4C-A29F-D23EDE70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6AAD6-EBDD-254A-AC38-8272EF46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C0614-2B24-354A-8BD1-89EEDEBAFF45}"/>
              </a:ext>
            </a:extLst>
          </p:cNvPr>
          <p:cNvSpPr txBox="1"/>
          <p:nvPr userDrawn="1"/>
        </p:nvSpPr>
        <p:spPr>
          <a:xfrm>
            <a:off x="-1097280" y="1165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CC11-DCB8-454A-922E-C9802A6B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D0F3C-A24B-7945-A941-BA8E03E1B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55231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CFC8C-EDC6-7C40-820B-5903D0C8C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97F30-28F4-6047-8B5F-00641987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7BE08-0D3C-1841-846B-819A5DE1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4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722AF-8BAE-F340-9CF8-AD4FD5295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3E5B3-8491-0046-87E5-1CD32DF95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B9F29-7C73-7144-B455-11EF61E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7A48B-CB2D-9049-A61D-0B4DFE46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B074F-1E6D-A048-8DD6-DCCA406C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4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84ED-C954-DF42-A8C8-E30E39E0C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13CC3-F172-3841-B4AF-722B42A25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82606-8FBF-8B4D-86B4-431A0485E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2DD1E-5562-5F4C-A29F-D23EDE70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6AAD6-EBDD-254A-AC38-8272EF46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C0614-2B24-354A-8BD1-89EEDEBAFF45}"/>
              </a:ext>
            </a:extLst>
          </p:cNvPr>
          <p:cNvSpPr txBox="1"/>
          <p:nvPr userDrawn="1"/>
        </p:nvSpPr>
        <p:spPr>
          <a:xfrm>
            <a:off x="-1097280" y="1165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53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5A08-E126-3A4E-BCC3-02EE0C8E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DBF7F-5D35-1D47-A771-9B6278C69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F40C9-A35E-2442-BA56-A1803847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03532-3461-424B-A938-197A1B54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0FC47-2F21-F149-ADB1-DC4E0F68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94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8159-4275-594B-B173-8CA06A124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4040B-07B7-A244-939D-9F47EFD13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1919-8F2C-024B-B9E7-67C04BF7B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FEEE1-EA9C-6D4E-90C4-FE37508B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BDAE7-C7DC-B14A-AFFD-83940FA5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99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05E6-5133-B343-8BAF-2D23701B6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D862-8C2F-0046-99B2-889560B6A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11AC7-DF27-CE46-B8C9-EADBF470E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437A9-AE3D-1C48-BAFB-1371B2582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52BEA-10D2-CF42-8264-75DEF7AC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34FAC-CD27-4648-9120-C2BEBE82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09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7854A-1950-F04F-9ED4-13D83E84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23EEC-8EFC-C04E-9CD4-D4B59E74E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94E31-D465-7F4C-98E1-C19F88774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838C-30F1-6F42-80D9-1E95BFFC5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0837F-5E4B-E34A-8174-7DFA39706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97D156-5F8C-2D4A-AC91-92FEA7BD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CF272-9095-B842-B5CA-3309D6A2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4AF17-E0BB-9941-B3B8-C0EB2A90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91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1407-D2A0-004E-BD46-9139DF5FB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34A20-C4C3-6141-B25A-097AD034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CF82D-8E14-A449-8DDB-088B225A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EE917-FA0F-7942-89E1-A6DAD51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10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A57D2-4A32-8B4B-A7EF-9AF4EA5F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0FB93B-85CE-EA4D-86B8-F89BA1CE2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35EAB-B515-5645-B56F-29022405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35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5A65-870D-B341-A8C9-A2054B60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7685-5EF7-3347-BA24-B81C2ED3D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8474D-48D8-1E44-B7DA-DC66B6122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8DB01-B537-114A-A62F-86E9D8C3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1F013-2D1A-104F-9F21-6B8EB890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DA351-3997-8B41-9D42-5F299412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1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DBF7F-5D35-1D47-A771-9B6278C6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23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F40C9-A35E-2442-BA56-A1803847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03532-3461-424B-A938-197A1B54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0FC47-2F21-F149-ADB1-DC4E0F68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66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E185-9E12-0142-BFAF-64F00FCE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682ED-E7E9-F242-A736-62F77E7FE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C568B-638D-EA42-9ADB-8AC6D34B5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2BCAD-828C-934D-A377-FD48FAEF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FCA34-C058-FD4C-B2BF-6C082F23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786D4-5E3D-9F4B-A948-203D67E9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40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CC11-DCB8-454A-922E-C9802A6B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D0F3C-A24B-7945-A941-BA8E03E1B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CFC8C-EDC6-7C40-820B-5903D0C8C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97F30-28F4-6047-8B5F-00641987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7BE08-0D3C-1841-846B-819A5DE1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28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722AF-8BAE-F340-9CF8-AD4FD5295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3E5B3-8491-0046-87E5-1CD32DF95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B9F29-7C73-7144-B455-11EF61E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7A48B-CB2D-9049-A61D-0B4DFE46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B074F-1E6D-A048-8DD6-DCCA406C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5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8159-4275-594B-B173-8CA06A124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4040B-07B7-A244-939D-9F47EFD13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1919-8F2C-024B-B9E7-67C04BF7B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FEEE1-EA9C-6D4E-90C4-FE37508B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BDAE7-C7DC-B14A-AFFD-83940FA5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3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05E6-5133-B343-8BAF-2D23701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D862-8C2F-0046-99B2-889560B6A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11AC7-DF27-CE46-B8C9-EADBF470E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437A9-AE3D-1C48-BAFB-1371B2582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52BEA-10D2-CF42-8264-75DEF7AC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34FAC-CD27-4648-9120-C2BEBE82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7854A-1950-F04F-9ED4-13D83E84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23EEC-8EFC-C04E-9CD4-D4B59E74E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94E31-D465-7F4C-98E1-C19F88774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838C-30F1-6F42-80D9-1E95BFFC5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0837F-5E4B-E34A-8174-7DFA39706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97D156-5F8C-2D4A-AC91-92FEA7BD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CF272-9095-B842-B5CA-3309D6A2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4AF17-E0BB-9941-B3B8-C0EB2A90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9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1407-D2A0-004E-BD46-9139DF5F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34A20-C4C3-6141-B25A-097AD034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CF82D-8E14-A449-8DDB-088B225A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EE917-FA0F-7942-89E1-A6DAD51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1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A57D2-4A32-8B4B-A7EF-9AF4EA5F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0FB93B-85CE-EA4D-86B8-F89BA1CE2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35EAB-B515-5645-B56F-29022405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1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5A65-870D-B341-A8C9-A2054B60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7685-5EF7-3347-BA24-B81C2ED3D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8474D-48D8-1E44-B7DA-DC66B6122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8DB01-B537-114A-A62F-86E9D8C3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1F013-2D1A-104F-9F21-6B8EB890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DA351-3997-8B41-9D42-5F299412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E185-9E12-0142-BFAF-64F00FCE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682ED-E7E9-F242-A736-62F77E7FE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C568B-638D-EA42-9ADB-8AC6D34B5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2BCAD-828C-934D-A377-FD48FAEF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35B615-2039-CD46-8AA7-CDEAAC4C9613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FCA34-C058-FD4C-B2BF-6C082F23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786D4-5E3D-9F4B-A948-203D67E9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1958-B6F7-5442-9428-DF9516FE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8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7CAB46-1397-6C40-A4DD-645FB8FDF1B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7046976"/>
          </a:xfrm>
          <a:prstGeom prst="rect">
            <a:avLst/>
          </a:prstGeom>
          <a:ln>
            <a:solidFill>
              <a:schemeClr val="tx1">
                <a:alpha val="67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D785AE-D518-054B-97F5-4ADCC419CA1B}"/>
              </a:ext>
            </a:extLst>
          </p:cNvPr>
          <p:cNvSpPr/>
          <p:nvPr userDrawn="1"/>
        </p:nvSpPr>
        <p:spPr>
          <a:xfrm>
            <a:off x="1863723" y="0"/>
            <a:ext cx="10328277" cy="70469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20AFAC7-3D72-294F-BFAE-C9978A673DE8}"/>
              </a:ext>
            </a:extLst>
          </p:cNvPr>
          <p:cNvSpPr txBox="1">
            <a:spLocks/>
          </p:cNvSpPr>
          <p:nvPr userDrawn="1"/>
        </p:nvSpPr>
        <p:spPr>
          <a:xfrm>
            <a:off x="2586490" y="455912"/>
            <a:ext cx="8882741" cy="884466"/>
          </a:xfrm>
          <a:prstGeom prst="rect">
            <a:avLst/>
          </a:prstGeom>
          <a:solidFill>
            <a:srgbClr val="2EC5F5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04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65FCA8-9FE5-FC47-9123-BF120ACC2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ln>
            <a:solidFill>
              <a:schemeClr val="tx1">
                <a:alpha val="67000"/>
              </a:schemeClr>
            </a:solidFill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660A68-7901-C347-9E05-89D46063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4AF40">
                  <a:lumMod val="81000"/>
                  <a:lumOff val="19000"/>
                </a:srgbClr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F8AA7-EC1D-224F-A937-923B1D2A0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5231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65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ftp.coreybchapman.com/teaching/index_files/Class%20Management%20Presentation%20%28audio%29.pptx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Zbuj3RJcj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BMuknRb7woc" TargetMode="External"/><Relationship Id="rId5" Type="http://schemas.openxmlformats.org/officeDocument/2006/relationships/hyperlink" Target="https://www.youtube.com/watch?v=aETPUn9phBM" TargetMode="External"/><Relationship Id="rId4" Type="http://schemas.openxmlformats.org/officeDocument/2006/relationships/hyperlink" Target="https://youtu.be/ss7EJ-PW2U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line-stopwatch.com/full-screen-stopwatch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5896BE-8125-2E4E-A470-E7F06CB7A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46976"/>
          </a:xfrm>
          <a:prstGeom prst="rect">
            <a:avLst/>
          </a:prstGeom>
          <a:ln>
            <a:solidFill>
              <a:schemeClr val="tx1">
                <a:alpha val="67000"/>
              </a:schemeClr>
            </a:solidFill>
          </a:ln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6C08949-1E18-DF47-A179-BF5B5B2B5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92" y="5697040"/>
            <a:ext cx="10758616" cy="1160960"/>
          </a:xfrm>
          <a:prstGeom prst="rect">
            <a:avLst/>
          </a:prstGeom>
          <a:gradFill flip="none" rotWithShape="1">
            <a:gsLst>
              <a:gs pos="6000">
                <a:schemeClr val="accent1">
                  <a:lumMod val="5000"/>
                  <a:lumOff val="95000"/>
                  <a:alpha val="74000"/>
                </a:schemeClr>
              </a:gs>
              <a:gs pos="21000">
                <a:srgbClr val="BCDAF5">
                  <a:lumMod val="40000"/>
                </a:srgbClr>
              </a:gs>
              <a:gs pos="79000">
                <a:srgbClr val="74AF40">
                  <a:lumMod val="81000"/>
                  <a:lumOff val="19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175">
            <a:solidFill>
              <a:schemeClr val="tx1">
                <a:alpha val="57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Creating Class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Culture &amp; Community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An Introduction to Classroom Management</a:t>
            </a:r>
            <a:endParaRPr kumimoji="0" lang="en-US" altLang="ko-KR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9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6400" y="5452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Most Important Rule I’ve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82" y="1600201"/>
            <a:ext cx="9892144" cy="5257799"/>
          </a:xfrm>
        </p:spPr>
        <p:txBody>
          <a:bodyPr>
            <a:normAutofit/>
          </a:bodyPr>
          <a:lstStyle/>
          <a:p>
            <a:r>
              <a:rPr lang="en-US" dirty="0"/>
              <a:t>You are your students’ model of empathy: as people, treat them as you’d like to be treated:</a:t>
            </a:r>
          </a:p>
          <a:p>
            <a:pPr lvl="1"/>
            <a:r>
              <a:rPr lang="en-US" dirty="0"/>
              <a:t>Don’t be hypocritical about the rules;</a:t>
            </a:r>
          </a:p>
          <a:p>
            <a:pPr lvl="2"/>
            <a:r>
              <a:rPr lang="en-US" dirty="0"/>
              <a:t>e.g. I have my phone on airplane mode, and if I forget and it goes off—which has happened 2-3 times over the years—they get to “take it away” and give it to the dean</a:t>
            </a:r>
          </a:p>
          <a:p>
            <a:pPr lvl="1"/>
            <a:r>
              <a:rPr lang="en-US" dirty="0"/>
              <a:t>Model politeness at all times, regardless of what’s going on in your life; it’s amazing how far words like “please” and “thank you” go when you use them with your students;</a:t>
            </a:r>
          </a:p>
          <a:p>
            <a:pPr lvl="2"/>
            <a:r>
              <a:rPr lang="en-US" dirty="0"/>
              <a:t>Personally, I use the term “ma’am” and “sir” when I don’t know a student’s name, like in the hallway, but I also say it to my students all the time too</a:t>
            </a:r>
          </a:p>
          <a:p>
            <a:pPr lvl="1"/>
            <a:r>
              <a:rPr lang="en-US" dirty="0"/>
              <a:t>Be willing to apologize when you make a mistake or overreact</a:t>
            </a:r>
          </a:p>
          <a:p>
            <a:pPr lvl="1"/>
            <a:r>
              <a:rPr lang="en-US" dirty="0"/>
              <a:t>Show in the way you treat your students that you are in charge and that there is a reason you are in charge—but that you do care about them.</a:t>
            </a:r>
          </a:p>
        </p:txBody>
      </p:sp>
    </p:spTree>
    <p:extLst>
      <p:ext uri="{BB962C8B-B14F-4D97-AF65-F5344CB8AC3E}">
        <p14:creationId xmlns:p14="http://schemas.microsoft.com/office/powerpoint/2010/main" val="19685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4163" y="47596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Last Thoughts/Advice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162" y="1600200"/>
            <a:ext cx="6231237" cy="56041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The language you use to describe your kids outside of class seeps into the way you treat them in class</a:t>
            </a:r>
          </a:p>
          <a:p>
            <a:r>
              <a:rPr lang="en-US" dirty="0"/>
              <a:t>Get to know your students</a:t>
            </a:r>
          </a:p>
          <a:p>
            <a:r>
              <a:rPr lang="en-US" dirty="0"/>
              <a:t>Don’t yell unless absolutely necessary</a:t>
            </a:r>
          </a:p>
          <a:p>
            <a:r>
              <a:rPr lang="en-US" dirty="0"/>
              <a:t>Don’t make sending a student outside your normal go-to</a:t>
            </a:r>
          </a:p>
          <a:p>
            <a:r>
              <a:rPr lang="en-US" dirty="0"/>
              <a:t>Take advantage of your colleagues’ experiences</a:t>
            </a:r>
          </a:p>
          <a:p>
            <a:r>
              <a:rPr lang="en-US" dirty="0"/>
              <a:t>Behavior Contracts</a:t>
            </a:r>
          </a:p>
          <a:p>
            <a:r>
              <a:rPr lang="en-US" dirty="0"/>
              <a:t>Anonymous online surveys</a:t>
            </a:r>
          </a:p>
          <a:p>
            <a:r>
              <a:rPr lang="en-US" dirty="0"/>
              <a:t>Never underestimate regular structure</a:t>
            </a:r>
          </a:p>
          <a:p>
            <a:r>
              <a:rPr lang="en-US" dirty="0"/>
              <a:t>Set your expectations high</a:t>
            </a:r>
          </a:p>
          <a:p>
            <a:r>
              <a:rPr lang="en-US" dirty="0"/>
              <a:t>Follow through on your discipline, and “outsource” it only when needed</a:t>
            </a:r>
          </a:p>
          <a:p>
            <a:r>
              <a:rPr lang="en-US" dirty="0"/>
              <a:t>Continual reflection-in-action </a:t>
            </a:r>
          </a:p>
          <a:p>
            <a:pPr lvl="1"/>
            <a:r>
              <a:rPr lang="en-US" dirty="0"/>
              <a:t>Don’t argue with the data or the feedback: reflect on it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13CDF-DDDA-D043-9B2D-342E497F61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399" y="3925469"/>
            <a:ext cx="3785601" cy="205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51E0F-DF89-544E-BF79-DFF5FB77A4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18" y="1672662"/>
            <a:ext cx="3932882" cy="169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0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38CC-DCDD-E740-A0A2-1CD55B77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2EC5F5"/>
          </a:solidFill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1F3DE-95F1-BB4D-A52D-FCEC0210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982"/>
            <a:ext cx="10515600" cy="4764956"/>
          </a:xfrm>
        </p:spPr>
        <p:txBody>
          <a:bodyPr>
            <a:normAutofit/>
          </a:bodyPr>
          <a:lstStyle/>
          <a:p>
            <a:r>
              <a:rPr lang="en-US" b="1" dirty="0"/>
              <a:t>Before the Students Walk In</a:t>
            </a:r>
          </a:p>
          <a:p>
            <a:pPr lvl="1"/>
            <a:r>
              <a:rPr lang="en-US" b="1" dirty="0"/>
              <a:t>Objectives</a:t>
            </a:r>
          </a:p>
          <a:p>
            <a:pPr lvl="1"/>
            <a:r>
              <a:rPr lang="en-US" b="1" dirty="0"/>
              <a:t>Expectations</a:t>
            </a:r>
          </a:p>
          <a:p>
            <a:pPr lvl="1"/>
            <a:r>
              <a:rPr lang="en-US" b="1" dirty="0"/>
              <a:t>Positive Consequences</a:t>
            </a:r>
          </a:p>
          <a:p>
            <a:r>
              <a:rPr lang="en-US" b="1" dirty="0"/>
              <a:t>Entrance Structures</a:t>
            </a:r>
          </a:p>
          <a:p>
            <a:r>
              <a:rPr lang="en-US" b="1" dirty="0"/>
              <a:t>During the Lesson</a:t>
            </a:r>
          </a:p>
          <a:p>
            <a:r>
              <a:rPr lang="en-US" b="1" dirty="0"/>
              <a:t>Excusing Students</a:t>
            </a:r>
          </a:p>
          <a:p>
            <a:r>
              <a:rPr lang="en-US" b="1" dirty="0"/>
              <a:t>Encouraging Empathy</a:t>
            </a:r>
          </a:p>
          <a:p>
            <a:r>
              <a:rPr lang="en-US" b="1" dirty="0"/>
              <a:t>Modeling Empathy</a:t>
            </a:r>
          </a:p>
          <a:p>
            <a:r>
              <a:rPr lang="en-US" b="1" dirty="0"/>
              <a:t>Last Thoughts</a:t>
            </a:r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089E62-9E9E-374D-B8E8-F4CD39249C47}"/>
              </a:ext>
            </a:extLst>
          </p:cNvPr>
          <p:cNvSpPr txBox="1"/>
          <p:nvPr/>
        </p:nvSpPr>
        <p:spPr>
          <a:xfrm>
            <a:off x="7910945" y="2798618"/>
            <a:ext cx="3103419" cy="646331"/>
          </a:xfrm>
          <a:prstGeom prst="rect">
            <a:avLst/>
          </a:prstGeom>
          <a:solidFill>
            <a:srgbClr val="BFD84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Link to audio “narrated” version of this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7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21675" y="5452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082" y="1690688"/>
            <a:ext cx="9878786" cy="4673147"/>
          </a:xfrm>
        </p:spPr>
        <p:txBody>
          <a:bodyPr>
            <a:normAutofit/>
          </a:bodyPr>
          <a:lstStyle/>
          <a:p>
            <a:r>
              <a:rPr lang="en-US" sz="3200" dirty="0"/>
              <a:t>Before anything, set objectives. What is your end goal? Just like any academic standard, set ones for your students. Here are a few of my major ones:</a:t>
            </a:r>
          </a:p>
          <a:p>
            <a:pPr lvl="1"/>
            <a:r>
              <a:rPr lang="en-US" sz="2800" dirty="0"/>
              <a:t>Students will:</a:t>
            </a:r>
          </a:p>
          <a:p>
            <a:pPr lvl="2"/>
            <a:r>
              <a:rPr lang="en-US" sz="2400" dirty="0"/>
              <a:t>Come in quietly and get started on work without teacher intervention</a:t>
            </a:r>
          </a:p>
          <a:p>
            <a:pPr lvl="2"/>
            <a:r>
              <a:rPr lang="en-US" sz="2400" dirty="0"/>
              <a:t>Be active, respectful listeners when their peers and teacher are talking (whole-class and small-group)</a:t>
            </a:r>
          </a:p>
          <a:p>
            <a:pPr lvl="2"/>
            <a:r>
              <a:rPr lang="en-US" sz="2400" dirty="0"/>
              <a:t>Say “thank you” when appropriate (e.g. holding open the door for them)</a:t>
            </a:r>
          </a:p>
        </p:txBody>
      </p:sp>
    </p:spTree>
    <p:extLst>
      <p:ext uri="{BB962C8B-B14F-4D97-AF65-F5344CB8AC3E}">
        <p14:creationId xmlns:p14="http://schemas.microsoft.com/office/powerpoint/2010/main" val="17407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64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599" y="1825624"/>
            <a:ext cx="9857117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Expectations are basically the objectives in simple, student-friendly terms, what I advertise on a poster in the class (at least at the beginning of the year)</a:t>
            </a:r>
          </a:p>
          <a:p>
            <a:pPr lvl="1"/>
            <a:r>
              <a:rPr lang="en-US" dirty="0"/>
              <a:t>I’ve had classes:</a:t>
            </a:r>
          </a:p>
          <a:p>
            <a:pPr lvl="2"/>
            <a:r>
              <a:rPr lang="en-US" dirty="0"/>
              <a:t>where I’ve just had one rule: “Show respect”</a:t>
            </a:r>
          </a:p>
          <a:p>
            <a:pPr lvl="2"/>
            <a:r>
              <a:rPr lang="en-US" dirty="0"/>
              <a:t>where I had three</a:t>
            </a:r>
          </a:p>
          <a:p>
            <a:pPr marL="1828800" lvl="3" indent="-514350">
              <a:buFont typeface="+mj-lt"/>
              <a:buAutoNum type="arabicPeriod"/>
            </a:pPr>
            <a:r>
              <a:rPr lang="en-US" dirty="0"/>
              <a:t>Show respect to peers and teachers</a:t>
            </a:r>
          </a:p>
          <a:p>
            <a:pPr marL="1828800" lvl="3" indent="-514350">
              <a:buFont typeface="+mj-lt"/>
              <a:buAutoNum type="arabicPeriod"/>
            </a:pPr>
            <a:r>
              <a:rPr lang="en-US" dirty="0"/>
              <a:t>Come to class ready and willing to learn</a:t>
            </a:r>
          </a:p>
          <a:p>
            <a:pPr marL="1828800" lvl="3" indent="-514350">
              <a:buFont typeface="+mj-lt"/>
              <a:buAutoNum type="arabicPeriod"/>
            </a:pPr>
            <a:r>
              <a:rPr lang="en-US" dirty="0"/>
              <a:t>Take responsibility for your own actions</a:t>
            </a:r>
          </a:p>
          <a:p>
            <a:pPr lvl="1"/>
            <a:r>
              <a:rPr lang="en-US" dirty="0"/>
              <a:t>where I needed to be more specific—e.g. “raise your hand” or “Don’t talk while others are talking”</a:t>
            </a:r>
          </a:p>
          <a:p>
            <a:pPr lvl="1"/>
            <a:r>
              <a:rPr lang="en-US" dirty="0"/>
              <a:t>and where the students came up with the rules together, consequences, and we </a:t>
            </a:r>
            <a:r>
              <a:rPr lang="en-US"/>
              <a:t>all signed </a:t>
            </a:r>
            <a:r>
              <a:rPr lang="en-US" dirty="0"/>
              <a:t>it</a:t>
            </a:r>
          </a:p>
          <a:p>
            <a:r>
              <a:rPr lang="en-US" dirty="0"/>
              <a:t>The maximum # of rules I’ve ever had was five, as I believe anything more waters down the other ones</a:t>
            </a:r>
          </a:p>
        </p:txBody>
      </p:sp>
    </p:spTree>
    <p:extLst>
      <p:ext uri="{BB962C8B-B14F-4D97-AF65-F5344CB8AC3E}">
        <p14:creationId xmlns:p14="http://schemas.microsoft.com/office/powerpoint/2010/main" val="31608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8456" y="5484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Positive 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295" y="1600200"/>
            <a:ext cx="7999396" cy="53871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positive reinforcement when possible (it makes a world of difference):</a:t>
            </a:r>
          </a:p>
          <a:p>
            <a:pPr lvl="1"/>
            <a:r>
              <a:rPr lang="en-US" dirty="0"/>
              <a:t>“Thank you Eugenia for coming in quietly. Thank you Table 1 for cleaning up first.”</a:t>
            </a:r>
          </a:p>
          <a:p>
            <a:pPr lvl="1"/>
            <a:r>
              <a:rPr lang="en-US" dirty="0"/>
              <a:t>Email home for positive behavior or improvement (I literally call or email every home in the first month for a positive reason)</a:t>
            </a:r>
          </a:p>
          <a:p>
            <a:pPr lvl="1"/>
            <a:r>
              <a:rPr lang="en-US" dirty="0"/>
              <a:t>Table Tickets for groups (or individual tickets for students)</a:t>
            </a:r>
          </a:p>
          <a:p>
            <a:pPr lvl="1"/>
            <a:r>
              <a:rPr lang="en-US" dirty="0"/>
              <a:t>“Gold Cards” for going above and beyond or small acts of kindness</a:t>
            </a:r>
          </a:p>
          <a:p>
            <a:pPr lvl="2"/>
            <a:r>
              <a:rPr lang="en-US" dirty="0"/>
              <a:t>Depending on the age level, 3-5 Gold Cards = Homework Coupon</a:t>
            </a:r>
          </a:p>
          <a:p>
            <a:pPr lvl="1"/>
            <a:r>
              <a:rPr lang="en-US" dirty="0"/>
              <a:t>Turn something negative into something positive</a:t>
            </a:r>
          </a:p>
          <a:p>
            <a:pPr lvl="2"/>
            <a:r>
              <a:rPr lang="en-US" dirty="0"/>
              <a:t>If you contact home for a negative reason, always say that you’ll contact them the following week with an update (this gives it a silver lining, and sets them up for a positive email the following week)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481DE-5377-FE48-ABCB-027E6586C6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254" y="3860667"/>
            <a:ext cx="2239746" cy="120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7E15F-478D-B54B-830F-250784777D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90" b="97268" l="362" r="95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396" y="2687783"/>
            <a:ext cx="1461086" cy="963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13C3C6-EE20-B446-B6B6-0D4C5D974C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254" y="5635032"/>
            <a:ext cx="2239746" cy="10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94140" y="55490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Entering the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036" y="1600200"/>
            <a:ext cx="9812416" cy="5257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way students enter the classroom sets the tone for your lesson. So ideally:</a:t>
            </a:r>
          </a:p>
          <a:p>
            <a:pPr lvl="1"/>
            <a:r>
              <a:rPr lang="en-US" dirty="0"/>
              <a:t>Students come in quietly when </a:t>
            </a:r>
            <a:r>
              <a:rPr lang="en-US" i="1" dirty="0"/>
              <a:t>you</a:t>
            </a:r>
            <a:r>
              <a:rPr lang="en-US" dirty="0"/>
              <a:t> are ready for them to come in; if they don’t do it right, have them do it again: individually or as a class, at the time or—if it happens a lot—at break;</a:t>
            </a:r>
          </a:p>
          <a:p>
            <a:pPr lvl="2"/>
            <a:r>
              <a:rPr lang="en-US" dirty="0"/>
              <a:t>Don’t make it a big deal: calmly say to the student, “Try it again” (by now, my students usually just need a look for me, or if need be a finger-point to the door)</a:t>
            </a:r>
          </a:p>
          <a:p>
            <a:pPr lvl="1"/>
            <a:r>
              <a:rPr lang="en-US" dirty="0"/>
              <a:t>There is some kind of “Do Now” on the board or standard procedure that students follow whenever they come in;</a:t>
            </a:r>
          </a:p>
          <a:p>
            <a:pPr lvl="1"/>
            <a:r>
              <a:rPr lang="en-US" dirty="0"/>
              <a:t>Students should </a:t>
            </a:r>
            <a:r>
              <a:rPr lang="en-US" i="1" dirty="0"/>
              <a:t>never</a:t>
            </a:r>
            <a:r>
              <a:rPr lang="en-US" dirty="0"/>
              <a:t> come up to you at the beginning of class to ask a question—unless it’s an emergency (whether they can </a:t>
            </a:r>
            <a:r>
              <a:rPr lang="en-US" i="1" dirty="0"/>
              <a:t>before</a:t>
            </a:r>
            <a:r>
              <a:rPr lang="en-US" dirty="0"/>
              <a:t> class is your choice)</a:t>
            </a:r>
          </a:p>
          <a:p>
            <a:pPr lvl="1"/>
            <a:r>
              <a:rPr lang="en-US" dirty="0"/>
              <a:t>Have music playing (e.g.: </a:t>
            </a:r>
            <a:r>
              <a:rPr lang="en-US" dirty="0">
                <a:hlinkClick r:id="rId3"/>
              </a:rPr>
              <a:t>“meditation”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guitar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soundtracks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classical</a:t>
            </a:r>
            <a:r>
              <a:rPr lang="en-US" dirty="0"/>
              <a:t>)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Have an unobtrusive lateness system</a:t>
            </a:r>
          </a:p>
          <a:p>
            <a:pPr lvl="2"/>
            <a:r>
              <a:rPr lang="en-US" dirty="0"/>
              <a:t>e.g. A minute detention for every minute late or a sign-in clipboard</a:t>
            </a:r>
          </a:p>
        </p:txBody>
      </p:sp>
    </p:spTree>
    <p:extLst>
      <p:ext uri="{BB962C8B-B14F-4D97-AF65-F5344CB8AC3E}">
        <p14:creationId xmlns:p14="http://schemas.microsoft.com/office/powerpoint/2010/main" val="186909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2808" y="546821"/>
            <a:ext cx="8624455" cy="105337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During the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018" y="1600199"/>
            <a:ext cx="9663676" cy="52578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100% (90% isn’t good enough)</a:t>
            </a:r>
          </a:p>
          <a:p>
            <a:pPr lvl="1"/>
            <a:r>
              <a:rPr lang="en-US" dirty="0"/>
              <a:t>If there’s a rule/expectation, enforce it 100% in the least obtrusive way possible</a:t>
            </a:r>
          </a:p>
          <a:p>
            <a:r>
              <a:rPr lang="en-US" dirty="0"/>
              <a:t>Use an </a:t>
            </a:r>
            <a:r>
              <a:rPr lang="en-US" dirty="0">
                <a:hlinkClick r:id="rId3"/>
              </a:rPr>
              <a:t>on-board timer</a:t>
            </a:r>
            <a:r>
              <a:rPr lang="en-US" dirty="0"/>
              <a:t> so students can see exactly how much time they’re wasting…and that they have to take responsibility for it;</a:t>
            </a:r>
          </a:p>
          <a:p>
            <a:r>
              <a:rPr lang="en-US" dirty="0"/>
              <a:t>Bell: when you ring it, they say “Yes, sir!” or “Yes, ma’am!”</a:t>
            </a:r>
          </a:p>
          <a:p>
            <a:r>
              <a:rPr lang="en-US" dirty="0"/>
              <a:t>During independent work, use silent communication as much as possible</a:t>
            </a:r>
          </a:p>
          <a:p>
            <a:r>
              <a:rPr lang="en-US" dirty="0"/>
              <a:t>Don’t waste time arguing with a student in class (“I argue at 3 PM”)</a:t>
            </a:r>
          </a:p>
          <a:p>
            <a:pPr lvl="1"/>
            <a:r>
              <a:rPr lang="en-US" dirty="0"/>
              <a:t>Students have the right to ask for an explanation from you or explain something to you, but the middle of class is not the place</a:t>
            </a:r>
          </a:p>
          <a:p>
            <a:r>
              <a:rPr lang="en-US" dirty="0"/>
              <a:t>Have students take responsibility for own discipline</a:t>
            </a:r>
          </a:p>
          <a:p>
            <a:pPr lvl="1"/>
            <a:r>
              <a:rPr lang="en-US" dirty="0"/>
              <a:t>Have them write a letter to you convincing you why you </a:t>
            </a:r>
            <a:r>
              <a:rPr lang="en-US" i="1" dirty="0"/>
              <a:t>don’t</a:t>
            </a:r>
            <a:r>
              <a:rPr lang="en-US" dirty="0"/>
              <a:t> need to contact home or have them call their own parents (especially effective for cheating/plagiarism) </a:t>
            </a:r>
          </a:p>
          <a:p>
            <a:r>
              <a:rPr lang="en-US" dirty="0"/>
              <a:t>Don’t just pick your battles; avoid them!</a:t>
            </a:r>
          </a:p>
          <a:p>
            <a:pPr lvl="1"/>
            <a:r>
              <a:rPr lang="en-US" dirty="0"/>
              <a:t>e.g. Instead of wasting time in the middle of class lecturing a student about not bringing a pencil, maybe you have a can of pencils with your name on it on your desk…or you just give the student a pencil (and follow-up if it happens regularly); instead of getting into an argument about “Whose trash is this?!”, simply ask, “Sam, can you do me a favor and pick that up?”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04654" y="500063"/>
            <a:ext cx="8853055" cy="8161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Leaving the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054" y="1825625"/>
            <a:ext cx="9989128" cy="4552316"/>
          </a:xfrm>
        </p:spPr>
        <p:txBody>
          <a:bodyPr>
            <a:normAutofit/>
          </a:bodyPr>
          <a:lstStyle/>
          <a:p>
            <a:r>
              <a:rPr lang="en-US" dirty="0"/>
              <a:t>As a favor to yourself and the teacher that has your students after you:</a:t>
            </a:r>
          </a:p>
          <a:p>
            <a:pPr lvl="1"/>
            <a:r>
              <a:rPr lang="en-US" dirty="0"/>
              <a:t>Most important, remind the students that </a:t>
            </a:r>
            <a:r>
              <a:rPr lang="en-US" i="1" dirty="0"/>
              <a:t>you</a:t>
            </a:r>
            <a:r>
              <a:rPr lang="en-US" dirty="0"/>
              <a:t> excuse them, not the bell;</a:t>
            </a:r>
          </a:p>
          <a:p>
            <a:pPr lvl="1"/>
            <a:r>
              <a:rPr lang="en-US" dirty="0"/>
              <a:t>Have students stay in their seats until you excuse them, and push in their chairs on way out;</a:t>
            </a:r>
          </a:p>
          <a:p>
            <a:pPr lvl="2"/>
            <a:r>
              <a:rPr lang="en-US" dirty="0"/>
              <a:t>Again, keep the 100%: if a student is starting to walk out without pushing in their chair, have them come back and do it</a:t>
            </a:r>
          </a:p>
          <a:p>
            <a:pPr lvl="1"/>
            <a:r>
              <a:rPr lang="en-US" dirty="0"/>
              <a:t>Personally, I excuse students by table groups (you could do it by row) so it’s not so chaotic.</a:t>
            </a:r>
          </a:p>
          <a:p>
            <a:r>
              <a:rPr lang="en-US" dirty="0"/>
              <a:t>If your students leave your class orderly, they’re more likely to be that way in the hallway and especially for their other teachers</a:t>
            </a:r>
          </a:p>
        </p:txBody>
      </p:sp>
    </p:spTree>
    <p:extLst>
      <p:ext uri="{BB962C8B-B14F-4D97-AF65-F5344CB8AC3E}">
        <p14:creationId xmlns:p14="http://schemas.microsoft.com/office/powerpoint/2010/main" val="248244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14944" y="545235"/>
            <a:ext cx="10515600" cy="7709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Make Empathy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872" y="1600199"/>
            <a:ext cx="9580811" cy="5133109"/>
          </a:xfrm>
        </p:spPr>
        <p:txBody>
          <a:bodyPr>
            <a:normAutofit/>
          </a:bodyPr>
          <a:lstStyle/>
          <a:p>
            <a:r>
              <a:rPr lang="en-US" dirty="0"/>
              <a:t>Hold open the door and have a student video with your phone camera as they walk in the classroom; then put it on the projector</a:t>
            </a:r>
          </a:p>
          <a:p>
            <a:r>
              <a:rPr lang="en-US" dirty="0"/>
              <a:t>To set the tone, ask them to write thank you notes on the first day of school to someone</a:t>
            </a:r>
          </a:p>
          <a:p>
            <a:pPr lvl="1"/>
            <a:r>
              <a:rPr lang="en-US" dirty="0"/>
              <a:t>Supplies needed (Letter/A4 paper cut in half)</a:t>
            </a:r>
          </a:p>
          <a:p>
            <a:r>
              <a:rPr lang="en-US" dirty="0"/>
              <a:t>Ask them to reflect on “How are you going to change the world today?” </a:t>
            </a:r>
          </a:p>
        </p:txBody>
      </p:sp>
    </p:spTree>
    <p:extLst>
      <p:ext uri="{BB962C8B-B14F-4D97-AF65-F5344CB8AC3E}">
        <p14:creationId xmlns:p14="http://schemas.microsoft.com/office/powerpoint/2010/main" val="32175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3557</TotalTime>
  <Words>1649</Words>
  <Application>Microsoft Macintosh PowerPoint</Application>
  <PresentationFormat>Widescreen</PresentationFormat>
  <Paragraphs>113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맑은 고딕</vt:lpstr>
      <vt:lpstr>Arial</vt:lpstr>
      <vt:lpstr>Calibri</vt:lpstr>
      <vt:lpstr>Calibri Light</vt:lpstr>
      <vt:lpstr>1_Office Theme</vt:lpstr>
      <vt:lpstr>Office Theme</vt:lpstr>
      <vt:lpstr>PowerPoint Presentation</vt:lpstr>
      <vt:lpstr>Agenda</vt:lpstr>
      <vt:lpstr>Objectives</vt:lpstr>
      <vt:lpstr>Expectations</vt:lpstr>
      <vt:lpstr>Positive Consequences</vt:lpstr>
      <vt:lpstr>Entering the Classroom</vt:lpstr>
      <vt:lpstr>During the Lesson</vt:lpstr>
      <vt:lpstr>Leaving the Classroom</vt:lpstr>
      <vt:lpstr>Make Empathy Important</vt:lpstr>
      <vt:lpstr>Most Important Rule I’ve Learned</vt:lpstr>
      <vt:lpstr>Last Thoughts/Advice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Management</dc:title>
  <dc:creator>Corey Chapman</dc:creator>
  <cp:lastModifiedBy>Chapman</cp:lastModifiedBy>
  <cp:revision>230</cp:revision>
  <dcterms:created xsi:type="dcterms:W3CDTF">2013-09-04T14:57:01Z</dcterms:created>
  <dcterms:modified xsi:type="dcterms:W3CDTF">2020-01-29T17:29:38Z</dcterms:modified>
</cp:coreProperties>
</file>