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57" r:id="rId3"/>
    <p:sldId id="258" r:id="rId4"/>
    <p:sldId id="321" r:id="rId5"/>
    <p:sldId id="290" r:id="rId6"/>
    <p:sldId id="316" r:id="rId7"/>
    <p:sldId id="260" r:id="rId8"/>
    <p:sldId id="291" r:id="rId9"/>
    <p:sldId id="261" r:id="rId10"/>
    <p:sldId id="262" r:id="rId11"/>
    <p:sldId id="263" r:id="rId12"/>
    <p:sldId id="264" r:id="rId13"/>
    <p:sldId id="266" r:id="rId14"/>
    <p:sldId id="268" r:id="rId15"/>
    <p:sldId id="267" r:id="rId16"/>
    <p:sldId id="322" r:id="rId17"/>
    <p:sldId id="269" r:id="rId18"/>
    <p:sldId id="270" r:id="rId19"/>
    <p:sldId id="272" r:id="rId20"/>
    <p:sldId id="273" r:id="rId21"/>
    <p:sldId id="274" r:id="rId22"/>
    <p:sldId id="275" r:id="rId23"/>
    <p:sldId id="277" r:id="rId24"/>
    <p:sldId id="278" r:id="rId25"/>
    <p:sldId id="279" r:id="rId26"/>
    <p:sldId id="280" r:id="rId27"/>
    <p:sldId id="281" r:id="rId28"/>
    <p:sldId id="282" r:id="rId29"/>
    <p:sldId id="283" r:id="rId30"/>
    <p:sldId id="284"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288" r:id="rId53"/>
    <p:sldId id="289" r:id="rId54"/>
    <p:sldId id="313" r:id="rId55"/>
    <p:sldId id="314" r:id="rId56"/>
    <p:sldId id="286" r:id="rId57"/>
    <p:sldId id="318" r:id="rId58"/>
    <p:sldId id="32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pman" initials="C" lastIdx="1" clrIdx="0">
    <p:extLst>
      <p:ext uri="{19B8F6BF-5375-455C-9EA6-DF929625EA0E}">
        <p15:presenceInfo xmlns:p15="http://schemas.microsoft.com/office/powerpoint/2012/main" userId="Chap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C3B"/>
    <a:srgbClr val="E92D97"/>
    <a:srgbClr val="00856A"/>
    <a:srgbClr val="FFB3F3"/>
    <a:srgbClr val="FFD340"/>
    <a:srgbClr val="FBF089"/>
    <a:srgbClr val="00FDF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16"/>
    <p:restoredTop sz="95701"/>
  </p:normalViewPr>
  <p:slideViewPr>
    <p:cSldViewPr snapToGrid="0" snapToObjects="1">
      <p:cViewPr varScale="1">
        <p:scale>
          <a:sx n="104" d="100"/>
          <a:sy n="104" d="100"/>
        </p:scale>
        <p:origin x="280" y="200"/>
      </p:cViewPr>
      <p:guideLst/>
    </p:cSldViewPr>
  </p:slideViewPr>
  <p:notesTextViewPr>
    <p:cViewPr>
      <p:scale>
        <a:sx n="1" d="1"/>
        <a:sy n="1" d="1"/>
      </p:scale>
      <p:origin x="0" y="0"/>
    </p:cViewPr>
  </p:notesTextViewPr>
  <p:notesViewPr>
    <p:cSldViewPr snapToGrid="0" snapToObjects="1">
      <p:cViewPr varScale="1">
        <p:scale>
          <a:sx n="82" d="100"/>
          <a:sy n="82" d="100"/>
        </p:scale>
        <p:origin x="3352"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A02B8-73B1-FA46-BDDF-04299F738D53}" type="datetimeFigureOut">
              <a:rPr lang="en-US" smtClean="0"/>
              <a:t>12/31/19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489659-220D-B049-BEEA-3ADBE2657567}" type="slidenum">
              <a:rPr lang="en-US" smtClean="0"/>
              <a:t>‹#›</a:t>
            </a:fld>
            <a:endParaRPr lang="en-US"/>
          </a:p>
        </p:txBody>
      </p:sp>
    </p:spTree>
    <p:extLst>
      <p:ext uri="{BB962C8B-B14F-4D97-AF65-F5344CB8AC3E}">
        <p14:creationId xmlns:p14="http://schemas.microsoft.com/office/powerpoint/2010/main" val="1863959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Because we’re a bilingual school, we might have to do 4-5 days: half-days in the morning, translation in the afternoon</a:t>
            </a:r>
          </a:p>
          <a:p>
            <a:endParaRPr lang="en-US" dirty="0"/>
          </a:p>
          <a:p>
            <a:endParaRPr lang="en-US" dirty="0"/>
          </a:p>
          <a:p>
            <a:r>
              <a:rPr lang="en-US" dirty="0"/>
              <a:t>Day 1 (morning): Coming up with inquiry probes (with translators there)</a:t>
            </a:r>
          </a:p>
          <a:p>
            <a:r>
              <a:rPr lang="en-US" dirty="0"/>
              <a:t>Day 1 (afternoon): Translators translate questions</a:t>
            </a:r>
          </a:p>
          <a:p>
            <a:endParaRPr lang="en-US" dirty="0"/>
          </a:p>
          <a:p>
            <a:r>
              <a:rPr lang="en-US" dirty="0"/>
              <a:t>Day 2 (morning): Classical Brainstorming (in groups by language, still as diverse as possible) and 10/4 Voting</a:t>
            </a:r>
          </a:p>
          <a:p>
            <a:r>
              <a:rPr lang="en-US" dirty="0"/>
              <a:t>Day 2 (afternoon): Translators translate ideas into Master List</a:t>
            </a:r>
          </a:p>
          <a:p>
            <a:endParaRPr lang="en-US" dirty="0"/>
          </a:p>
          <a:p>
            <a:r>
              <a:rPr lang="en-US" dirty="0"/>
              <a:t>Day 3 (morning): Voting on Master List (English &amp; Turkish versions available)</a:t>
            </a:r>
          </a:p>
          <a:p>
            <a:r>
              <a:rPr lang="en-US" dirty="0"/>
              <a:t>Day 3 (afternoon): translators work with writers to create 1</a:t>
            </a:r>
            <a:r>
              <a:rPr lang="en-US" baseline="30000" dirty="0"/>
              <a:t>st</a:t>
            </a:r>
            <a:r>
              <a:rPr lang="en-US" dirty="0"/>
              <a:t> draft of Shared Vision in English &amp; Turkish</a:t>
            </a:r>
          </a:p>
          <a:p>
            <a:endParaRPr lang="en-US" dirty="0"/>
          </a:p>
          <a:p>
            <a:r>
              <a:rPr lang="en-US" dirty="0"/>
              <a:t>Day 4 (morning): Review 1</a:t>
            </a:r>
            <a:r>
              <a:rPr lang="en-US" baseline="30000" dirty="0"/>
              <a:t>st</a:t>
            </a:r>
            <a:r>
              <a:rPr lang="en-US" dirty="0"/>
              <a:t> draft</a:t>
            </a:r>
          </a:p>
          <a:p>
            <a:r>
              <a:rPr lang="en-US" dirty="0"/>
              <a:t>Day 4 (afternoon): Translators finalize 2</a:t>
            </a:r>
            <a:r>
              <a:rPr lang="en-US" baseline="30000" dirty="0"/>
              <a:t>nd</a:t>
            </a:r>
            <a:r>
              <a:rPr lang="en-US" dirty="0"/>
              <a:t> draft, making sure English &amp; Turkish versions are the same</a:t>
            </a:r>
          </a:p>
          <a:p>
            <a:endParaRPr lang="en-US" dirty="0"/>
          </a:p>
          <a:p>
            <a:r>
              <a:rPr lang="en-US" dirty="0"/>
              <a:t>Day 5: Final draft presented to group</a:t>
            </a:r>
          </a:p>
          <a:p>
            <a:endParaRPr lang="en-US" dirty="0"/>
          </a:p>
          <a:p>
            <a:endParaRPr lang="en-US" dirty="0"/>
          </a:p>
        </p:txBody>
      </p:sp>
      <p:sp>
        <p:nvSpPr>
          <p:cNvPr id="4" name="Slide Number Placeholder 3"/>
          <p:cNvSpPr>
            <a:spLocks noGrp="1"/>
          </p:cNvSpPr>
          <p:nvPr>
            <p:ph type="sldNum" sz="quarter" idx="5"/>
          </p:nvPr>
        </p:nvSpPr>
        <p:spPr/>
        <p:txBody>
          <a:bodyPr/>
          <a:lstStyle/>
          <a:p>
            <a:fld id="{67489659-220D-B049-BEEA-3ADBE2657567}" type="slidenum">
              <a:rPr lang="en-US" smtClean="0"/>
              <a:t>8</a:t>
            </a:fld>
            <a:endParaRPr lang="en-US"/>
          </a:p>
        </p:txBody>
      </p:sp>
    </p:spTree>
    <p:extLst>
      <p:ext uri="{BB962C8B-B14F-4D97-AF65-F5344CB8AC3E}">
        <p14:creationId xmlns:p14="http://schemas.microsoft.com/office/powerpoint/2010/main" val="101873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chapter kept reiterating: if people don’t feel that their PPK’s are valued, or that their voices are heard…then you won’t have buy-in. A Shared Vision should feel </a:t>
            </a:r>
            <a:r>
              <a:rPr lang="en-US" i="1" dirty="0"/>
              <a:t>owned</a:t>
            </a:r>
          </a:p>
        </p:txBody>
      </p:sp>
      <p:sp>
        <p:nvSpPr>
          <p:cNvPr id="4" name="Slide Number Placeholder 3"/>
          <p:cNvSpPr>
            <a:spLocks noGrp="1"/>
          </p:cNvSpPr>
          <p:nvPr>
            <p:ph type="sldNum" sz="quarter" idx="5"/>
          </p:nvPr>
        </p:nvSpPr>
        <p:spPr/>
        <p:txBody>
          <a:bodyPr/>
          <a:lstStyle/>
          <a:p>
            <a:fld id="{67489659-220D-B049-BEEA-3ADBE2657567}" type="slidenum">
              <a:rPr lang="en-US" smtClean="0"/>
              <a:t>9</a:t>
            </a:fld>
            <a:endParaRPr lang="en-US"/>
          </a:p>
        </p:txBody>
      </p:sp>
    </p:spTree>
    <p:extLst>
      <p:ext uri="{BB962C8B-B14F-4D97-AF65-F5344CB8AC3E}">
        <p14:creationId xmlns:p14="http://schemas.microsoft.com/office/powerpoint/2010/main" val="100687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89659-220D-B049-BEEA-3ADBE2657567}" type="slidenum">
              <a:rPr lang="en-US" smtClean="0"/>
              <a:t>10</a:t>
            </a:fld>
            <a:endParaRPr lang="en-US"/>
          </a:p>
        </p:txBody>
      </p:sp>
    </p:spTree>
    <p:extLst>
      <p:ext uri="{BB962C8B-B14F-4D97-AF65-F5344CB8AC3E}">
        <p14:creationId xmlns:p14="http://schemas.microsoft.com/office/powerpoint/2010/main" val="3031278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489659-220D-B049-BEEA-3ADBE2657567}" type="slidenum">
              <a:rPr lang="en-US" smtClean="0"/>
              <a:t>11</a:t>
            </a:fld>
            <a:endParaRPr lang="en-US"/>
          </a:p>
        </p:txBody>
      </p:sp>
    </p:spTree>
    <p:extLst>
      <p:ext uri="{BB962C8B-B14F-4D97-AF65-F5344CB8AC3E}">
        <p14:creationId xmlns:p14="http://schemas.microsoft.com/office/powerpoint/2010/main" val="2909684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84ED-C954-DF42-A8C8-E30E39E0CC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313CC3-F172-3841-B4AF-722B42A252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D82606-8FBF-8B4D-86B4-431A0485E919}"/>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5" name="Footer Placeholder 4">
            <a:extLst>
              <a:ext uri="{FF2B5EF4-FFF2-40B4-BE49-F238E27FC236}">
                <a16:creationId xmlns:a16="http://schemas.microsoft.com/office/drawing/2014/main" id="{6B52DD1E-5562-5F4C-A29F-D23EDE706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6AAD6-EBDD-254A-AC38-8272EF46E889}"/>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124856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CC11-DCB8-454A-922E-C9802A6BD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FD0F3C-A24B-7945-A941-BA8E03E1BB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CFC8C-EDC6-7C40-820B-5903D0C8C34E}"/>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5" name="Footer Placeholder 4">
            <a:extLst>
              <a:ext uri="{FF2B5EF4-FFF2-40B4-BE49-F238E27FC236}">
                <a16:creationId xmlns:a16="http://schemas.microsoft.com/office/drawing/2014/main" id="{B3797F30-28F4-6047-8B5F-00641987B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7BE08-0D3C-1841-846B-819A5DE10B92}"/>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2436164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7722AF-8BAE-F340-9CF8-AD4FD5295B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53E5B3-8491-0046-87E5-1CD32DF9542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B9F29-7C73-7144-B455-11EF61E72503}"/>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5" name="Footer Placeholder 4">
            <a:extLst>
              <a:ext uri="{FF2B5EF4-FFF2-40B4-BE49-F238E27FC236}">
                <a16:creationId xmlns:a16="http://schemas.microsoft.com/office/drawing/2014/main" id="{6017A48B-CB2D-9049-A61D-0B4DFE467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B074F-1E6D-A048-8DD6-DCCA406C63F8}"/>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2470222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5A08-E126-3A4E-BCC3-02EE0C8EC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6DBF7F-5D35-1D47-A771-9B6278C698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F40C9-A35E-2442-BA56-A18038478205}"/>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5" name="Footer Placeholder 4">
            <a:extLst>
              <a:ext uri="{FF2B5EF4-FFF2-40B4-BE49-F238E27FC236}">
                <a16:creationId xmlns:a16="http://schemas.microsoft.com/office/drawing/2014/main" id="{7A503532-3461-424B-A938-197A1B54A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0FC47-2F21-F149-ADB1-DC4E0F68AA67}"/>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2274497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8159-4275-594B-B173-8CA06A124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D4040B-07B7-A244-939D-9F47EFD13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D01919-8F2C-024B-B9E7-67C04BF7BB12}"/>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5" name="Footer Placeholder 4">
            <a:extLst>
              <a:ext uri="{FF2B5EF4-FFF2-40B4-BE49-F238E27FC236}">
                <a16:creationId xmlns:a16="http://schemas.microsoft.com/office/drawing/2014/main" id="{688FEEE1-EA9C-6D4E-90C4-FE37508B3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BDAE7-C7DC-B14A-AFFD-83940FA5A20E}"/>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397265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B05E6-5133-B343-8BAF-2D23701B61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34D862-8C2F-0046-99B2-889560B6A5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F11AC7-DF27-CE46-B8C9-EADBF470E3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3437A9-AE3D-1C48-BAFB-1371B258271D}"/>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6" name="Footer Placeholder 5">
            <a:extLst>
              <a:ext uri="{FF2B5EF4-FFF2-40B4-BE49-F238E27FC236}">
                <a16:creationId xmlns:a16="http://schemas.microsoft.com/office/drawing/2014/main" id="{A8B52BEA-10D2-CF42-8264-75DEF7AC2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34FAC-CD27-4648-9120-C2BEBE8230A7}"/>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390261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854A-1950-F04F-9ED4-13D83E84F9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A23EEC-8EFC-C04E-9CD4-D4B59E74E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094E31-D465-7F4C-98E1-C19F887744E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23838C-30F1-6F42-80D9-1E95BFFC55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10837F-5E4B-E34A-8174-7DFA39706EE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97D156-5F8C-2D4A-AC91-92FEA7BDA6CF}"/>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8" name="Footer Placeholder 7">
            <a:extLst>
              <a:ext uri="{FF2B5EF4-FFF2-40B4-BE49-F238E27FC236}">
                <a16:creationId xmlns:a16="http://schemas.microsoft.com/office/drawing/2014/main" id="{21CCF272-9095-B842-B5CA-3309D6A20E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84AF17-E0BB-9941-B3B8-C0EB2A908A6E}"/>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1742901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81407-D2A0-004E-BD46-9139DF5FBB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934A20-C4C3-6141-B25A-097AD034CB9E}"/>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4" name="Footer Placeholder 3">
            <a:extLst>
              <a:ext uri="{FF2B5EF4-FFF2-40B4-BE49-F238E27FC236}">
                <a16:creationId xmlns:a16="http://schemas.microsoft.com/office/drawing/2014/main" id="{7EDCF82D-8E14-A449-8DDB-088B225AEC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2EE917-FA0F-7942-89E1-A6DAD51E9BA1}"/>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379875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CA57D2-4A32-8B4B-A7EF-9AF4EA5F3483}"/>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3" name="Footer Placeholder 2">
            <a:extLst>
              <a:ext uri="{FF2B5EF4-FFF2-40B4-BE49-F238E27FC236}">
                <a16:creationId xmlns:a16="http://schemas.microsoft.com/office/drawing/2014/main" id="{CC0FB93B-85CE-EA4D-86B8-F89BA1CE2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435EAB-B515-5645-B56F-290224059709}"/>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1302464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5A65-870D-B341-A8C9-A2054B606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37685-5EF7-3347-BA24-B81C2ED3DF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08474D-48D8-1E44-B7DA-DC66B6122F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58DB01-B537-114A-A62F-86E9D8C3B971}"/>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6" name="Footer Placeholder 5">
            <a:extLst>
              <a:ext uri="{FF2B5EF4-FFF2-40B4-BE49-F238E27FC236}">
                <a16:creationId xmlns:a16="http://schemas.microsoft.com/office/drawing/2014/main" id="{8001F013-2D1A-104F-9F21-6B8EB8906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DA351-3997-8B41-9D42-5F2994125905}"/>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261643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4E185-9E12-0142-BFAF-64F00FCED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A682ED-E7E9-F242-A736-62F77E7FED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BC568B-638D-EA42-9ADB-8AC6D34B5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02BCAD-828C-934D-A377-FD48FAEFCD0F}"/>
              </a:ext>
            </a:extLst>
          </p:cNvPr>
          <p:cNvSpPr>
            <a:spLocks noGrp="1"/>
          </p:cNvSpPr>
          <p:nvPr>
            <p:ph type="dt" sz="half" idx="10"/>
          </p:nvPr>
        </p:nvSpPr>
        <p:spPr/>
        <p:txBody>
          <a:bodyPr/>
          <a:lstStyle/>
          <a:p>
            <a:fld id="{3435B615-2039-CD46-8AA7-CDEAAC4C9613}" type="datetimeFigureOut">
              <a:rPr lang="en-US" smtClean="0"/>
              <a:t>12/31/19</a:t>
            </a:fld>
            <a:endParaRPr lang="en-US"/>
          </a:p>
        </p:txBody>
      </p:sp>
      <p:sp>
        <p:nvSpPr>
          <p:cNvPr id="6" name="Footer Placeholder 5">
            <a:extLst>
              <a:ext uri="{FF2B5EF4-FFF2-40B4-BE49-F238E27FC236}">
                <a16:creationId xmlns:a16="http://schemas.microsoft.com/office/drawing/2014/main" id="{AA4FCA34-C058-FD4C-B2BF-6C082F236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6786D4-5E3D-9F4B-A948-203D67E92237}"/>
              </a:ext>
            </a:extLst>
          </p:cNvPr>
          <p:cNvSpPr>
            <a:spLocks noGrp="1"/>
          </p:cNvSpPr>
          <p:nvPr>
            <p:ph type="sldNum" sz="quarter" idx="12"/>
          </p:nvPr>
        </p:nvSpPr>
        <p:spPr/>
        <p:txBody>
          <a:bodyPr/>
          <a:lstStyle/>
          <a:p>
            <a:fld id="{83981958-B6F7-5442-9428-DF9516FEE38C}" type="slidenum">
              <a:rPr lang="en-US" smtClean="0"/>
              <a:t>‹#›</a:t>
            </a:fld>
            <a:endParaRPr lang="en-US"/>
          </a:p>
        </p:txBody>
      </p:sp>
    </p:spTree>
    <p:extLst>
      <p:ext uri="{BB962C8B-B14F-4D97-AF65-F5344CB8AC3E}">
        <p14:creationId xmlns:p14="http://schemas.microsoft.com/office/powerpoint/2010/main" val="1173372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660A68-7901-C347-9E05-89D460636F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0F8AA7-EC1D-224F-A937-923B1D2A0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BFA49-F690-394F-B5D4-CE348A0778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5B615-2039-CD46-8AA7-CDEAAC4C9613}" type="datetimeFigureOut">
              <a:rPr lang="en-US" smtClean="0"/>
              <a:t>12/31/19</a:t>
            </a:fld>
            <a:endParaRPr lang="en-US"/>
          </a:p>
        </p:txBody>
      </p:sp>
      <p:sp>
        <p:nvSpPr>
          <p:cNvPr id="5" name="Footer Placeholder 4">
            <a:extLst>
              <a:ext uri="{FF2B5EF4-FFF2-40B4-BE49-F238E27FC236}">
                <a16:creationId xmlns:a16="http://schemas.microsoft.com/office/drawing/2014/main" id="{3A4C1105-0325-BF45-A1CD-29426ACB2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FF0264-6CC5-0C40-8D22-3101847DA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981958-B6F7-5442-9428-DF9516FEE38C}" type="slidenum">
              <a:rPr lang="en-US" smtClean="0"/>
              <a:t>‹#›</a:t>
            </a:fld>
            <a:endParaRPr lang="en-US"/>
          </a:p>
        </p:txBody>
      </p:sp>
    </p:spTree>
    <p:extLst>
      <p:ext uri="{BB962C8B-B14F-4D97-AF65-F5344CB8AC3E}">
        <p14:creationId xmlns:p14="http://schemas.microsoft.com/office/powerpoint/2010/main" val="2018649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drive.google.com/open?id=1Jyb7Hs39Fq97bX4jue4kQHoV38sJi3a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rive.google.com/open?id=1bExv8eYLnnSete7sSCl5CS9Rg33FoYnP" TargetMode="External"/><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9000"/>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76C08949-1E18-DF47-A179-BF5B5B2B5126}"/>
              </a:ext>
            </a:extLst>
          </p:cNvPr>
          <p:cNvSpPr txBox="1">
            <a:spLocks noChangeArrowheads="1"/>
          </p:cNvSpPr>
          <p:nvPr/>
        </p:nvSpPr>
        <p:spPr bwMode="auto">
          <a:xfrm>
            <a:off x="1562824" y="4595657"/>
            <a:ext cx="9144000" cy="1477339"/>
          </a:xfrm>
          <a:prstGeom prst="rect">
            <a:avLst/>
          </a:prstGeom>
          <a:gradFill flip="none" rotWithShape="1">
            <a:gsLst>
              <a:gs pos="6000">
                <a:schemeClr val="accent1">
                  <a:lumMod val="5000"/>
                  <a:lumOff val="95000"/>
                </a:schemeClr>
              </a:gs>
              <a:gs pos="34000">
                <a:srgbClr val="E92D97"/>
              </a:gs>
              <a:gs pos="79000">
                <a:srgbClr val="FFD340"/>
              </a:gs>
              <a:gs pos="100000">
                <a:schemeClr val="bg1"/>
              </a:gs>
            </a:gsLst>
            <a:lin ang="2700000" scaled="1"/>
            <a:tileRect/>
          </a:gradFill>
          <a:ln w="3175">
            <a:solidFill>
              <a:schemeClr val="tx1">
                <a:alpha val="18000"/>
              </a:schemeClr>
            </a:solidFill>
            <a:miter lim="800000"/>
            <a:headEnd/>
            <a:tailEnd/>
          </a:ln>
          <a:effectLst>
            <a:glow rad="139700">
              <a:schemeClr val="accent4">
                <a:satMod val="175000"/>
                <a:alpha val="40000"/>
              </a:schemeClr>
            </a:glow>
          </a:effectLst>
        </p:spPr>
        <p:txBody>
          <a:bodyPr wrap="square" anchor="ctr">
            <a:noAutofit/>
          </a:bodyPr>
          <a:lstStyle/>
          <a:p>
            <a:pPr algn="ctr"/>
            <a:r>
              <a:rPr lang="en-US" altLang="ko-KR" sz="4000" b="1" dirty="0">
                <a:solidFill>
                  <a:schemeClr val="bg1"/>
                </a:solidFill>
                <a:latin typeface="Arial" pitchFamily="34" charset="0"/>
                <a:ea typeface="맑은 고딕" pitchFamily="50" charset="-127"/>
                <a:cs typeface="Arial" pitchFamily="34" charset="0"/>
              </a:rPr>
              <a:t>Creating a Shared Vision</a:t>
            </a:r>
          </a:p>
          <a:p>
            <a:pPr lvl="0" algn="ctr">
              <a:defRPr/>
            </a:pPr>
            <a:r>
              <a:rPr lang="en-US" altLang="ko-KR" b="1" dirty="0">
                <a:solidFill>
                  <a:prstClr val="white"/>
                </a:solidFill>
                <a:latin typeface="Arial" pitchFamily="34" charset="0"/>
                <a:cs typeface="Arial" pitchFamily="34" charset="0"/>
              </a:rPr>
              <a:t>Based on </a:t>
            </a:r>
            <a:r>
              <a:rPr lang="en-US" altLang="ko-KR" b="1" i="1" dirty="0">
                <a:solidFill>
                  <a:prstClr val="white"/>
                </a:solidFill>
                <a:latin typeface="Arial" pitchFamily="34" charset="0"/>
                <a:cs typeface="Arial" pitchFamily="34" charset="0"/>
              </a:rPr>
              <a:t>Schools That Deliver</a:t>
            </a:r>
            <a:r>
              <a:rPr lang="en-US" altLang="ko-KR" b="1" dirty="0">
                <a:solidFill>
                  <a:prstClr val="white"/>
                </a:solidFill>
                <a:latin typeface="Arial" pitchFamily="34" charset="0"/>
                <a:cs typeface="Arial" pitchFamily="34" charset="0"/>
              </a:rPr>
              <a:t> by Bill Martin and John Edwards</a:t>
            </a:r>
            <a:endParaRPr lang="en-US" altLang="ko-KR" b="1" i="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70760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791439" y="383807"/>
            <a:ext cx="7740352"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2</a:t>
            </a:r>
            <a:r>
              <a:rPr lang="en-US" altLang="ko-KR" b="1" dirty="0">
                <a:solidFill>
                  <a:srgbClr val="E92D97"/>
                </a:solidFill>
              </a:rPr>
              <a:t>: Designing the Inquiry Probes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6604" y="1268273"/>
            <a:ext cx="4261449" cy="53055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000" dirty="0"/>
              <a:t>Inquiry probes are key questions that should tackle all the important aspects of the school</a:t>
            </a:r>
          </a:p>
          <a:p>
            <a:pPr>
              <a:defRPr/>
            </a:pPr>
            <a:r>
              <a:rPr lang="en-US" sz="3000" dirty="0"/>
              <a:t>The Vision Creating Team should start with about 30 questions before narrowing it down</a:t>
            </a:r>
          </a:p>
          <a:p>
            <a:pPr marL="514350" lvl="0" indent="-514350">
              <a:buFont typeface="+mj-lt"/>
              <a:buAutoNum type="arabicParenR"/>
              <a:defRPr/>
            </a:pPr>
            <a:endParaRPr kumimoji="0" lang="en-US" sz="30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026" name="Picture 2" descr="https://lh6.googleusercontent.com/5nXlnuAV3cMthoiCGYRUOx6Qimv26nfGTkYypw6yyCagthJdfau-5D6j0H4jd1CWIBCk-VsUxSEORgmGh7ey2lLJiT-JHcJvPW8bXFyR4IpVEIaldDeFeX6YCTHk6Quu0bYV453N">
            <a:hlinkClick r:id="rId4"/>
            <a:extLst>
              <a:ext uri="{FF2B5EF4-FFF2-40B4-BE49-F238E27FC236}">
                <a16:creationId xmlns:a16="http://schemas.microsoft.com/office/drawing/2014/main" id="{88146EBA-B73A-D844-9D3C-8D25033A96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96" b="10971"/>
          <a:stretch/>
        </p:blipFill>
        <p:spPr bwMode="auto">
          <a:xfrm>
            <a:off x="6889881" y="1126171"/>
            <a:ext cx="4683664" cy="53364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A627EF-0CBB-224D-9C00-7FAC00250B15}"/>
              </a:ext>
            </a:extLst>
          </p:cNvPr>
          <p:cNvSpPr txBox="1"/>
          <p:nvPr/>
        </p:nvSpPr>
        <p:spPr>
          <a:xfrm>
            <a:off x="7043352" y="6488668"/>
            <a:ext cx="4428512" cy="369332"/>
          </a:xfrm>
          <a:prstGeom prst="rect">
            <a:avLst/>
          </a:prstGeom>
          <a:noFill/>
        </p:spPr>
        <p:txBody>
          <a:bodyPr wrap="square" rtlCol="0">
            <a:spAutoFit/>
          </a:bodyPr>
          <a:lstStyle/>
          <a:p>
            <a:pPr algn="ctr"/>
            <a:r>
              <a:rPr lang="en-US" dirty="0"/>
              <a:t>(Click image for </a:t>
            </a:r>
            <a:r>
              <a:rPr lang="en-US" dirty="0" err="1"/>
              <a:t>docx</a:t>
            </a:r>
            <a:r>
              <a:rPr lang="en-US" dirty="0"/>
              <a:t> version)</a:t>
            </a:r>
          </a:p>
        </p:txBody>
      </p:sp>
    </p:spTree>
    <p:extLst>
      <p:ext uri="{BB962C8B-B14F-4D97-AF65-F5344CB8AC3E}">
        <p14:creationId xmlns:p14="http://schemas.microsoft.com/office/powerpoint/2010/main" val="66030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791439" y="383807"/>
            <a:ext cx="8819716"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3</a:t>
            </a:r>
            <a:r>
              <a:rPr lang="en-US" altLang="ko-KR" b="1" dirty="0">
                <a:solidFill>
                  <a:srgbClr val="E92D97"/>
                </a:solidFill>
              </a:rPr>
              <a:t>: Choose the Best Inquiry Probes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401180" y="1268273"/>
            <a:ext cx="9468767" cy="54085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000" dirty="0"/>
              <a:t>The final </a:t>
            </a:r>
            <a:r>
              <a:rPr lang="en-US" sz="3000" b="1" dirty="0">
                <a:solidFill>
                  <a:srgbClr val="E92D97"/>
                </a:solidFill>
              </a:rPr>
              <a:t>8</a:t>
            </a:r>
            <a:r>
              <a:rPr lang="en-US" sz="3000" dirty="0"/>
              <a:t> need to be chosen </a:t>
            </a:r>
            <a:r>
              <a:rPr lang="en-US" sz="3000" i="1" dirty="0"/>
              <a:t>internally</a:t>
            </a:r>
            <a:r>
              <a:rPr lang="en-US" sz="3000" dirty="0"/>
              <a:t>. Could be by administration, various heads of departments, or the whole staff</a:t>
            </a:r>
          </a:p>
          <a:p>
            <a:pPr>
              <a:defRPr/>
            </a:pPr>
            <a:r>
              <a:rPr lang="en-US" sz="3000" dirty="0"/>
              <a:t>Ensure that “no two probes just give you the same data” (we want completely different sets of data/information from each question)</a:t>
            </a:r>
          </a:p>
          <a:p>
            <a:pPr>
              <a:defRPr/>
            </a:pPr>
            <a:r>
              <a:rPr lang="en-US" sz="3000" dirty="0"/>
              <a:t>Test the best 10-12 on a small group of staff-members and/or leaders, and from there narrow it to 8</a:t>
            </a:r>
          </a:p>
          <a:p>
            <a:pPr marL="514350" lvl="0" indent="-514350">
              <a:buFont typeface="+mj-lt"/>
              <a:buAutoNum type="arabicParenR"/>
              <a:defRPr/>
            </a:pPr>
            <a:endParaRPr kumimoji="0" lang="en-US" sz="30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52804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8995"/>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73461"/>
            <a:ext cx="9468767" cy="273012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500" dirty="0"/>
              <a:t>Divide people into groups of 6-8</a:t>
            </a:r>
          </a:p>
          <a:p>
            <a:pPr lvl="1">
              <a:defRPr/>
            </a:pPr>
            <a:r>
              <a:rPr lang="en-US" sz="3500" dirty="0"/>
              <a:t>Should be diverse groups (e.g. counselors, support staff, non-teachers spread across groups)</a:t>
            </a:r>
          </a:p>
          <a:p>
            <a:pPr lvl="1">
              <a:defRPr/>
            </a:pPr>
            <a:r>
              <a:rPr lang="en-US" sz="3500" dirty="0"/>
              <a:t>Each group has a facilitator, someone familiar with:</a:t>
            </a:r>
          </a:p>
          <a:p>
            <a:pPr lvl="2">
              <a:defRPr/>
            </a:pPr>
            <a:r>
              <a:rPr lang="en-US" sz="3300" dirty="0"/>
              <a:t>Classic Brainstorming</a:t>
            </a:r>
          </a:p>
          <a:p>
            <a:pPr lvl="2">
              <a:defRPr/>
            </a:pPr>
            <a:r>
              <a:rPr lang="en-US" sz="3300" dirty="0"/>
              <a:t>10/4 Voting</a:t>
            </a:r>
          </a:p>
          <a:p>
            <a:endParaRPr lang="en-US" dirty="0"/>
          </a:p>
          <a:p>
            <a:pPr marL="47625" lvl="2" indent="0">
              <a:buNone/>
              <a:defRPr/>
            </a:pPr>
            <a:endParaRPr lang="en-US" sz="3200" dirty="0"/>
          </a:p>
          <a:p>
            <a:pPr>
              <a:defRPr/>
            </a:pPr>
            <a:endParaRPr lang="en-US" dirty="0"/>
          </a:p>
          <a:p>
            <a:pPr marL="514350" lvl="0" indent="-514350">
              <a:buFont typeface="+mj-lt"/>
              <a:buAutoNum type="arabicParenR"/>
              <a:defRPr/>
            </a:pPr>
            <a:endParaRPr kumimoji="0" lang="en-US"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08C8880-DF23-3041-847F-4F2903CAC962}"/>
              </a:ext>
            </a:extLst>
          </p:cNvPr>
          <p:cNvPicPr>
            <a:picLocks noChangeAspect="1"/>
          </p:cNvPicPr>
          <p:nvPr/>
        </p:nvPicPr>
        <p:blipFill>
          <a:blip r:embed="rId3"/>
          <a:stretch>
            <a:fillRect/>
          </a:stretch>
        </p:blipFill>
        <p:spPr>
          <a:xfrm>
            <a:off x="4195430" y="3818699"/>
            <a:ext cx="5658927" cy="2939702"/>
          </a:xfrm>
          <a:prstGeom prst="rect">
            <a:avLst/>
          </a:prstGeom>
        </p:spPr>
      </p:pic>
      <p:sp>
        <p:nvSpPr>
          <p:cNvPr id="2" name="TextBox 1">
            <a:extLst>
              <a:ext uri="{FF2B5EF4-FFF2-40B4-BE49-F238E27FC236}">
                <a16:creationId xmlns:a16="http://schemas.microsoft.com/office/drawing/2014/main" id="{18B05777-BE02-A744-82EB-E61D14E8F836}"/>
              </a:ext>
            </a:extLst>
          </p:cNvPr>
          <p:cNvSpPr txBox="1"/>
          <p:nvPr/>
        </p:nvSpPr>
        <p:spPr>
          <a:xfrm>
            <a:off x="2398562" y="4152517"/>
            <a:ext cx="9252664" cy="2585323"/>
          </a:xfrm>
          <a:prstGeom prst="rect">
            <a:avLst/>
          </a:prstGeom>
          <a:solidFill>
            <a:srgbClr val="00856A"/>
          </a:solidFill>
          <a:ln>
            <a:solidFill>
              <a:schemeClr val="tx1"/>
            </a:solidFill>
          </a:ln>
        </p:spPr>
        <p:txBody>
          <a:bodyPr wrap="square" rtlCol="0">
            <a:normAutofit/>
          </a:bodyPr>
          <a:lstStyle/>
          <a:p>
            <a:r>
              <a:rPr lang="en-US" sz="2000" b="1" u="sng" dirty="0">
                <a:solidFill>
                  <a:schemeClr val="bg1"/>
                </a:solidFill>
              </a:rPr>
              <a:t>Note</a:t>
            </a:r>
            <a:r>
              <a:rPr lang="en-US" sz="2000" b="1" dirty="0">
                <a:solidFill>
                  <a:schemeClr val="bg1"/>
                </a:solidFill>
              </a:rPr>
              <a:t>: The principal/director doesn’t participate in the Inquiry Probes. They stay in the “Central Tally Room” tallying up the votes.</a:t>
            </a:r>
          </a:p>
          <a:p>
            <a:endParaRPr lang="en-US" sz="2000" b="1" dirty="0">
              <a:solidFill>
                <a:schemeClr val="bg1"/>
              </a:solidFill>
            </a:endParaRPr>
          </a:p>
          <a:p>
            <a:r>
              <a:rPr lang="en-US" sz="2000" b="1" dirty="0">
                <a:solidFill>
                  <a:schemeClr val="bg1"/>
                </a:solidFill>
              </a:rPr>
              <a:t>This is for three reasons:</a:t>
            </a:r>
          </a:p>
          <a:p>
            <a:pPr marL="285750" indent="-285750">
              <a:buFont typeface="Arial" panose="020B0604020202020204" pitchFamily="34" charset="0"/>
              <a:buChar char="•"/>
            </a:pPr>
            <a:r>
              <a:rPr lang="en-US" sz="2000" b="1" dirty="0">
                <a:solidFill>
                  <a:schemeClr val="bg1"/>
                </a:solidFill>
              </a:rPr>
              <a:t>“Based on trusting the staff and community” (shows trust in their judgment)</a:t>
            </a:r>
          </a:p>
          <a:p>
            <a:pPr marL="285750" indent="-285750">
              <a:buFont typeface="Arial" panose="020B0604020202020204" pitchFamily="34" charset="0"/>
              <a:buChar char="•"/>
            </a:pPr>
            <a:r>
              <a:rPr lang="en-US" sz="2000" b="1" dirty="0">
                <a:solidFill>
                  <a:schemeClr val="bg1"/>
                </a:solidFill>
              </a:rPr>
              <a:t>“Diplomatic immunity”: the staff can’t complain to the principal, since they didn’t make the decisions here</a:t>
            </a:r>
          </a:p>
          <a:p>
            <a:pPr marL="285750" indent="-285750">
              <a:buFont typeface="Arial" panose="020B0604020202020204" pitchFamily="34" charset="0"/>
              <a:buChar char="•"/>
            </a:pPr>
            <a:r>
              <a:rPr lang="en-US" sz="2000" b="1" dirty="0">
                <a:solidFill>
                  <a:schemeClr val="bg1"/>
                </a:solidFill>
              </a:rPr>
              <a:t>“Servant Leadership: by giving away apparent power, real power emerges”</a:t>
            </a:r>
          </a:p>
          <a:p>
            <a:endParaRPr lang="en-US" sz="2000" b="1" dirty="0">
              <a:solidFill>
                <a:schemeClr val="bg1"/>
              </a:solidFill>
            </a:endParaRPr>
          </a:p>
        </p:txBody>
      </p:sp>
    </p:spTree>
    <p:extLst>
      <p:ext uri="{BB962C8B-B14F-4D97-AF65-F5344CB8AC3E}">
        <p14:creationId xmlns:p14="http://schemas.microsoft.com/office/powerpoint/2010/main" val="246395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100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2000"/>
                            </p:stCondLst>
                            <p:childTnLst>
                              <p:par>
                                <p:cTn id="23" presetID="10" presetClass="entr" presetSubtype="0" fill="hold" nodeType="afterEffect">
                                  <p:stCondLst>
                                    <p:cond delay="50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xit" presetSubtype="0" fill="hold"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8995"/>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pic>
        <p:nvPicPr>
          <p:cNvPr id="2" name="Picture 1">
            <a:extLst>
              <a:ext uri="{FF2B5EF4-FFF2-40B4-BE49-F238E27FC236}">
                <a16:creationId xmlns:a16="http://schemas.microsoft.com/office/drawing/2014/main" id="{2A238EF5-7EB2-F749-A357-BA2DB1571F48}"/>
              </a:ext>
            </a:extLst>
          </p:cNvPr>
          <p:cNvPicPr>
            <a:picLocks noChangeAspect="1"/>
          </p:cNvPicPr>
          <p:nvPr/>
        </p:nvPicPr>
        <p:blipFill>
          <a:blip r:embed="rId3"/>
          <a:stretch>
            <a:fillRect/>
          </a:stretch>
        </p:blipFill>
        <p:spPr>
          <a:xfrm>
            <a:off x="2883908" y="2295433"/>
            <a:ext cx="5505313" cy="4596936"/>
          </a:xfrm>
          <a:prstGeom prst="rect">
            <a:avLst/>
          </a:prstGeom>
        </p:spPr>
      </p:pic>
      <p:sp>
        <p:nvSpPr>
          <p:cNvPr id="4" name="Rounded Rectangular Callout 3">
            <a:extLst>
              <a:ext uri="{FF2B5EF4-FFF2-40B4-BE49-F238E27FC236}">
                <a16:creationId xmlns:a16="http://schemas.microsoft.com/office/drawing/2014/main" id="{025CC381-11D4-804A-96DF-38E1461680D8}"/>
              </a:ext>
            </a:extLst>
          </p:cNvPr>
          <p:cNvSpPr/>
          <p:nvPr/>
        </p:nvSpPr>
        <p:spPr>
          <a:xfrm>
            <a:off x="5192773" y="1321959"/>
            <a:ext cx="3181896" cy="1694521"/>
          </a:xfrm>
          <a:prstGeom prst="wedgeRoundRectCallout">
            <a:avLst>
              <a:gd name="adj1" fmla="val 25031"/>
              <a:gd name="adj2" fmla="val 78540"/>
              <a:gd name="adj3" fmla="val 16667"/>
            </a:avLst>
          </a:prstGeom>
          <a:solidFill>
            <a:srgbClr val="FFB3F3"/>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solidFill>
                  <a:schemeClr val="tx1"/>
                </a:solidFill>
              </a:rPr>
              <a:t>Our 1st Inquiry Probe is this: </a:t>
            </a:r>
            <a:r>
              <a:rPr lang="en-US" sz="2000" b="1" dirty="0">
                <a:solidFill>
                  <a:schemeClr val="tx1"/>
                </a:solidFill>
              </a:rPr>
              <a:t>how can we make our curriculum more challenging and relevant?</a:t>
            </a:r>
          </a:p>
        </p:txBody>
      </p:sp>
      <p:sp>
        <p:nvSpPr>
          <p:cNvPr id="8" name="Left Arrow Callout 7">
            <a:extLst>
              <a:ext uri="{FF2B5EF4-FFF2-40B4-BE49-F238E27FC236}">
                <a16:creationId xmlns:a16="http://schemas.microsoft.com/office/drawing/2014/main" id="{81A7DFE6-805F-7846-98AF-FB3A0CADBA98}"/>
              </a:ext>
            </a:extLst>
          </p:cNvPr>
          <p:cNvSpPr/>
          <p:nvPr/>
        </p:nvSpPr>
        <p:spPr>
          <a:xfrm rot="16745155">
            <a:off x="6812979" y="2114278"/>
            <a:ext cx="2328302" cy="362309"/>
          </a:xfrm>
          <a:prstGeom prst="leftArrowCallout">
            <a:avLst>
              <a:gd name="adj1" fmla="val 25000"/>
              <a:gd name="adj2" fmla="val 25000"/>
              <a:gd name="adj3" fmla="val 25000"/>
              <a:gd name="adj4" fmla="val 82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Facilitator</a:t>
            </a:r>
          </a:p>
        </p:txBody>
      </p:sp>
      <p:sp>
        <p:nvSpPr>
          <p:cNvPr id="9" name="Rounded Rectangular Callout 8">
            <a:extLst>
              <a:ext uri="{FF2B5EF4-FFF2-40B4-BE49-F238E27FC236}">
                <a16:creationId xmlns:a16="http://schemas.microsoft.com/office/drawing/2014/main" id="{FEF1C174-0C33-384D-9424-3DDF67D9981A}"/>
              </a:ext>
            </a:extLst>
          </p:cNvPr>
          <p:cNvSpPr/>
          <p:nvPr/>
        </p:nvSpPr>
        <p:spPr>
          <a:xfrm>
            <a:off x="3165223" y="3079219"/>
            <a:ext cx="3181896" cy="1694521"/>
          </a:xfrm>
          <a:prstGeom prst="wedgeRoundRectCallout">
            <a:avLst>
              <a:gd name="adj1" fmla="val 62986"/>
              <a:gd name="adj2" fmla="val 30686"/>
              <a:gd name="adj3" fmla="val 16667"/>
            </a:avLst>
          </a:prstGeom>
          <a:solidFill>
            <a:srgbClr val="E92D97"/>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en-US" sz="2000" dirty="0"/>
              <a:t>Let’s allocate money to professional development so we can go to different conferences and learn about these things.</a:t>
            </a:r>
          </a:p>
        </p:txBody>
      </p:sp>
      <p:sp>
        <p:nvSpPr>
          <p:cNvPr id="13" name="Left Arrow Callout 12">
            <a:extLst>
              <a:ext uri="{FF2B5EF4-FFF2-40B4-BE49-F238E27FC236}">
                <a16:creationId xmlns:a16="http://schemas.microsoft.com/office/drawing/2014/main" id="{E6267E88-3BFE-B346-A79E-895FAE30D7EB}"/>
              </a:ext>
            </a:extLst>
          </p:cNvPr>
          <p:cNvSpPr/>
          <p:nvPr/>
        </p:nvSpPr>
        <p:spPr>
          <a:xfrm rot="2212304" flipH="1">
            <a:off x="1861880" y="2613415"/>
            <a:ext cx="1552759" cy="316549"/>
          </a:xfrm>
          <a:prstGeom prst="leftArrowCallout">
            <a:avLst>
              <a:gd name="adj1" fmla="val 25000"/>
              <a:gd name="adj2" fmla="val 25000"/>
              <a:gd name="adj3" fmla="val 25000"/>
              <a:gd name="adj4" fmla="val 82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Recorder</a:t>
            </a:r>
          </a:p>
        </p:txBody>
      </p:sp>
      <p:sp>
        <p:nvSpPr>
          <p:cNvPr id="14" name="Rounded Rectangular Callout 13">
            <a:extLst>
              <a:ext uri="{FF2B5EF4-FFF2-40B4-BE49-F238E27FC236}">
                <a16:creationId xmlns:a16="http://schemas.microsoft.com/office/drawing/2014/main" id="{913E5321-06C9-1747-A862-A5EE5B98F644}"/>
              </a:ext>
            </a:extLst>
          </p:cNvPr>
          <p:cNvSpPr/>
          <p:nvPr/>
        </p:nvSpPr>
        <p:spPr>
          <a:xfrm>
            <a:off x="1986026" y="3717979"/>
            <a:ext cx="1854839" cy="726224"/>
          </a:xfrm>
          <a:prstGeom prst="wedgeRoundRectCallout">
            <a:avLst>
              <a:gd name="adj1" fmla="val 73029"/>
              <a:gd name="adj2" fmla="val 33062"/>
              <a:gd name="adj3" fmla="val 16667"/>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t>Pass</a:t>
            </a:r>
          </a:p>
        </p:txBody>
      </p:sp>
      <p:sp>
        <p:nvSpPr>
          <p:cNvPr id="15" name="Rounded Rectangular Callout 14">
            <a:extLst>
              <a:ext uri="{FF2B5EF4-FFF2-40B4-BE49-F238E27FC236}">
                <a16:creationId xmlns:a16="http://schemas.microsoft.com/office/drawing/2014/main" id="{0BFC1AFC-9AA2-8A4D-A6D1-BB7C2C44E88B}"/>
              </a:ext>
            </a:extLst>
          </p:cNvPr>
          <p:cNvSpPr/>
          <p:nvPr/>
        </p:nvSpPr>
        <p:spPr>
          <a:xfrm>
            <a:off x="2913445" y="1273461"/>
            <a:ext cx="2656599" cy="1213304"/>
          </a:xfrm>
          <a:prstGeom prst="wedgeRoundRectCallout">
            <a:avLst>
              <a:gd name="adj1" fmla="val -28341"/>
              <a:gd name="adj2" fmla="val 112015"/>
              <a:gd name="adj3" fmla="val 16667"/>
            </a:avLst>
          </a:prstGeom>
          <a:solidFill>
            <a:srgbClr val="00FDFD"/>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algn="ctr"/>
            <a:r>
              <a:rPr lang="en-US" sz="2000" dirty="0">
                <a:solidFill>
                  <a:schemeClr val="tx1"/>
                </a:solidFill>
              </a:rPr>
              <a:t>Let’s give more tests so we can make sure the students are learning.</a:t>
            </a:r>
          </a:p>
        </p:txBody>
      </p:sp>
      <p:sp>
        <p:nvSpPr>
          <p:cNvPr id="16" name="Rounded Rectangular Callout 15">
            <a:extLst>
              <a:ext uri="{FF2B5EF4-FFF2-40B4-BE49-F238E27FC236}">
                <a16:creationId xmlns:a16="http://schemas.microsoft.com/office/drawing/2014/main" id="{73EA0E99-6466-5246-B216-B45CBEE8A3A7}"/>
              </a:ext>
            </a:extLst>
          </p:cNvPr>
          <p:cNvSpPr/>
          <p:nvPr/>
        </p:nvSpPr>
        <p:spPr>
          <a:xfrm>
            <a:off x="3637532" y="839708"/>
            <a:ext cx="2656599" cy="1213304"/>
          </a:xfrm>
          <a:prstGeom prst="wedgeRoundRectCallout">
            <a:avLst>
              <a:gd name="adj1" fmla="val -28341"/>
              <a:gd name="adj2" fmla="val 112015"/>
              <a:gd name="adj3" fmla="val 16667"/>
            </a:avLst>
          </a:prstGeom>
          <a:solidFill>
            <a:srgbClr val="FBF089"/>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000" dirty="0">
                <a:solidFill>
                  <a:schemeClr val="tx1"/>
                </a:solidFill>
              </a:rPr>
              <a:t>I disagree. That’s not a good idea!</a:t>
            </a:r>
          </a:p>
        </p:txBody>
      </p:sp>
      <p:sp>
        <p:nvSpPr>
          <p:cNvPr id="18" name="Rectangle 17">
            <a:extLst>
              <a:ext uri="{FF2B5EF4-FFF2-40B4-BE49-F238E27FC236}">
                <a16:creationId xmlns:a16="http://schemas.microsoft.com/office/drawing/2014/main" id="{EDC06B01-AD37-EE40-B633-B9F6B0E44994}"/>
              </a:ext>
            </a:extLst>
          </p:cNvPr>
          <p:cNvSpPr/>
          <p:nvPr/>
        </p:nvSpPr>
        <p:spPr>
          <a:xfrm>
            <a:off x="3488160" y="602450"/>
            <a:ext cx="2991657" cy="1862048"/>
          </a:xfrm>
          <a:prstGeom prst="rect">
            <a:avLst/>
          </a:prstGeom>
          <a:noFill/>
        </p:spPr>
        <p:txBody>
          <a:bodyPr wrap="square" lIns="91440" tIns="45720" rIns="91440" bIns="45720">
            <a:spAutoFit/>
          </a:bodyPr>
          <a:lstStyle/>
          <a:p>
            <a:pPr algn="ctr"/>
            <a:r>
              <a:rPr lang="en-US" sz="11500" b="0" cap="none" spc="0" dirty="0">
                <a:ln w="0"/>
                <a:solidFill>
                  <a:srgbClr val="FF0000"/>
                </a:solidFill>
                <a:effectLst>
                  <a:outerShdw blurRad="38100" dist="19050" dir="2700000" algn="tl" rotWithShape="0">
                    <a:schemeClr val="dk1">
                      <a:alpha val="40000"/>
                    </a:schemeClr>
                  </a:outerShdw>
                </a:effectLst>
              </a:rPr>
              <a:t>X</a:t>
            </a:r>
            <a:endParaRPr lang="en-US" sz="5400" b="0" cap="none" spc="0" dirty="0">
              <a:ln w="0"/>
              <a:solidFill>
                <a:srgbClr val="FF0000"/>
              </a:solidFill>
              <a:effectLst>
                <a:outerShdw blurRad="38100" dist="19050" dir="2700000" algn="tl" rotWithShape="0">
                  <a:schemeClr val="dk1">
                    <a:alpha val="40000"/>
                  </a:schemeClr>
                </a:outerShdw>
              </a:effectLst>
            </a:endParaRPr>
          </a:p>
        </p:txBody>
      </p:sp>
      <p:sp>
        <p:nvSpPr>
          <p:cNvPr id="19" name="Content Placeholder 4">
            <a:extLst>
              <a:ext uri="{FF2B5EF4-FFF2-40B4-BE49-F238E27FC236}">
                <a16:creationId xmlns:a16="http://schemas.microsoft.com/office/drawing/2014/main" id="{A99BAFB3-DCC9-4246-8F26-59D6A4A2378F}"/>
              </a:ext>
            </a:extLst>
          </p:cNvPr>
          <p:cNvSpPr txBox="1">
            <a:spLocks/>
          </p:cNvSpPr>
          <p:nvPr/>
        </p:nvSpPr>
        <p:spPr>
          <a:xfrm>
            <a:off x="8446364" y="1273461"/>
            <a:ext cx="3702280" cy="5408572"/>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4300" b="1" dirty="0"/>
              <a:t>Classic Brainstorming</a:t>
            </a:r>
          </a:p>
          <a:p>
            <a:pPr marL="547688" lvl="1" indent="-411163">
              <a:buFont typeface="Arial" panose="020B0604020202020204" pitchFamily="34" charset="0"/>
              <a:buChar char="•"/>
              <a:defRPr/>
            </a:pPr>
            <a:r>
              <a:rPr lang="en-US" sz="4900" dirty="0"/>
              <a:t>The 6-8 people go around clockwise and say an idea for that specific Inquiry Probe (question) while someone records it</a:t>
            </a:r>
          </a:p>
          <a:p>
            <a:pPr marL="547688" lvl="1" indent="-411163">
              <a:buFont typeface="Arial" panose="020B0604020202020204" pitchFamily="34" charset="0"/>
              <a:buChar char="•"/>
              <a:defRPr/>
            </a:pPr>
            <a:r>
              <a:rPr lang="en-US" sz="4900" dirty="0"/>
              <a:t>People are allowed to pass</a:t>
            </a:r>
          </a:p>
          <a:p>
            <a:pPr marL="547688" lvl="1" indent="-411163">
              <a:buFont typeface="Arial" panose="020B0604020202020204" pitchFamily="34" charset="0"/>
              <a:buChar char="•"/>
              <a:defRPr/>
            </a:pPr>
            <a:r>
              <a:rPr lang="en-US" sz="4900" dirty="0"/>
              <a:t>It ends once everyone passes in a row</a:t>
            </a:r>
          </a:p>
          <a:p>
            <a:pPr marL="547688" lvl="1" indent="-411163">
              <a:buFont typeface="Arial" panose="020B0604020202020204" pitchFamily="34" charset="0"/>
              <a:buChar char="•"/>
              <a:defRPr/>
            </a:pPr>
            <a:r>
              <a:rPr lang="en-US" sz="4900" dirty="0"/>
              <a:t>Most Important Part: </a:t>
            </a:r>
            <a:r>
              <a:rPr lang="en-US" sz="4900" b="1" dirty="0">
                <a:solidFill>
                  <a:srgbClr val="E92D97"/>
                </a:solidFill>
              </a:rPr>
              <a:t>NO DISCUSSION!</a:t>
            </a:r>
          </a:p>
        </p:txBody>
      </p:sp>
    </p:spTree>
    <p:extLst>
      <p:ext uri="{BB962C8B-B14F-4D97-AF65-F5344CB8AC3E}">
        <p14:creationId xmlns:p14="http://schemas.microsoft.com/office/powerpoint/2010/main" val="3558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lef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ppt_w*1.125000"/>
                                          </p:val>
                                        </p:tav>
                                        <p:tav tm="100000">
                                          <p:val>
                                            <p:strVal val="#ppt_x"/>
                                          </p:val>
                                        </p:tav>
                                      </p:tavLst>
                                    </p:anim>
                                    <p:animEffect transition="in" filter="wipe(righ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xit" presetSubtype="2" fill="hold" grpId="1" nodeType="clickEffect">
                                  <p:stCondLst>
                                    <p:cond delay="0"/>
                                  </p:stCondLst>
                                  <p:childTnLst>
                                    <p:anim calcmode="lin" valueType="num">
                                      <p:cBhvr additive="base">
                                        <p:cTn id="16" dur="500"/>
                                        <p:tgtEl>
                                          <p:spTgt spid="8"/>
                                        </p:tgtEl>
                                        <p:attrNameLst>
                                          <p:attrName>ppt_x</p:attrName>
                                        </p:attrNameLst>
                                      </p:cBhvr>
                                      <p:tavLst>
                                        <p:tav tm="0">
                                          <p:val>
                                            <p:strVal val="#ppt_x"/>
                                          </p:val>
                                        </p:tav>
                                        <p:tav tm="100000">
                                          <p:val>
                                            <p:strVal val="#ppt_x+#ppt_w*1.125000"/>
                                          </p:val>
                                        </p:tav>
                                      </p:tavLst>
                                    </p:anim>
                                    <p:animEffect transition="out" filter="wipe(right)">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2" presetClass="exit" presetSubtype="2" fill="hold" grpId="1" nodeType="withEffect">
                                  <p:stCondLst>
                                    <p:cond delay="0"/>
                                  </p:stCondLst>
                                  <p:childTnLst>
                                    <p:anim calcmode="lin" valueType="num">
                                      <p:cBhvr additive="base">
                                        <p:cTn id="20" dur="500"/>
                                        <p:tgtEl>
                                          <p:spTgt spid="13"/>
                                        </p:tgtEl>
                                        <p:attrNameLst>
                                          <p:attrName>ppt_x</p:attrName>
                                        </p:attrNameLst>
                                      </p:cBhvr>
                                      <p:tavLst>
                                        <p:tav tm="0">
                                          <p:val>
                                            <p:strVal val="#ppt_x"/>
                                          </p:val>
                                        </p:tav>
                                        <p:tav tm="100000">
                                          <p:val>
                                            <p:strVal val="#ppt_x+#ppt_w*1.125000"/>
                                          </p:val>
                                        </p:tav>
                                      </p:tavLst>
                                    </p:anim>
                                    <p:animEffect transition="out" filter="wipe(right)">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9"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ssolv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1" nodeType="clickEffect">
                                  <p:stCondLst>
                                    <p:cond delay="0"/>
                                  </p:stCondLst>
                                  <p:childTnLst>
                                    <p:animEffect transition="out" filter="dissolv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9"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dissolv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xit" presetSubtype="0" fill="hold" grpId="1" nodeType="clickEffect">
                                  <p:stCondLst>
                                    <p:cond delay="0"/>
                                  </p:stCondLst>
                                  <p:childTnLst>
                                    <p:animEffect transition="out" filter="dissolve">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9"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dissolv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animBg="1"/>
      <p:bldP spid="9" grpId="0" animBg="1"/>
      <p:bldP spid="9" grpId="1" animBg="1"/>
      <p:bldP spid="13" grpId="0" animBg="1"/>
      <p:bldP spid="13" grpId="1" animBg="1"/>
      <p:bldP spid="14" grpId="0" animBg="1"/>
      <p:bldP spid="14" grpId="1" animBg="1"/>
      <p:bldP spid="15" grpId="0" animBg="1"/>
      <p:bldP spid="15" grpId="1" animBg="1"/>
      <p:bldP spid="16"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8995"/>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5525" y="1273461"/>
            <a:ext cx="9264770" cy="540857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600" b="1" dirty="0"/>
              <a:t>Reminder</a:t>
            </a:r>
            <a:r>
              <a:rPr lang="en-US" sz="3600" dirty="0"/>
              <a:t>: there’s Classical Brainstorming and 10/4 voting for *each* of the 8 Inquiry Probes.</a:t>
            </a:r>
          </a:p>
          <a:p>
            <a:pPr lvl="1">
              <a:defRPr/>
            </a:pPr>
            <a:r>
              <a:rPr lang="en-US" sz="3600" dirty="0"/>
              <a:t>So if Inquiry Probe #1 is “What benefits do we expect from parent and community involvement in our school?”</a:t>
            </a:r>
          </a:p>
          <a:p>
            <a:pPr lvl="2">
              <a:defRPr/>
            </a:pPr>
            <a:r>
              <a:rPr lang="en-US" sz="3200" dirty="0"/>
              <a:t>Brainstorm ideas without discussion about IP #1</a:t>
            </a:r>
          </a:p>
          <a:p>
            <a:pPr lvl="2">
              <a:defRPr/>
            </a:pPr>
            <a:r>
              <a:rPr lang="en-US" sz="3200" dirty="0"/>
              <a:t>Do 10/4 voting on all the ideas that came up for IP #1 (if 15 ideas came up, do 10/4 voting to get to 3 ideas)</a:t>
            </a:r>
          </a:p>
          <a:p>
            <a:pPr>
              <a:defRPr/>
            </a:pPr>
            <a:r>
              <a:rPr lang="en-US" sz="3600" dirty="0"/>
              <a:t>Since</a:t>
            </a:r>
            <a:r>
              <a:rPr lang="en-US" sz="3600" b="1" dirty="0"/>
              <a:t> 3</a:t>
            </a:r>
            <a:r>
              <a:rPr lang="en-US" sz="3600" dirty="0"/>
              <a:t> ideas will be chosen (per group) from 8 different Inquiry Probes, there will be a total of </a:t>
            </a:r>
            <a:r>
              <a:rPr lang="en-US" sz="3600" b="1" dirty="0"/>
              <a:t>24</a:t>
            </a:r>
            <a:r>
              <a:rPr lang="en-US" sz="3600" dirty="0"/>
              <a:t> ideas in your group at the end of the process</a:t>
            </a:r>
          </a:p>
          <a:p>
            <a:pPr lvl="1">
              <a:defRPr/>
            </a:pP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5623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8995"/>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73461"/>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5760"/>
            <a:ext cx="2401870" cy="2816525"/>
          </a:xfrm>
          <a:prstGeom prst="rect">
            <a:avLst/>
          </a:prstGeom>
        </p:spPr>
      </p:pic>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769187168"/>
              </p:ext>
            </p:extLst>
          </p:nvPr>
        </p:nvGraphicFramePr>
        <p:xfrm>
          <a:off x="2024327" y="1642793"/>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dirty="0">
                          <a:solidFill>
                            <a:schemeClr val="tx1"/>
                          </a:solidFill>
                        </a:rPr>
                        <a:t>Round 1</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1454921"/>
                  </a:ext>
                </a:extLst>
              </a:tr>
              <a:tr h="365038">
                <a:tc>
                  <a:txBody>
                    <a:bodyPr/>
                    <a:lstStyle/>
                    <a:p>
                      <a:r>
                        <a:rPr lang="en-US" b="1" dirty="0"/>
                        <a:t>Round 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35271427"/>
                  </a:ext>
                </a:extLst>
              </a:tr>
              <a:tr h="365038">
                <a:tc>
                  <a:txBody>
                    <a:bodyPr/>
                    <a:lstStyle/>
                    <a:p>
                      <a:r>
                        <a:rPr lang="en-US" b="1" dirty="0"/>
                        <a:t>Round 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
        <p:nvSpPr>
          <p:cNvPr id="8" name="Rectangle 7">
            <a:extLst>
              <a:ext uri="{FF2B5EF4-FFF2-40B4-BE49-F238E27FC236}">
                <a16:creationId xmlns:a16="http://schemas.microsoft.com/office/drawing/2014/main" id="{04BF806C-8F5C-F04F-863D-E31203416CF2}"/>
              </a:ext>
            </a:extLst>
          </p:cNvPr>
          <p:cNvSpPr/>
          <p:nvPr/>
        </p:nvSpPr>
        <p:spPr>
          <a:xfrm>
            <a:off x="1562046" y="1029495"/>
            <a:ext cx="6287205" cy="1054958"/>
          </a:xfrm>
          <a:prstGeom prst="rect">
            <a:avLst/>
          </a:prstGeom>
          <a:noFill/>
        </p:spPr>
        <p:txBody>
          <a:bodyPr wrap="square">
            <a:normAutofit/>
          </a:bodyPr>
          <a:lstStyle/>
          <a:p>
            <a:pPr lvl="1">
              <a:defRPr/>
            </a:pPr>
            <a:r>
              <a:rPr lang="en-US" b="1" dirty="0"/>
              <a:t>Inquiry Probe #2: “What benefits do we expect from parent and community involvement in our school?”</a:t>
            </a:r>
          </a:p>
        </p:txBody>
      </p:sp>
    </p:spTree>
    <p:extLst>
      <p:ext uri="{BB962C8B-B14F-4D97-AF65-F5344CB8AC3E}">
        <p14:creationId xmlns:p14="http://schemas.microsoft.com/office/powerpoint/2010/main" val="167510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8995"/>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73461"/>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5760"/>
            <a:ext cx="2401870" cy="2816525"/>
          </a:xfrm>
          <a:prstGeom prst="rect">
            <a:avLst/>
          </a:prstGeom>
        </p:spPr>
      </p:pic>
      <p:sp>
        <p:nvSpPr>
          <p:cNvPr id="3" name="TextBox 2">
            <a:extLst>
              <a:ext uri="{FF2B5EF4-FFF2-40B4-BE49-F238E27FC236}">
                <a16:creationId xmlns:a16="http://schemas.microsoft.com/office/drawing/2014/main" id="{4D6E5182-14C0-A74A-9313-D42BB65BB11C}"/>
              </a:ext>
            </a:extLst>
          </p:cNvPr>
          <p:cNvSpPr txBox="1"/>
          <p:nvPr/>
        </p:nvSpPr>
        <p:spPr>
          <a:xfrm>
            <a:off x="5968175" y="4656428"/>
            <a:ext cx="1656498" cy="584775"/>
          </a:xfrm>
          <a:prstGeom prst="rect">
            <a:avLst/>
          </a:prstGeom>
          <a:noFill/>
        </p:spPr>
        <p:txBody>
          <a:bodyPr wrap="square" rtlCol="0">
            <a:spAutoFit/>
          </a:bodyPr>
          <a:lstStyle/>
          <a:p>
            <a:r>
              <a:rPr lang="en-US" sz="3200" b="1" dirty="0">
                <a:solidFill>
                  <a:srgbClr val="FF0000"/>
                </a:solidFill>
              </a:rPr>
              <a:t>10</a:t>
            </a:r>
            <a:r>
              <a:rPr lang="en-US" sz="3200" dirty="0"/>
              <a:t> votes</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nvPr>
        </p:nvGraphicFramePr>
        <p:xfrm>
          <a:off x="2024327" y="1642793"/>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dirty="0">
                          <a:solidFill>
                            <a:schemeClr val="tx1"/>
                          </a:solidFill>
                        </a:rPr>
                        <a:t>Round 1</a:t>
                      </a: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1454921"/>
                  </a:ext>
                </a:extLst>
              </a:tr>
              <a:tr h="365038">
                <a:tc>
                  <a:txBody>
                    <a:bodyPr/>
                    <a:lstStyle/>
                    <a:p>
                      <a:r>
                        <a:rPr lang="en-US" b="1" dirty="0"/>
                        <a:t>Round 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35271427"/>
                  </a:ext>
                </a:extLst>
              </a:tr>
              <a:tr h="365038">
                <a:tc>
                  <a:txBody>
                    <a:bodyPr/>
                    <a:lstStyle/>
                    <a:p>
                      <a:r>
                        <a:rPr lang="en-US" b="1" dirty="0"/>
                        <a:t>Round 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
        <p:nvSpPr>
          <p:cNvPr id="8" name="Rectangle 7">
            <a:extLst>
              <a:ext uri="{FF2B5EF4-FFF2-40B4-BE49-F238E27FC236}">
                <a16:creationId xmlns:a16="http://schemas.microsoft.com/office/drawing/2014/main" id="{04BF806C-8F5C-F04F-863D-E31203416CF2}"/>
              </a:ext>
            </a:extLst>
          </p:cNvPr>
          <p:cNvSpPr/>
          <p:nvPr/>
        </p:nvSpPr>
        <p:spPr>
          <a:xfrm>
            <a:off x="1562046" y="1029495"/>
            <a:ext cx="6287205" cy="1054958"/>
          </a:xfrm>
          <a:prstGeom prst="rect">
            <a:avLst/>
          </a:prstGeom>
          <a:noFill/>
        </p:spPr>
        <p:txBody>
          <a:bodyPr wrap="square">
            <a:normAutofit/>
          </a:bodyPr>
          <a:lstStyle/>
          <a:p>
            <a:pPr lvl="1">
              <a:defRPr/>
            </a:pPr>
            <a:r>
              <a:rPr lang="en-US" b="1" dirty="0"/>
              <a:t>Inquiry Probe #2: “What benefits do we expect from parent and community involvement in our school?”</a:t>
            </a:r>
          </a:p>
        </p:txBody>
      </p:sp>
    </p:spTree>
    <p:extLst>
      <p:ext uri="{BB962C8B-B14F-4D97-AF65-F5344CB8AC3E}">
        <p14:creationId xmlns:p14="http://schemas.microsoft.com/office/powerpoint/2010/main" val="3807080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68273"/>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a:p>
            <a:pPr>
              <a:defRPr/>
            </a:pPr>
            <a:endParaRPr lang="en-US" sz="3600" dirty="0"/>
          </a:p>
          <a:p>
            <a:pPr>
              <a:defRPr/>
            </a:pPr>
            <a:endParaRPr lang="en-US" sz="3600" dirty="0"/>
          </a:p>
          <a:p>
            <a:pPr lvl="1">
              <a:defRPr/>
            </a:pP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0572"/>
            <a:ext cx="2401870" cy="2816525"/>
          </a:xfrm>
          <a:prstGeom prst="rect">
            <a:avLst/>
          </a:prstGeom>
        </p:spPr>
      </p:pic>
      <p:sp>
        <p:nvSpPr>
          <p:cNvPr id="3" name="TextBox 2">
            <a:extLst>
              <a:ext uri="{FF2B5EF4-FFF2-40B4-BE49-F238E27FC236}">
                <a16:creationId xmlns:a16="http://schemas.microsoft.com/office/drawing/2014/main" id="{4D6E5182-14C0-A74A-9313-D42BB65BB11C}"/>
              </a:ext>
            </a:extLst>
          </p:cNvPr>
          <p:cNvSpPr txBox="1"/>
          <p:nvPr/>
        </p:nvSpPr>
        <p:spPr>
          <a:xfrm>
            <a:off x="5968175" y="4651240"/>
            <a:ext cx="1656498" cy="584775"/>
          </a:xfrm>
          <a:prstGeom prst="rect">
            <a:avLst/>
          </a:prstGeom>
          <a:noFill/>
        </p:spPr>
        <p:txBody>
          <a:bodyPr wrap="square" rtlCol="0">
            <a:spAutoFit/>
          </a:bodyPr>
          <a:lstStyle/>
          <a:p>
            <a:r>
              <a:rPr lang="en-US" sz="3200" b="1" dirty="0">
                <a:solidFill>
                  <a:srgbClr val="FF0000"/>
                </a:solidFill>
              </a:rPr>
              <a:t>9</a:t>
            </a:r>
            <a:r>
              <a:rPr lang="en-US" sz="3200" dirty="0"/>
              <a:t> votes</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2920580011"/>
              </p:ext>
            </p:extLst>
          </p:nvPr>
        </p:nvGraphicFramePr>
        <p:xfrm>
          <a:off x="2024327" y="1637605"/>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dirty="0">
                          <a:solidFill>
                            <a:srgbClr val="FF0000"/>
                          </a:solidFill>
                        </a:rPr>
                        <a:t>Round 1</a:t>
                      </a:r>
                    </a:p>
                  </a:txBody>
                  <a:tcPr/>
                </a:tc>
                <a:tc>
                  <a:txBody>
                    <a:bodyPr/>
                    <a:lstStyle/>
                    <a:p>
                      <a:pPr algn="ctr"/>
                      <a:r>
                        <a:rPr lang="en-US" b="1" dirty="0">
                          <a:solidFill>
                            <a:srgbClr val="FF0000"/>
                          </a:solidFill>
                        </a:rPr>
                        <a:t>1</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91454921"/>
                  </a:ext>
                </a:extLst>
              </a:tr>
              <a:tr h="365038">
                <a:tc>
                  <a:txBody>
                    <a:bodyPr/>
                    <a:lstStyle/>
                    <a:p>
                      <a:r>
                        <a:rPr lang="en-US" b="1" dirty="0"/>
                        <a:t>Round 2</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35271427"/>
                  </a:ext>
                </a:extLst>
              </a:tr>
              <a:tr h="365038">
                <a:tc>
                  <a:txBody>
                    <a:bodyPr/>
                    <a:lstStyle/>
                    <a:p>
                      <a:r>
                        <a:rPr lang="en-US" b="1" dirty="0"/>
                        <a:t>Round 3</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Tree>
    <p:extLst>
      <p:ext uri="{BB962C8B-B14F-4D97-AF65-F5344CB8AC3E}">
        <p14:creationId xmlns:p14="http://schemas.microsoft.com/office/powerpoint/2010/main" val="766616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8995"/>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73461"/>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5760"/>
            <a:ext cx="2401870" cy="2816525"/>
          </a:xfrm>
          <a:prstGeom prst="rect">
            <a:avLst/>
          </a:prstGeom>
        </p:spPr>
      </p:pic>
      <p:sp>
        <p:nvSpPr>
          <p:cNvPr id="3" name="TextBox 2">
            <a:extLst>
              <a:ext uri="{FF2B5EF4-FFF2-40B4-BE49-F238E27FC236}">
                <a16:creationId xmlns:a16="http://schemas.microsoft.com/office/drawing/2014/main" id="{4D6E5182-14C0-A74A-9313-D42BB65BB11C}"/>
              </a:ext>
            </a:extLst>
          </p:cNvPr>
          <p:cNvSpPr txBox="1"/>
          <p:nvPr/>
        </p:nvSpPr>
        <p:spPr>
          <a:xfrm>
            <a:off x="5968175" y="4656428"/>
            <a:ext cx="1656498" cy="584775"/>
          </a:xfrm>
          <a:prstGeom prst="rect">
            <a:avLst/>
          </a:prstGeom>
          <a:noFill/>
        </p:spPr>
        <p:txBody>
          <a:bodyPr wrap="square" rtlCol="0">
            <a:spAutoFit/>
          </a:bodyPr>
          <a:lstStyle/>
          <a:p>
            <a:r>
              <a:rPr lang="en-US" sz="3200" b="1" dirty="0">
                <a:solidFill>
                  <a:srgbClr val="FF0000"/>
                </a:solidFill>
              </a:rPr>
              <a:t>6</a:t>
            </a:r>
            <a:r>
              <a:rPr lang="en-US" sz="3200" dirty="0"/>
              <a:t> votes</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3691650852"/>
              </p:ext>
            </p:extLst>
          </p:nvPr>
        </p:nvGraphicFramePr>
        <p:xfrm>
          <a:off x="2024327" y="1642793"/>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dirty="0">
                          <a:solidFill>
                            <a:srgbClr val="FF0000"/>
                          </a:solidFill>
                        </a:rPr>
                        <a:t>Round 1</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3</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extLst>
                  <a:ext uri="{0D108BD9-81ED-4DB2-BD59-A6C34878D82A}">
                    <a16:rowId xmlns:a16="http://schemas.microsoft.com/office/drawing/2014/main" val="3191454921"/>
                  </a:ext>
                </a:extLst>
              </a:tr>
              <a:tr h="365038">
                <a:tc>
                  <a:txBody>
                    <a:bodyPr/>
                    <a:lstStyle/>
                    <a:p>
                      <a:r>
                        <a:rPr lang="en-US" b="1" dirty="0"/>
                        <a:t>Round 2</a:t>
                      </a: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2335271427"/>
                  </a:ext>
                </a:extLst>
              </a:tr>
              <a:tr h="365038">
                <a:tc>
                  <a:txBody>
                    <a:bodyPr/>
                    <a:lstStyle/>
                    <a:p>
                      <a:r>
                        <a:rPr lang="en-US" b="1" dirty="0"/>
                        <a:t>Round 3</a:t>
                      </a: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Tree>
    <p:extLst>
      <p:ext uri="{BB962C8B-B14F-4D97-AF65-F5344CB8AC3E}">
        <p14:creationId xmlns:p14="http://schemas.microsoft.com/office/powerpoint/2010/main" val="1449629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8995"/>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73461"/>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5760"/>
            <a:ext cx="2401870" cy="2816525"/>
          </a:xfrm>
          <a:prstGeom prst="rect">
            <a:avLst/>
          </a:prstGeom>
        </p:spPr>
      </p:pic>
      <p:sp>
        <p:nvSpPr>
          <p:cNvPr id="3" name="TextBox 2">
            <a:extLst>
              <a:ext uri="{FF2B5EF4-FFF2-40B4-BE49-F238E27FC236}">
                <a16:creationId xmlns:a16="http://schemas.microsoft.com/office/drawing/2014/main" id="{4D6E5182-14C0-A74A-9313-D42BB65BB11C}"/>
              </a:ext>
            </a:extLst>
          </p:cNvPr>
          <p:cNvSpPr txBox="1"/>
          <p:nvPr/>
        </p:nvSpPr>
        <p:spPr>
          <a:xfrm>
            <a:off x="5968175" y="4656428"/>
            <a:ext cx="1656498" cy="584775"/>
          </a:xfrm>
          <a:prstGeom prst="rect">
            <a:avLst/>
          </a:prstGeom>
          <a:noFill/>
        </p:spPr>
        <p:txBody>
          <a:bodyPr wrap="square" rtlCol="0">
            <a:spAutoFit/>
          </a:bodyPr>
          <a:lstStyle/>
          <a:p>
            <a:r>
              <a:rPr lang="en-US" sz="3200" b="1" dirty="0">
                <a:solidFill>
                  <a:srgbClr val="FF0000"/>
                </a:solidFill>
              </a:rPr>
              <a:t>6</a:t>
            </a:r>
            <a:r>
              <a:rPr lang="en-US" sz="3200" dirty="0"/>
              <a:t> votes</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3595650133"/>
              </p:ext>
            </p:extLst>
          </p:nvPr>
        </p:nvGraphicFramePr>
        <p:xfrm>
          <a:off x="2024327" y="1642793"/>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3</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extLst>
                  <a:ext uri="{0D108BD9-81ED-4DB2-BD59-A6C34878D82A}">
                    <a16:rowId xmlns:a16="http://schemas.microsoft.com/office/drawing/2014/main" val="3191454921"/>
                  </a:ext>
                </a:extLst>
              </a:tr>
              <a:tr h="365038">
                <a:tc>
                  <a:txBody>
                    <a:bodyPr/>
                    <a:lstStyle/>
                    <a:p>
                      <a:r>
                        <a:rPr lang="en-US" b="1" dirty="0">
                          <a:solidFill>
                            <a:srgbClr val="FF0000"/>
                          </a:solidFill>
                        </a:rPr>
                        <a:t>Round 2</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2335271427"/>
                  </a:ext>
                </a:extLst>
              </a:tr>
              <a:tr h="365038">
                <a:tc>
                  <a:txBody>
                    <a:bodyPr/>
                    <a:lstStyle/>
                    <a:p>
                      <a:r>
                        <a:rPr lang="en-US" b="1" dirty="0"/>
                        <a:t>Round 3</a:t>
                      </a: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Tree>
    <p:extLst>
      <p:ext uri="{BB962C8B-B14F-4D97-AF65-F5344CB8AC3E}">
        <p14:creationId xmlns:p14="http://schemas.microsoft.com/office/powerpoint/2010/main" val="1151498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8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CB2AF2-6022-1447-B850-FFB035876606}"/>
              </a:ext>
            </a:extLst>
          </p:cNvPr>
          <p:cNvSpPr/>
          <p:nvPr/>
        </p:nvSpPr>
        <p:spPr>
          <a:xfrm>
            <a:off x="0" y="1337066"/>
            <a:ext cx="12192000" cy="552093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itle 2">
            <a:extLst>
              <a:ext uri="{FF2B5EF4-FFF2-40B4-BE49-F238E27FC236}">
                <a16:creationId xmlns:a16="http://schemas.microsoft.com/office/drawing/2014/main" id="{4B07D051-56CF-BE4D-9825-98CA6E80F32B}"/>
              </a:ext>
            </a:extLst>
          </p:cNvPr>
          <p:cNvSpPr txBox="1">
            <a:spLocks/>
          </p:cNvSpPr>
          <p:nvPr/>
        </p:nvSpPr>
        <p:spPr>
          <a:xfrm>
            <a:off x="1524000" y="1366028"/>
            <a:ext cx="9144000" cy="88446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92D97"/>
                </a:solidFill>
                <a:effectLst/>
                <a:uLnTx/>
                <a:uFillTx/>
                <a:latin typeface="Calibri"/>
                <a:ea typeface="+mj-ea"/>
                <a:cs typeface="+mj-cs"/>
              </a:rPr>
              <a:t>Agenda</a:t>
            </a:r>
          </a:p>
        </p:txBody>
      </p:sp>
      <p:sp>
        <p:nvSpPr>
          <p:cNvPr id="12" name="Content Placeholder 6">
            <a:extLst>
              <a:ext uri="{FF2B5EF4-FFF2-40B4-BE49-F238E27FC236}">
                <a16:creationId xmlns:a16="http://schemas.microsoft.com/office/drawing/2014/main" id="{4FE54690-1DFF-3648-AE92-77587BC7CD54}"/>
              </a:ext>
            </a:extLst>
          </p:cNvPr>
          <p:cNvSpPr txBox="1">
            <a:spLocks/>
          </p:cNvSpPr>
          <p:nvPr/>
        </p:nvSpPr>
        <p:spPr>
          <a:xfrm>
            <a:off x="437816" y="2599664"/>
            <a:ext cx="8496944" cy="2995737"/>
          </a:xfrm>
          <a:prstGeom prst="rect">
            <a:avLst/>
          </a:prstGeom>
        </p:spPr>
        <p:txBody>
          <a:bodyPr vert="horz" lIns="396000" tIns="45720" rIns="91440" bIns="45720" rtlCol="0" anchor="t">
            <a:normAutofit/>
          </a:bodyPr>
          <a:lstStyle>
            <a:lvl1pPr marL="0" indent="0" algn="l" defTabSz="914400" rtl="0" eaLnBrk="1" latinLnBrk="0" hangingPunct="1">
              <a:spcBef>
                <a:spcPct val="20000"/>
              </a:spcBef>
              <a:buFont typeface="Arial" pitchFamily="34" charset="0"/>
              <a:buNone/>
              <a:defRPr sz="1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0" indent="-742950" algn="l" defTabSz="914400" rtl="0" eaLnBrk="1" fontAlgn="auto" latinLnBrk="0" hangingPunct="1">
              <a:lnSpc>
                <a:spcPct val="100000"/>
              </a:lnSpc>
              <a:spcBef>
                <a:spcPct val="20000"/>
              </a:spcBef>
              <a:spcAft>
                <a:spcPts val="0"/>
              </a:spcAft>
              <a:buClrTx/>
              <a:buSzTx/>
              <a:buFont typeface="+mj-lt"/>
              <a:buAutoNum type="arabicParenR"/>
              <a:tabLst/>
              <a:defRPr/>
            </a:pPr>
            <a:r>
              <a:rPr lang="en-US" altLang="ko-KR" sz="3600" dirty="0">
                <a:solidFill>
                  <a:sysClr val="windowText" lastClr="000000">
                    <a:lumMod val="75000"/>
                    <a:lumOff val="25000"/>
                  </a:sysClr>
                </a:solidFill>
                <a:latin typeface="Calibri"/>
                <a:ea typeface="맑은 고딕" panose="020B0503020000020004" pitchFamily="34" charset="-127"/>
              </a:rPr>
              <a:t>What’s a Shared Vision?</a:t>
            </a:r>
          </a:p>
          <a:p>
            <a:pPr marL="742950" marR="0" lvl="0" indent="-742950" algn="l" defTabSz="914400" rtl="0" eaLnBrk="1" fontAlgn="auto" latinLnBrk="0" hangingPunct="1">
              <a:lnSpc>
                <a:spcPct val="100000"/>
              </a:lnSpc>
              <a:spcBef>
                <a:spcPct val="20000"/>
              </a:spcBef>
              <a:spcAft>
                <a:spcPts val="0"/>
              </a:spcAft>
              <a:buClrTx/>
              <a:buSzTx/>
              <a:buFont typeface="+mj-lt"/>
              <a:buAutoNum type="arabicParenR"/>
              <a:tabLst/>
              <a:defRPr/>
            </a:pPr>
            <a:r>
              <a:rPr kumimoji="0" lang="en-US" altLang="ko-KR" sz="3600" b="0" i="0" u="none" strike="noStrike" kern="1200" cap="none" spc="0" normalizeH="0" baseline="0" noProof="0" dirty="0">
                <a:ln>
                  <a:noFill/>
                </a:ln>
                <a:solidFill>
                  <a:sysClr val="windowText" lastClr="000000">
                    <a:lumMod val="75000"/>
                    <a:lumOff val="25000"/>
                  </a:sysClr>
                </a:solidFill>
                <a:effectLst/>
                <a:uLnTx/>
                <a:uFillTx/>
                <a:latin typeface="Calibri"/>
                <a:ea typeface="맑은 고딕" panose="020B0503020000020004" pitchFamily="34" charset="-127"/>
                <a:cs typeface="+mn-cs"/>
              </a:rPr>
              <a:t>8 Steps to Creating It</a:t>
            </a:r>
          </a:p>
          <a:p>
            <a:pPr marL="742950" marR="0" lvl="0" indent="-742950" algn="l" defTabSz="914400" rtl="0" eaLnBrk="1" fontAlgn="auto" latinLnBrk="0" hangingPunct="1">
              <a:lnSpc>
                <a:spcPct val="100000"/>
              </a:lnSpc>
              <a:spcBef>
                <a:spcPct val="20000"/>
              </a:spcBef>
              <a:spcAft>
                <a:spcPts val="0"/>
              </a:spcAft>
              <a:buClrTx/>
              <a:buSzTx/>
              <a:buFont typeface="+mj-lt"/>
              <a:buAutoNum type="arabicParenR"/>
              <a:tabLst/>
              <a:defRPr/>
            </a:pPr>
            <a:r>
              <a:rPr lang="en-US" altLang="ko-KR" sz="3600" dirty="0">
                <a:solidFill>
                  <a:sysClr val="windowText" lastClr="000000">
                    <a:lumMod val="75000"/>
                    <a:lumOff val="25000"/>
                  </a:sysClr>
                </a:solidFill>
                <a:latin typeface="Calibri"/>
                <a:ea typeface="맑은 고딕" panose="020B0503020000020004" pitchFamily="34" charset="-127"/>
              </a:rPr>
              <a:t>After the Fact</a:t>
            </a:r>
            <a:endParaRPr kumimoji="0" lang="en-US" altLang="ko-KR" sz="3600" b="0" i="0" u="none" strike="noStrike" kern="1200" cap="none" spc="0" normalizeH="0" baseline="0" noProof="0" dirty="0">
              <a:ln>
                <a:noFill/>
              </a:ln>
              <a:solidFill>
                <a:sysClr val="windowText" lastClr="000000">
                  <a:lumMod val="75000"/>
                  <a:lumOff val="25000"/>
                </a:sysClr>
              </a:solidFill>
              <a:effectLst/>
              <a:uLnTx/>
              <a:uFillTx/>
              <a:latin typeface="Calibri"/>
              <a:ea typeface="맑은 고딕" panose="020B0503020000020004" pitchFamily="34" charset="-127"/>
              <a:cs typeface="+mn-cs"/>
            </a:endParaRPr>
          </a:p>
        </p:txBody>
      </p:sp>
      <p:pic>
        <p:nvPicPr>
          <p:cNvPr id="14" name="Picture 13">
            <a:extLst>
              <a:ext uri="{FF2B5EF4-FFF2-40B4-BE49-F238E27FC236}">
                <a16:creationId xmlns:a16="http://schemas.microsoft.com/office/drawing/2014/main" id="{6D4D7AD7-B47B-E142-81BA-1089F041A73F}"/>
              </a:ext>
            </a:extLst>
          </p:cNvPr>
          <p:cNvPicPr>
            <a:picLocks noChangeAspect="1"/>
          </p:cNvPicPr>
          <p:nvPr/>
        </p:nvPicPr>
        <p:blipFill>
          <a:blip r:embed="rId3"/>
          <a:stretch>
            <a:fillRect/>
          </a:stretch>
        </p:blipFill>
        <p:spPr>
          <a:xfrm>
            <a:off x="6722284" y="2250494"/>
            <a:ext cx="5262145" cy="3460259"/>
          </a:xfrm>
          <a:prstGeom prst="rect">
            <a:avLst/>
          </a:prstGeom>
        </p:spPr>
      </p:pic>
    </p:spTree>
    <p:extLst>
      <p:ext uri="{BB962C8B-B14F-4D97-AF65-F5344CB8AC3E}">
        <p14:creationId xmlns:p14="http://schemas.microsoft.com/office/powerpoint/2010/main" val="850299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68273"/>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0572"/>
            <a:ext cx="2401870" cy="2816525"/>
          </a:xfrm>
          <a:prstGeom prst="rect">
            <a:avLst/>
          </a:prstGeom>
        </p:spPr>
      </p:pic>
      <p:sp>
        <p:nvSpPr>
          <p:cNvPr id="3" name="TextBox 2">
            <a:extLst>
              <a:ext uri="{FF2B5EF4-FFF2-40B4-BE49-F238E27FC236}">
                <a16:creationId xmlns:a16="http://schemas.microsoft.com/office/drawing/2014/main" id="{4D6E5182-14C0-A74A-9313-D42BB65BB11C}"/>
              </a:ext>
            </a:extLst>
          </p:cNvPr>
          <p:cNvSpPr txBox="1"/>
          <p:nvPr/>
        </p:nvSpPr>
        <p:spPr>
          <a:xfrm>
            <a:off x="5968175" y="4651240"/>
            <a:ext cx="1656498" cy="584775"/>
          </a:xfrm>
          <a:prstGeom prst="rect">
            <a:avLst/>
          </a:prstGeom>
          <a:noFill/>
        </p:spPr>
        <p:txBody>
          <a:bodyPr wrap="square" rtlCol="0">
            <a:spAutoFit/>
          </a:bodyPr>
          <a:lstStyle/>
          <a:p>
            <a:r>
              <a:rPr lang="en-US" sz="3200" b="1" dirty="0">
                <a:solidFill>
                  <a:srgbClr val="FF0000"/>
                </a:solidFill>
              </a:rPr>
              <a:t>5</a:t>
            </a:r>
            <a:r>
              <a:rPr lang="en-US" sz="3200" dirty="0"/>
              <a:t> votes</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1013569629"/>
              </p:ext>
            </p:extLst>
          </p:nvPr>
        </p:nvGraphicFramePr>
        <p:xfrm>
          <a:off x="2024327" y="1637605"/>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3</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extLst>
                  <a:ext uri="{0D108BD9-81ED-4DB2-BD59-A6C34878D82A}">
                    <a16:rowId xmlns:a16="http://schemas.microsoft.com/office/drawing/2014/main" val="3191454921"/>
                  </a:ext>
                </a:extLst>
              </a:tr>
              <a:tr h="365038">
                <a:tc>
                  <a:txBody>
                    <a:bodyPr/>
                    <a:lstStyle/>
                    <a:p>
                      <a:r>
                        <a:rPr lang="en-US" b="1" dirty="0">
                          <a:solidFill>
                            <a:srgbClr val="FF0000"/>
                          </a:solidFill>
                        </a:rPr>
                        <a:t>Round 2</a:t>
                      </a:r>
                    </a:p>
                  </a:txBody>
                  <a:tcPr/>
                </a:tc>
                <a:tc>
                  <a:txBody>
                    <a:bodyPr/>
                    <a:lstStyle/>
                    <a:p>
                      <a:pPr algn="ctr"/>
                      <a:r>
                        <a:rPr lang="en-US" b="1" dirty="0">
                          <a:solidFill>
                            <a:srgbClr val="FF0000"/>
                          </a:solidFill>
                        </a:rPr>
                        <a:t>1</a:t>
                      </a: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2335271427"/>
                  </a:ext>
                </a:extLst>
              </a:tr>
              <a:tr h="365038">
                <a:tc>
                  <a:txBody>
                    <a:bodyPr/>
                    <a:lstStyle/>
                    <a:p>
                      <a:r>
                        <a:rPr lang="en-US" b="1" dirty="0"/>
                        <a:t>Round 3</a:t>
                      </a: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Tree>
    <p:extLst>
      <p:ext uri="{BB962C8B-B14F-4D97-AF65-F5344CB8AC3E}">
        <p14:creationId xmlns:p14="http://schemas.microsoft.com/office/powerpoint/2010/main" val="3152466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68273"/>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0572"/>
            <a:ext cx="2401870" cy="2816525"/>
          </a:xfrm>
          <a:prstGeom prst="rect">
            <a:avLst/>
          </a:prstGeom>
        </p:spPr>
      </p:pic>
      <p:sp>
        <p:nvSpPr>
          <p:cNvPr id="3" name="TextBox 2">
            <a:extLst>
              <a:ext uri="{FF2B5EF4-FFF2-40B4-BE49-F238E27FC236}">
                <a16:creationId xmlns:a16="http://schemas.microsoft.com/office/drawing/2014/main" id="{4D6E5182-14C0-A74A-9313-D42BB65BB11C}"/>
              </a:ext>
            </a:extLst>
          </p:cNvPr>
          <p:cNvSpPr txBox="1"/>
          <p:nvPr/>
        </p:nvSpPr>
        <p:spPr>
          <a:xfrm>
            <a:off x="5968175" y="4651240"/>
            <a:ext cx="1656498" cy="584775"/>
          </a:xfrm>
          <a:prstGeom prst="rect">
            <a:avLst/>
          </a:prstGeom>
          <a:noFill/>
        </p:spPr>
        <p:txBody>
          <a:bodyPr wrap="square" rtlCol="0">
            <a:spAutoFit/>
          </a:bodyPr>
          <a:lstStyle/>
          <a:p>
            <a:r>
              <a:rPr lang="en-US" sz="3200" b="1" dirty="0">
                <a:solidFill>
                  <a:srgbClr val="FF0000"/>
                </a:solidFill>
              </a:rPr>
              <a:t>4</a:t>
            </a:r>
            <a:r>
              <a:rPr lang="en-US" sz="3200" dirty="0"/>
              <a:t> votes</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1841143721"/>
              </p:ext>
            </p:extLst>
          </p:nvPr>
        </p:nvGraphicFramePr>
        <p:xfrm>
          <a:off x="2024327" y="1637605"/>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3</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extLst>
                  <a:ext uri="{0D108BD9-81ED-4DB2-BD59-A6C34878D82A}">
                    <a16:rowId xmlns:a16="http://schemas.microsoft.com/office/drawing/2014/main" val="3191454921"/>
                  </a:ext>
                </a:extLst>
              </a:tr>
              <a:tr h="365038">
                <a:tc>
                  <a:txBody>
                    <a:bodyPr/>
                    <a:lstStyle/>
                    <a:p>
                      <a:r>
                        <a:rPr lang="en-US" b="1" dirty="0">
                          <a:solidFill>
                            <a:srgbClr val="FF0000"/>
                          </a:solidFill>
                        </a:rPr>
                        <a:t>Round 2</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1</a:t>
                      </a: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2335271427"/>
                  </a:ext>
                </a:extLst>
              </a:tr>
              <a:tr h="365038">
                <a:tc>
                  <a:txBody>
                    <a:bodyPr/>
                    <a:lstStyle/>
                    <a:p>
                      <a:r>
                        <a:rPr lang="en-US" b="1" dirty="0"/>
                        <a:t>Round 3</a:t>
                      </a: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Tree>
    <p:extLst>
      <p:ext uri="{BB962C8B-B14F-4D97-AF65-F5344CB8AC3E}">
        <p14:creationId xmlns:p14="http://schemas.microsoft.com/office/powerpoint/2010/main" val="2767907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68273"/>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0572"/>
            <a:ext cx="2401870" cy="2816525"/>
          </a:xfrm>
          <a:prstGeom prst="rect">
            <a:avLst/>
          </a:prstGeom>
        </p:spPr>
      </p:pic>
      <p:sp>
        <p:nvSpPr>
          <p:cNvPr id="3" name="TextBox 2">
            <a:extLst>
              <a:ext uri="{FF2B5EF4-FFF2-40B4-BE49-F238E27FC236}">
                <a16:creationId xmlns:a16="http://schemas.microsoft.com/office/drawing/2014/main" id="{4D6E5182-14C0-A74A-9313-D42BB65BB11C}"/>
              </a:ext>
            </a:extLst>
          </p:cNvPr>
          <p:cNvSpPr txBox="1"/>
          <p:nvPr/>
        </p:nvSpPr>
        <p:spPr>
          <a:xfrm>
            <a:off x="5968175" y="4651240"/>
            <a:ext cx="1656498" cy="584775"/>
          </a:xfrm>
          <a:prstGeom prst="rect">
            <a:avLst/>
          </a:prstGeom>
          <a:noFill/>
        </p:spPr>
        <p:txBody>
          <a:bodyPr wrap="square" rtlCol="0">
            <a:spAutoFit/>
          </a:bodyPr>
          <a:lstStyle/>
          <a:p>
            <a:r>
              <a:rPr lang="en-US" sz="3200" b="1" dirty="0">
                <a:solidFill>
                  <a:srgbClr val="FF0000"/>
                </a:solidFill>
              </a:rPr>
              <a:t>3</a:t>
            </a:r>
            <a:r>
              <a:rPr lang="en-US" sz="3200" dirty="0"/>
              <a:t> votes</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4279490358"/>
              </p:ext>
            </p:extLst>
          </p:nvPr>
        </p:nvGraphicFramePr>
        <p:xfrm>
          <a:off x="2024327" y="1637605"/>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3</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extLst>
                  <a:ext uri="{0D108BD9-81ED-4DB2-BD59-A6C34878D82A}">
                    <a16:rowId xmlns:a16="http://schemas.microsoft.com/office/drawing/2014/main" val="3191454921"/>
                  </a:ext>
                </a:extLst>
              </a:tr>
              <a:tr h="365038">
                <a:tc>
                  <a:txBody>
                    <a:bodyPr/>
                    <a:lstStyle/>
                    <a:p>
                      <a:r>
                        <a:rPr lang="en-US" b="1" dirty="0">
                          <a:solidFill>
                            <a:srgbClr val="FF0000"/>
                          </a:solidFill>
                        </a:rPr>
                        <a:t>Round 2</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1</a:t>
                      </a:r>
                    </a:p>
                  </a:txBody>
                  <a:tcPr/>
                </a:tc>
                <a:tc>
                  <a:txBody>
                    <a:bodyPr/>
                    <a:lstStyle/>
                    <a:p>
                      <a:pPr algn="ctr"/>
                      <a:endParaRPr lang="en-US" b="1">
                        <a:solidFill>
                          <a:srgbClr val="FF0000"/>
                        </a:solidFill>
                      </a:endParaRPr>
                    </a:p>
                  </a:txBody>
                  <a:tcPr/>
                </a:tc>
                <a:tc>
                  <a:txBody>
                    <a:bodyPr/>
                    <a:lstStyle/>
                    <a:p>
                      <a:pPr algn="ctr"/>
                      <a:r>
                        <a:rPr lang="en-US" b="1" dirty="0">
                          <a:solidFill>
                            <a:srgbClr val="FF0000"/>
                          </a:solidFill>
                        </a:rPr>
                        <a:t>1</a:t>
                      </a: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2335271427"/>
                  </a:ext>
                </a:extLst>
              </a:tr>
              <a:tr h="365038">
                <a:tc>
                  <a:txBody>
                    <a:bodyPr/>
                    <a:lstStyle/>
                    <a:p>
                      <a:r>
                        <a:rPr lang="en-US" b="1" dirty="0"/>
                        <a:t>Round 3</a:t>
                      </a: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Tree>
    <p:extLst>
      <p:ext uri="{BB962C8B-B14F-4D97-AF65-F5344CB8AC3E}">
        <p14:creationId xmlns:p14="http://schemas.microsoft.com/office/powerpoint/2010/main" val="356386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68273"/>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0572"/>
            <a:ext cx="2401870" cy="2816525"/>
          </a:xfrm>
          <a:prstGeom prst="rect">
            <a:avLst/>
          </a:prstGeom>
        </p:spPr>
      </p:pic>
      <p:sp>
        <p:nvSpPr>
          <p:cNvPr id="3" name="TextBox 2">
            <a:extLst>
              <a:ext uri="{FF2B5EF4-FFF2-40B4-BE49-F238E27FC236}">
                <a16:creationId xmlns:a16="http://schemas.microsoft.com/office/drawing/2014/main" id="{4D6E5182-14C0-A74A-9313-D42BB65BB11C}"/>
              </a:ext>
            </a:extLst>
          </p:cNvPr>
          <p:cNvSpPr txBox="1"/>
          <p:nvPr/>
        </p:nvSpPr>
        <p:spPr>
          <a:xfrm>
            <a:off x="5968175" y="4651240"/>
            <a:ext cx="1656498" cy="584775"/>
          </a:xfrm>
          <a:prstGeom prst="rect">
            <a:avLst/>
          </a:prstGeom>
          <a:noFill/>
        </p:spPr>
        <p:txBody>
          <a:bodyPr wrap="square" rtlCol="0">
            <a:spAutoFit/>
          </a:bodyPr>
          <a:lstStyle/>
          <a:p>
            <a:r>
              <a:rPr lang="en-US" sz="3200" b="1" dirty="0">
                <a:solidFill>
                  <a:srgbClr val="FF0000"/>
                </a:solidFill>
              </a:rPr>
              <a:t>3</a:t>
            </a:r>
            <a:r>
              <a:rPr lang="en-US" sz="3200" dirty="0"/>
              <a:t> votes</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3282641653"/>
              </p:ext>
            </p:extLst>
          </p:nvPr>
        </p:nvGraphicFramePr>
        <p:xfrm>
          <a:off x="2024327" y="1637605"/>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3</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extLst>
                  <a:ext uri="{0D108BD9-81ED-4DB2-BD59-A6C34878D82A}">
                    <a16:rowId xmlns:a16="http://schemas.microsoft.com/office/drawing/2014/main" val="3191454921"/>
                  </a:ext>
                </a:extLst>
              </a:tr>
              <a:tr h="365038">
                <a:tc>
                  <a:txBody>
                    <a:bodyPr/>
                    <a:lstStyle/>
                    <a:p>
                      <a:r>
                        <a:rPr lang="en-US" b="1" strike="sngStrike" dirty="0">
                          <a:solidFill>
                            <a:schemeClr val="tx1"/>
                          </a:solidFill>
                        </a:rPr>
                        <a:t>Round 2</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1</a:t>
                      </a:r>
                    </a:p>
                  </a:txBody>
                  <a:tcPr/>
                </a:tc>
                <a:tc>
                  <a:txBody>
                    <a:bodyPr/>
                    <a:lstStyle/>
                    <a:p>
                      <a:pPr algn="ctr"/>
                      <a:endParaRPr lang="en-US" b="1">
                        <a:solidFill>
                          <a:srgbClr val="FF0000"/>
                        </a:solidFill>
                      </a:endParaRPr>
                    </a:p>
                  </a:txBody>
                  <a:tcPr/>
                </a:tc>
                <a:tc>
                  <a:txBody>
                    <a:bodyPr/>
                    <a:lstStyle/>
                    <a:p>
                      <a:pPr algn="ctr"/>
                      <a:r>
                        <a:rPr lang="en-US" b="1" dirty="0">
                          <a:solidFill>
                            <a:srgbClr val="FF0000"/>
                          </a:solidFill>
                        </a:rPr>
                        <a:t>1</a:t>
                      </a: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2335271427"/>
                  </a:ext>
                </a:extLst>
              </a:tr>
              <a:tr h="365038">
                <a:tc>
                  <a:txBody>
                    <a:bodyPr/>
                    <a:lstStyle/>
                    <a:p>
                      <a:r>
                        <a:rPr lang="en-US" b="1" dirty="0">
                          <a:solidFill>
                            <a:srgbClr val="FF0000"/>
                          </a:solidFill>
                        </a:rPr>
                        <a:t>Round 3</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Tree>
    <p:extLst>
      <p:ext uri="{BB962C8B-B14F-4D97-AF65-F5344CB8AC3E}">
        <p14:creationId xmlns:p14="http://schemas.microsoft.com/office/powerpoint/2010/main" val="3789557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68273"/>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pic>
        <p:nvPicPr>
          <p:cNvPr id="2" name="Picture 1">
            <a:extLst>
              <a:ext uri="{FF2B5EF4-FFF2-40B4-BE49-F238E27FC236}">
                <a16:creationId xmlns:a16="http://schemas.microsoft.com/office/drawing/2014/main" id="{37ECD26E-1281-2D43-AADD-8C0D28274CC4}"/>
              </a:ext>
            </a:extLst>
          </p:cNvPr>
          <p:cNvPicPr>
            <a:picLocks noChangeAspect="1"/>
          </p:cNvPicPr>
          <p:nvPr/>
        </p:nvPicPr>
        <p:blipFill>
          <a:blip r:embed="rId3"/>
          <a:stretch>
            <a:fillRect/>
          </a:stretch>
        </p:blipFill>
        <p:spPr>
          <a:xfrm>
            <a:off x="3695703" y="5020572"/>
            <a:ext cx="2401870" cy="2816525"/>
          </a:xfrm>
          <a:prstGeom prst="rect">
            <a:avLst/>
          </a:prstGeom>
        </p:spPr>
      </p:pic>
      <p:sp>
        <p:nvSpPr>
          <p:cNvPr id="3" name="TextBox 2">
            <a:extLst>
              <a:ext uri="{FF2B5EF4-FFF2-40B4-BE49-F238E27FC236}">
                <a16:creationId xmlns:a16="http://schemas.microsoft.com/office/drawing/2014/main" id="{4D6E5182-14C0-A74A-9313-D42BB65BB11C}"/>
              </a:ext>
            </a:extLst>
          </p:cNvPr>
          <p:cNvSpPr txBox="1"/>
          <p:nvPr/>
        </p:nvSpPr>
        <p:spPr>
          <a:xfrm>
            <a:off x="5968175" y="4651240"/>
            <a:ext cx="1656498" cy="584775"/>
          </a:xfrm>
          <a:prstGeom prst="rect">
            <a:avLst/>
          </a:prstGeom>
          <a:noFill/>
        </p:spPr>
        <p:txBody>
          <a:bodyPr wrap="square" rtlCol="0">
            <a:spAutoFit/>
          </a:bodyPr>
          <a:lstStyle/>
          <a:p>
            <a:r>
              <a:rPr lang="en-US" sz="3200" b="1" dirty="0">
                <a:solidFill>
                  <a:srgbClr val="FF0000"/>
                </a:solidFill>
              </a:rPr>
              <a:t>0</a:t>
            </a:r>
            <a:r>
              <a:rPr lang="en-US" sz="3200" dirty="0"/>
              <a:t> votes</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767293230"/>
              </p:ext>
            </p:extLst>
          </p:nvPr>
        </p:nvGraphicFramePr>
        <p:xfrm>
          <a:off x="2024327" y="1637605"/>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3</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extLst>
                  <a:ext uri="{0D108BD9-81ED-4DB2-BD59-A6C34878D82A}">
                    <a16:rowId xmlns:a16="http://schemas.microsoft.com/office/drawing/2014/main" val="3191454921"/>
                  </a:ext>
                </a:extLst>
              </a:tr>
              <a:tr h="365038">
                <a:tc>
                  <a:txBody>
                    <a:bodyPr/>
                    <a:lstStyle/>
                    <a:p>
                      <a:r>
                        <a:rPr lang="en-US" b="1" strike="sngStrike" dirty="0">
                          <a:solidFill>
                            <a:schemeClr val="tx1"/>
                          </a:solidFill>
                        </a:rPr>
                        <a:t>Round 2</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1</a:t>
                      </a:r>
                    </a:p>
                  </a:txBody>
                  <a:tcPr/>
                </a:tc>
                <a:tc>
                  <a:txBody>
                    <a:bodyPr/>
                    <a:lstStyle/>
                    <a:p>
                      <a:pPr algn="ctr"/>
                      <a:endParaRPr lang="en-US" b="1">
                        <a:solidFill>
                          <a:srgbClr val="FF0000"/>
                        </a:solidFill>
                      </a:endParaRPr>
                    </a:p>
                  </a:txBody>
                  <a:tcPr/>
                </a:tc>
                <a:tc>
                  <a:txBody>
                    <a:bodyPr/>
                    <a:lstStyle/>
                    <a:p>
                      <a:pPr algn="ctr"/>
                      <a:r>
                        <a:rPr lang="en-US" b="1" dirty="0">
                          <a:solidFill>
                            <a:srgbClr val="FF0000"/>
                          </a:solidFill>
                        </a:rPr>
                        <a:t>1</a:t>
                      </a: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2335271427"/>
                  </a:ext>
                </a:extLst>
              </a:tr>
              <a:tr h="365038">
                <a:tc>
                  <a:txBody>
                    <a:bodyPr/>
                    <a:lstStyle/>
                    <a:p>
                      <a:r>
                        <a:rPr lang="en-US" b="1" dirty="0">
                          <a:solidFill>
                            <a:srgbClr val="FF0000"/>
                          </a:solidFill>
                        </a:rPr>
                        <a:t>Round 3</a:t>
                      </a:r>
                    </a:p>
                  </a:txBody>
                  <a:tcPr/>
                </a:tc>
                <a:tc>
                  <a:txBody>
                    <a:bodyPr/>
                    <a:lstStyle/>
                    <a:p>
                      <a:pPr algn="ctr"/>
                      <a:endParaRPr lang="en-US" b="1" dirty="0">
                        <a:solidFill>
                          <a:srgbClr val="FF0000"/>
                        </a:solidFill>
                      </a:endParaRPr>
                    </a:p>
                  </a:txBody>
                  <a:tcPr/>
                </a:tc>
                <a:tc>
                  <a:txBody>
                    <a:bodyPr/>
                    <a:lstStyle/>
                    <a:p>
                      <a:pPr algn="ctr"/>
                      <a:r>
                        <a:rPr lang="en-US" b="1" dirty="0">
                          <a:solidFill>
                            <a:srgbClr val="FF0000"/>
                          </a:solidFill>
                        </a:rPr>
                        <a:t>3</a:t>
                      </a: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Tree>
    <p:extLst>
      <p:ext uri="{BB962C8B-B14F-4D97-AF65-F5344CB8AC3E}">
        <p14:creationId xmlns:p14="http://schemas.microsoft.com/office/powerpoint/2010/main" val="2893475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68273"/>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3990598652"/>
              </p:ext>
            </p:extLst>
          </p:nvPr>
        </p:nvGraphicFramePr>
        <p:xfrm>
          <a:off x="2024327" y="1637605"/>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3</a:t>
                      </a:r>
                    </a:p>
                  </a:txBody>
                  <a:tcPr/>
                </a:tc>
                <a:tc>
                  <a:txBody>
                    <a:bodyPr/>
                    <a:lstStyle/>
                    <a:p>
                      <a:pPr algn="ctr"/>
                      <a:endParaRPr lang="en-US" b="1" dirty="0">
                        <a:solidFill>
                          <a:srgbClr val="FF0000"/>
                        </a:solidFill>
                      </a:endParaRPr>
                    </a:p>
                  </a:txBody>
                  <a:tcPr/>
                </a:tc>
                <a:tc>
                  <a:txBody>
                    <a:bodyPr/>
                    <a:lstStyle/>
                    <a:p>
                      <a:pPr algn="ctr"/>
                      <a:endParaRPr lang="en-US" b="1" dirty="0">
                        <a:solidFill>
                          <a:srgbClr val="FF0000"/>
                        </a:solidFill>
                      </a:endParaRPr>
                    </a:p>
                  </a:txBody>
                  <a:tcPr/>
                </a:tc>
                <a:tc>
                  <a:txBody>
                    <a:bodyPr/>
                    <a:lstStyle/>
                    <a:p>
                      <a:pPr algn="ctr"/>
                      <a:endParaRPr lang="en-US" b="1">
                        <a:solidFill>
                          <a:srgbClr val="FF0000"/>
                        </a:solidFill>
                      </a:endParaRPr>
                    </a:p>
                  </a:txBody>
                  <a:tcPr/>
                </a:tc>
                <a:extLst>
                  <a:ext uri="{0D108BD9-81ED-4DB2-BD59-A6C34878D82A}">
                    <a16:rowId xmlns:a16="http://schemas.microsoft.com/office/drawing/2014/main" val="3191454921"/>
                  </a:ext>
                </a:extLst>
              </a:tr>
              <a:tr h="365038">
                <a:tc>
                  <a:txBody>
                    <a:bodyPr/>
                    <a:lstStyle/>
                    <a:p>
                      <a:r>
                        <a:rPr lang="en-US" b="1" strike="sngStrike" dirty="0">
                          <a:solidFill>
                            <a:schemeClr val="tx1"/>
                          </a:solidFill>
                        </a:rPr>
                        <a:t>Round 2</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1</a:t>
                      </a:r>
                    </a:p>
                  </a:txBody>
                  <a:tcPr/>
                </a:tc>
                <a:tc>
                  <a:txBody>
                    <a:bodyPr/>
                    <a:lstStyle/>
                    <a:p>
                      <a:pPr algn="ctr"/>
                      <a:endParaRPr lang="en-US" b="1">
                        <a:solidFill>
                          <a:srgbClr val="FF0000"/>
                        </a:solidFill>
                      </a:endParaRPr>
                    </a:p>
                  </a:txBody>
                  <a:tcPr/>
                </a:tc>
                <a:tc>
                  <a:txBody>
                    <a:bodyPr/>
                    <a:lstStyle/>
                    <a:p>
                      <a:pPr algn="ctr"/>
                      <a:r>
                        <a:rPr lang="en-US" b="1" dirty="0">
                          <a:solidFill>
                            <a:srgbClr val="FF0000"/>
                          </a:solidFill>
                        </a:rPr>
                        <a:t>1</a:t>
                      </a: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2335271427"/>
                  </a:ext>
                </a:extLst>
              </a:tr>
              <a:tr h="365038">
                <a:tc>
                  <a:txBody>
                    <a:bodyPr/>
                    <a:lstStyle/>
                    <a:p>
                      <a:r>
                        <a:rPr lang="en-US" b="1" strike="sngStrike" dirty="0">
                          <a:solidFill>
                            <a:schemeClr val="tx1"/>
                          </a:solidFill>
                        </a:rPr>
                        <a:t>Round 3</a:t>
                      </a:r>
                    </a:p>
                  </a:txBody>
                  <a:tcPr/>
                </a:tc>
                <a:tc>
                  <a:txBody>
                    <a:bodyPr/>
                    <a:lstStyle/>
                    <a:p>
                      <a:pPr algn="ctr"/>
                      <a:endParaRPr lang="en-US" b="1" dirty="0">
                        <a:solidFill>
                          <a:srgbClr val="FF0000"/>
                        </a:solidFill>
                      </a:endParaRPr>
                    </a:p>
                  </a:txBody>
                  <a:tcPr/>
                </a:tc>
                <a:tc>
                  <a:txBody>
                    <a:bodyPr/>
                    <a:lstStyle/>
                    <a:p>
                      <a:pPr algn="ctr"/>
                      <a:r>
                        <a:rPr lang="en-US" b="1" dirty="0">
                          <a:solidFill>
                            <a:srgbClr val="FF0000"/>
                          </a:solidFill>
                        </a:rPr>
                        <a:t>3</a:t>
                      </a:r>
                    </a:p>
                  </a:txBody>
                  <a:tcPr/>
                </a:tc>
                <a:tc>
                  <a:txBody>
                    <a:bodyPr/>
                    <a:lstStyle/>
                    <a:p>
                      <a:pPr algn="ctr"/>
                      <a:endParaRPr lang="en-US" b="1">
                        <a:solidFill>
                          <a:srgbClr val="FF0000"/>
                        </a:solidFill>
                      </a:endParaRPr>
                    </a:p>
                  </a:txBody>
                  <a:tcPr/>
                </a:tc>
                <a:tc>
                  <a:txBody>
                    <a:bodyPr/>
                    <a:lstStyle/>
                    <a:p>
                      <a:pPr algn="ctr"/>
                      <a:endParaRPr lang="en-US" b="1">
                        <a:solidFill>
                          <a:srgbClr val="FF0000"/>
                        </a:solidFill>
                      </a:endParaRPr>
                    </a:p>
                  </a:txBody>
                  <a:tcPr/>
                </a:tc>
                <a:tc>
                  <a:txBody>
                    <a:bodyPr/>
                    <a:lstStyle/>
                    <a:p>
                      <a:pPr algn="ctr"/>
                      <a:endParaRPr lang="en-US" b="1" dirty="0">
                        <a:solidFill>
                          <a:srgbClr val="FF0000"/>
                        </a:solidFill>
                      </a:endParaRPr>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
        <p:nvSpPr>
          <p:cNvPr id="8" name="TextBox 7">
            <a:extLst>
              <a:ext uri="{FF2B5EF4-FFF2-40B4-BE49-F238E27FC236}">
                <a16:creationId xmlns:a16="http://schemas.microsoft.com/office/drawing/2014/main" id="{BDE5E632-C185-C946-9262-3EC8F5E975A0}"/>
              </a:ext>
            </a:extLst>
          </p:cNvPr>
          <p:cNvSpPr txBox="1"/>
          <p:nvPr/>
        </p:nvSpPr>
        <p:spPr>
          <a:xfrm>
            <a:off x="2024327" y="3635577"/>
            <a:ext cx="3364302" cy="1200329"/>
          </a:xfrm>
          <a:prstGeom prst="rect">
            <a:avLst/>
          </a:prstGeom>
          <a:noFill/>
        </p:spPr>
        <p:txBody>
          <a:bodyPr wrap="square" rtlCol="0">
            <a:spAutoFit/>
          </a:bodyPr>
          <a:lstStyle/>
          <a:p>
            <a:r>
              <a:rPr lang="en-US" sz="2400" dirty="0"/>
              <a:t>All the votes from everyone are totaled, and the top 3 are chosen.</a:t>
            </a:r>
          </a:p>
        </p:txBody>
      </p:sp>
    </p:spTree>
    <p:extLst>
      <p:ext uri="{BB962C8B-B14F-4D97-AF65-F5344CB8AC3E}">
        <p14:creationId xmlns:p14="http://schemas.microsoft.com/office/powerpoint/2010/main" val="3904170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68273"/>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dirty="0">
                <a:solidFill>
                  <a:srgbClr val="FF0000"/>
                </a:solidFill>
              </a:rPr>
              <a:t>3</a:t>
            </a:r>
            <a:r>
              <a:rPr lang="en-US" sz="3600" dirty="0"/>
              <a:t> ideas at the end of the three rounds are chosen</a:t>
            </a: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1160869280"/>
              </p:ext>
            </p:extLst>
          </p:nvPr>
        </p:nvGraphicFramePr>
        <p:xfrm>
          <a:off x="2024327" y="1637605"/>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5</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12</a:t>
                      </a:r>
                    </a:p>
                  </a:txBody>
                  <a:tcPr/>
                </a:tc>
                <a:tc>
                  <a:txBody>
                    <a:bodyPr/>
                    <a:lstStyle/>
                    <a:p>
                      <a:pPr algn="ctr"/>
                      <a:r>
                        <a:rPr lang="en-US" b="1" dirty="0">
                          <a:solidFill>
                            <a:srgbClr val="FF0000"/>
                          </a:solidFill>
                        </a:rPr>
                        <a:t>1</a:t>
                      </a:r>
                    </a:p>
                  </a:txBody>
                  <a:tcPr/>
                </a:tc>
                <a:extLst>
                  <a:ext uri="{0D108BD9-81ED-4DB2-BD59-A6C34878D82A}">
                    <a16:rowId xmlns:a16="http://schemas.microsoft.com/office/drawing/2014/main" val="3191454921"/>
                  </a:ext>
                </a:extLst>
              </a:tr>
              <a:tr h="365038">
                <a:tc>
                  <a:txBody>
                    <a:bodyPr/>
                    <a:lstStyle/>
                    <a:p>
                      <a:r>
                        <a:rPr lang="en-US" b="1" strike="sngStrike" dirty="0">
                          <a:solidFill>
                            <a:schemeClr val="tx1"/>
                          </a:solidFill>
                        </a:rPr>
                        <a:t>Round 2</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5</a:t>
                      </a:r>
                    </a:p>
                  </a:txBody>
                  <a:tcPr/>
                </a:tc>
                <a:tc>
                  <a:txBody>
                    <a:bodyPr/>
                    <a:lstStyle/>
                    <a:p>
                      <a:pPr algn="ctr"/>
                      <a:r>
                        <a:rPr lang="en-US" b="1" dirty="0">
                          <a:solidFill>
                            <a:srgbClr val="FF0000"/>
                          </a:solidFill>
                        </a:rPr>
                        <a:t>2</a:t>
                      </a:r>
                    </a:p>
                  </a:txBody>
                  <a:tcPr/>
                </a:tc>
                <a:tc>
                  <a:txBody>
                    <a:bodyPr/>
                    <a:lstStyle/>
                    <a:p>
                      <a:pPr algn="ctr"/>
                      <a:r>
                        <a:rPr lang="en-US" b="1" dirty="0">
                          <a:solidFill>
                            <a:srgbClr val="FF0000"/>
                          </a:solidFill>
                        </a:rPr>
                        <a:t>8</a:t>
                      </a:r>
                    </a:p>
                  </a:txBody>
                  <a:tcPr/>
                </a:tc>
                <a:tc>
                  <a:txBody>
                    <a:bodyPr/>
                    <a:lstStyle/>
                    <a:p>
                      <a:pPr algn="ctr"/>
                      <a:r>
                        <a:rPr lang="en-US" b="1" dirty="0">
                          <a:solidFill>
                            <a:srgbClr val="FF0000"/>
                          </a:solidFill>
                        </a:rPr>
                        <a:t>0</a:t>
                      </a:r>
                    </a:p>
                  </a:txBody>
                  <a:tcPr/>
                </a:tc>
                <a:extLst>
                  <a:ext uri="{0D108BD9-81ED-4DB2-BD59-A6C34878D82A}">
                    <a16:rowId xmlns:a16="http://schemas.microsoft.com/office/drawing/2014/main" val="2335271427"/>
                  </a:ext>
                </a:extLst>
              </a:tr>
              <a:tr h="365038">
                <a:tc>
                  <a:txBody>
                    <a:bodyPr/>
                    <a:lstStyle/>
                    <a:p>
                      <a:r>
                        <a:rPr lang="en-US" b="1" strike="sngStrike" dirty="0">
                          <a:solidFill>
                            <a:schemeClr val="tx1"/>
                          </a:solidFill>
                        </a:rPr>
                        <a:t>Round 3</a:t>
                      </a:r>
                    </a:p>
                  </a:txBody>
                  <a:tcPr/>
                </a:tc>
                <a:tc>
                  <a:txBody>
                    <a:bodyPr/>
                    <a:lstStyle/>
                    <a:p>
                      <a:pPr algn="ctr"/>
                      <a:r>
                        <a:rPr lang="en-US" b="1" dirty="0">
                          <a:solidFill>
                            <a:srgbClr val="FF0000"/>
                          </a:solidFill>
                        </a:rPr>
                        <a:t>9</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6</a:t>
                      </a:r>
                    </a:p>
                  </a:txBody>
                  <a:tcPr/>
                </a:tc>
                <a:tc>
                  <a:txBody>
                    <a:bodyPr/>
                    <a:lstStyle/>
                    <a:p>
                      <a:pPr algn="ctr"/>
                      <a:r>
                        <a:rPr lang="en-US" b="1" dirty="0">
                          <a:solidFill>
                            <a:srgbClr val="FF0000"/>
                          </a:solidFill>
                        </a:rPr>
                        <a:t>1</a:t>
                      </a:r>
                    </a:p>
                  </a:txBody>
                  <a:tcPr/>
                </a:tc>
                <a:extLst>
                  <a:ext uri="{0D108BD9-81ED-4DB2-BD59-A6C34878D82A}">
                    <a16:rowId xmlns:a16="http://schemas.microsoft.com/office/drawing/2014/main" val="3395591262"/>
                  </a:ext>
                </a:extLst>
              </a:tr>
              <a:tr h="365038">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13710065"/>
                  </a:ext>
                </a:extLst>
              </a:tr>
            </a:tbl>
          </a:graphicData>
        </a:graphic>
      </p:graphicFrame>
      <p:sp>
        <p:nvSpPr>
          <p:cNvPr id="9" name="TextBox 8">
            <a:extLst>
              <a:ext uri="{FF2B5EF4-FFF2-40B4-BE49-F238E27FC236}">
                <a16:creationId xmlns:a16="http://schemas.microsoft.com/office/drawing/2014/main" id="{3AEC4D6A-CE35-7D44-934A-59CD54348278}"/>
              </a:ext>
            </a:extLst>
          </p:cNvPr>
          <p:cNvSpPr txBox="1"/>
          <p:nvPr/>
        </p:nvSpPr>
        <p:spPr>
          <a:xfrm>
            <a:off x="2024327" y="3635577"/>
            <a:ext cx="3364302" cy="1200329"/>
          </a:xfrm>
          <a:prstGeom prst="rect">
            <a:avLst/>
          </a:prstGeom>
          <a:noFill/>
        </p:spPr>
        <p:txBody>
          <a:bodyPr wrap="square" rtlCol="0">
            <a:spAutoFit/>
          </a:bodyPr>
          <a:lstStyle/>
          <a:p>
            <a:r>
              <a:rPr lang="en-US" sz="2400" dirty="0"/>
              <a:t>All the votes from everyone are totaled, and the top 3 are chosen.</a:t>
            </a:r>
          </a:p>
        </p:txBody>
      </p:sp>
    </p:spTree>
    <p:extLst>
      <p:ext uri="{BB962C8B-B14F-4D97-AF65-F5344CB8AC3E}">
        <p14:creationId xmlns:p14="http://schemas.microsoft.com/office/powerpoint/2010/main" val="1775936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8995"/>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73461"/>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b="1" dirty="0">
                <a:solidFill>
                  <a:srgbClr val="FF0000"/>
                </a:solidFill>
              </a:rPr>
              <a:t>3</a:t>
            </a:r>
            <a:r>
              <a:rPr lang="en-US" sz="3600" dirty="0"/>
              <a:t> ideas at the end of the three rounds are chosen</a:t>
            </a:r>
          </a:p>
          <a:p>
            <a:pPr>
              <a:defRPr/>
            </a:pPr>
            <a:endParaRPr lang="en-US" sz="3600" dirty="0"/>
          </a:p>
          <a:p>
            <a:pPr>
              <a:defRPr/>
            </a:pPr>
            <a:endParaRPr lang="en-US" sz="3600" dirty="0"/>
          </a:p>
          <a:p>
            <a:pPr lvl="1">
              <a:defRPr/>
            </a:pP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2045300489"/>
              </p:ext>
            </p:extLst>
          </p:nvPr>
        </p:nvGraphicFramePr>
        <p:xfrm>
          <a:off x="2024327" y="1642793"/>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5</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12</a:t>
                      </a:r>
                    </a:p>
                  </a:txBody>
                  <a:tcPr/>
                </a:tc>
                <a:tc>
                  <a:txBody>
                    <a:bodyPr/>
                    <a:lstStyle/>
                    <a:p>
                      <a:pPr algn="ctr"/>
                      <a:r>
                        <a:rPr lang="en-US" b="1" dirty="0">
                          <a:solidFill>
                            <a:srgbClr val="FF0000"/>
                          </a:solidFill>
                        </a:rPr>
                        <a:t>1</a:t>
                      </a:r>
                    </a:p>
                  </a:txBody>
                  <a:tcPr/>
                </a:tc>
                <a:extLst>
                  <a:ext uri="{0D108BD9-81ED-4DB2-BD59-A6C34878D82A}">
                    <a16:rowId xmlns:a16="http://schemas.microsoft.com/office/drawing/2014/main" val="3191454921"/>
                  </a:ext>
                </a:extLst>
              </a:tr>
              <a:tr h="365038">
                <a:tc>
                  <a:txBody>
                    <a:bodyPr/>
                    <a:lstStyle/>
                    <a:p>
                      <a:r>
                        <a:rPr lang="en-US" b="1" strike="sngStrike" dirty="0">
                          <a:solidFill>
                            <a:schemeClr val="tx1"/>
                          </a:solidFill>
                        </a:rPr>
                        <a:t>Round 2</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5</a:t>
                      </a:r>
                    </a:p>
                  </a:txBody>
                  <a:tcPr/>
                </a:tc>
                <a:tc>
                  <a:txBody>
                    <a:bodyPr/>
                    <a:lstStyle/>
                    <a:p>
                      <a:pPr algn="ctr"/>
                      <a:r>
                        <a:rPr lang="en-US" b="1" dirty="0">
                          <a:solidFill>
                            <a:srgbClr val="FF0000"/>
                          </a:solidFill>
                        </a:rPr>
                        <a:t>2</a:t>
                      </a:r>
                    </a:p>
                  </a:txBody>
                  <a:tcPr/>
                </a:tc>
                <a:tc>
                  <a:txBody>
                    <a:bodyPr/>
                    <a:lstStyle/>
                    <a:p>
                      <a:pPr algn="ctr"/>
                      <a:r>
                        <a:rPr lang="en-US" b="1" dirty="0">
                          <a:solidFill>
                            <a:srgbClr val="FF0000"/>
                          </a:solidFill>
                        </a:rPr>
                        <a:t>8</a:t>
                      </a:r>
                    </a:p>
                  </a:txBody>
                  <a:tcPr/>
                </a:tc>
                <a:tc>
                  <a:txBody>
                    <a:bodyPr/>
                    <a:lstStyle/>
                    <a:p>
                      <a:pPr algn="ctr"/>
                      <a:r>
                        <a:rPr lang="en-US" b="1" dirty="0">
                          <a:solidFill>
                            <a:srgbClr val="FF0000"/>
                          </a:solidFill>
                        </a:rPr>
                        <a:t>0</a:t>
                      </a:r>
                    </a:p>
                  </a:txBody>
                  <a:tcPr/>
                </a:tc>
                <a:extLst>
                  <a:ext uri="{0D108BD9-81ED-4DB2-BD59-A6C34878D82A}">
                    <a16:rowId xmlns:a16="http://schemas.microsoft.com/office/drawing/2014/main" val="2335271427"/>
                  </a:ext>
                </a:extLst>
              </a:tr>
              <a:tr h="365038">
                <a:tc>
                  <a:txBody>
                    <a:bodyPr/>
                    <a:lstStyle/>
                    <a:p>
                      <a:r>
                        <a:rPr lang="en-US" b="1" strike="sngStrike" dirty="0">
                          <a:solidFill>
                            <a:schemeClr val="tx1"/>
                          </a:solidFill>
                        </a:rPr>
                        <a:t>Round 3</a:t>
                      </a:r>
                    </a:p>
                  </a:txBody>
                  <a:tcPr/>
                </a:tc>
                <a:tc>
                  <a:txBody>
                    <a:bodyPr/>
                    <a:lstStyle/>
                    <a:p>
                      <a:pPr algn="ctr"/>
                      <a:r>
                        <a:rPr lang="en-US" b="1" dirty="0">
                          <a:solidFill>
                            <a:srgbClr val="FF0000"/>
                          </a:solidFill>
                        </a:rPr>
                        <a:t>9</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6</a:t>
                      </a:r>
                    </a:p>
                  </a:txBody>
                  <a:tcPr/>
                </a:tc>
                <a:tc>
                  <a:txBody>
                    <a:bodyPr/>
                    <a:lstStyle/>
                    <a:p>
                      <a:pPr algn="ctr"/>
                      <a:r>
                        <a:rPr lang="en-US" b="1" dirty="0">
                          <a:solidFill>
                            <a:srgbClr val="FF0000"/>
                          </a:solidFill>
                        </a:rPr>
                        <a:t>1</a:t>
                      </a:r>
                    </a:p>
                  </a:txBody>
                  <a:tcPr/>
                </a:tc>
                <a:extLst>
                  <a:ext uri="{0D108BD9-81ED-4DB2-BD59-A6C34878D82A}">
                    <a16:rowId xmlns:a16="http://schemas.microsoft.com/office/drawing/2014/main" val="3395591262"/>
                  </a:ext>
                </a:extLst>
              </a:tr>
              <a:tr h="365038">
                <a:tc>
                  <a:txBody>
                    <a:bodyPr/>
                    <a:lstStyle/>
                    <a:p>
                      <a:r>
                        <a:rPr lang="en-US" b="1" dirty="0"/>
                        <a:t>Total</a:t>
                      </a:r>
                    </a:p>
                  </a:txBody>
                  <a:tcPr>
                    <a:solidFill>
                      <a:schemeClr val="accent4">
                        <a:lumMod val="60000"/>
                        <a:lumOff val="40000"/>
                      </a:schemeClr>
                    </a:solidFill>
                  </a:tcPr>
                </a:tc>
                <a:tc>
                  <a:txBody>
                    <a:bodyPr/>
                    <a:lstStyle/>
                    <a:p>
                      <a:pPr algn="ctr"/>
                      <a:r>
                        <a:rPr lang="en-US" b="1" dirty="0">
                          <a:solidFill>
                            <a:srgbClr val="FF0000"/>
                          </a:solidFill>
                        </a:rPr>
                        <a:t>17</a:t>
                      </a:r>
                    </a:p>
                  </a:txBody>
                  <a:tcPr>
                    <a:solidFill>
                      <a:schemeClr val="accent4">
                        <a:lumMod val="60000"/>
                        <a:lumOff val="40000"/>
                      </a:schemeClr>
                    </a:solidFill>
                  </a:tcPr>
                </a:tc>
                <a:tc>
                  <a:txBody>
                    <a:bodyPr/>
                    <a:lstStyle/>
                    <a:p>
                      <a:pPr algn="ctr"/>
                      <a:r>
                        <a:rPr lang="en-US" b="1" dirty="0">
                          <a:solidFill>
                            <a:srgbClr val="FF0000"/>
                          </a:solidFill>
                        </a:rPr>
                        <a:t>11</a:t>
                      </a:r>
                    </a:p>
                  </a:txBody>
                  <a:tcPr>
                    <a:solidFill>
                      <a:schemeClr val="accent4">
                        <a:lumMod val="60000"/>
                        <a:lumOff val="40000"/>
                      </a:schemeClr>
                    </a:solidFill>
                  </a:tcPr>
                </a:tc>
                <a:tc>
                  <a:txBody>
                    <a:bodyPr/>
                    <a:lstStyle/>
                    <a:p>
                      <a:pPr algn="ctr"/>
                      <a:r>
                        <a:rPr lang="en-US" b="1" dirty="0">
                          <a:solidFill>
                            <a:srgbClr val="FF0000"/>
                          </a:solidFill>
                        </a:rPr>
                        <a:t>4</a:t>
                      </a:r>
                    </a:p>
                  </a:txBody>
                  <a:tcPr>
                    <a:solidFill>
                      <a:schemeClr val="accent4">
                        <a:lumMod val="60000"/>
                        <a:lumOff val="40000"/>
                      </a:schemeClr>
                    </a:solidFill>
                  </a:tcPr>
                </a:tc>
                <a:tc>
                  <a:txBody>
                    <a:bodyPr/>
                    <a:lstStyle/>
                    <a:p>
                      <a:pPr algn="ctr"/>
                      <a:r>
                        <a:rPr lang="en-US" b="1" dirty="0">
                          <a:solidFill>
                            <a:srgbClr val="FF0000"/>
                          </a:solidFill>
                        </a:rPr>
                        <a:t>26</a:t>
                      </a:r>
                    </a:p>
                  </a:txBody>
                  <a:tcPr>
                    <a:solidFill>
                      <a:schemeClr val="accent4">
                        <a:lumMod val="60000"/>
                        <a:lumOff val="40000"/>
                      </a:schemeClr>
                    </a:solidFill>
                  </a:tcPr>
                </a:tc>
                <a:tc>
                  <a:txBody>
                    <a:bodyPr/>
                    <a:lstStyle/>
                    <a:p>
                      <a:pPr algn="ctr"/>
                      <a:r>
                        <a:rPr lang="en-US" b="1" dirty="0">
                          <a:solidFill>
                            <a:srgbClr val="FF0000"/>
                          </a:solidFill>
                        </a:rPr>
                        <a:t>2</a:t>
                      </a:r>
                    </a:p>
                  </a:txBody>
                  <a:tcPr>
                    <a:solidFill>
                      <a:schemeClr val="accent4">
                        <a:lumMod val="60000"/>
                        <a:lumOff val="40000"/>
                      </a:schemeClr>
                    </a:solidFill>
                  </a:tcPr>
                </a:tc>
                <a:extLst>
                  <a:ext uri="{0D108BD9-81ED-4DB2-BD59-A6C34878D82A}">
                    <a16:rowId xmlns:a16="http://schemas.microsoft.com/office/drawing/2014/main" val="4013710065"/>
                  </a:ext>
                </a:extLst>
              </a:tr>
            </a:tbl>
          </a:graphicData>
        </a:graphic>
      </p:graphicFrame>
      <p:sp>
        <p:nvSpPr>
          <p:cNvPr id="9" name="TextBox 8">
            <a:extLst>
              <a:ext uri="{FF2B5EF4-FFF2-40B4-BE49-F238E27FC236}">
                <a16:creationId xmlns:a16="http://schemas.microsoft.com/office/drawing/2014/main" id="{3AEC4D6A-CE35-7D44-934A-59CD54348278}"/>
              </a:ext>
            </a:extLst>
          </p:cNvPr>
          <p:cNvSpPr txBox="1"/>
          <p:nvPr/>
        </p:nvSpPr>
        <p:spPr>
          <a:xfrm>
            <a:off x="2024327" y="3640765"/>
            <a:ext cx="3364302" cy="1200329"/>
          </a:xfrm>
          <a:prstGeom prst="rect">
            <a:avLst/>
          </a:prstGeom>
          <a:noFill/>
        </p:spPr>
        <p:txBody>
          <a:bodyPr wrap="square" rtlCol="0">
            <a:spAutoFit/>
          </a:bodyPr>
          <a:lstStyle/>
          <a:p>
            <a:r>
              <a:rPr lang="en-US" sz="2400" dirty="0"/>
              <a:t>All the votes from everyone are totaled, and the top 3 are chosen.</a:t>
            </a:r>
          </a:p>
        </p:txBody>
      </p:sp>
    </p:spTree>
    <p:extLst>
      <p:ext uri="{BB962C8B-B14F-4D97-AF65-F5344CB8AC3E}">
        <p14:creationId xmlns:p14="http://schemas.microsoft.com/office/powerpoint/2010/main" val="318883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68273"/>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b="1" dirty="0">
                <a:solidFill>
                  <a:srgbClr val="FF0000"/>
                </a:solidFill>
              </a:rPr>
              <a:t>3</a:t>
            </a:r>
            <a:r>
              <a:rPr lang="en-US" sz="3600" dirty="0"/>
              <a:t> ideas at the end of the three rounds are chosen</a:t>
            </a:r>
          </a:p>
          <a:p>
            <a:pPr>
              <a:defRPr/>
            </a:pPr>
            <a:endParaRPr lang="en-US" sz="3600" dirty="0"/>
          </a:p>
          <a:p>
            <a:pPr>
              <a:defRPr/>
            </a:pPr>
            <a:endParaRPr lang="en-US" sz="3600" dirty="0"/>
          </a:p>
          <a:p>
            <a:pPr lvl="1">
              <a:defRPr/>
            </a:pP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883770893"/>
              </p:ext>
            </p:extLst>
          </p:nvPr>
        </p:nvGraphicFramePr>
        <p:xfrm>
          <a:off x="2024327" y="1637605"/>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5</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12</a:t>
                      </a:r>
                    </a:p>
                  </a:txBody>
                  <a:tcPr/>
                </a:tc>
                <a:tc>
                  <a:txBody>
                    <a:bodyPr/>
                    <a:lstStyle/>
                    <a:p>
                      <a:pPr algn="ctr"/>
                      <a:r>
                        <a:rPr lang="en-US" b="1" dirty="0">
                          <a:solidFill>
                            <a:srgbClr val="FF0000"/>
                          </a:solidFill>
                        </a:rPr>
                        <a:t>1</a:t>
                      </a:r>
                    </a:p>
                  </a:txBody>
                  <a:tcPr/>
                </a:tc>
                <a:extLst>
                  <a:ext uri="{0D108BD9-81ED-4DB2-BD59-A6C34878D82A}">
                    <a16:rowId xmlns:a16="http://schemas.microsoft.com/office/drawing/2014/main" val="3191454921"/>
                  </a:ext>
                </a:extLst>
              </a:tr>
              <a:tr h="365038">
                <a:tc>
                  <a:txBody>
                    <a:bodyPr/>
                    <a:lstStyle/>
                    <a:p>
                      <a:r>
                        <a:rPr lang="en-US" b="1" strike="sngStrike" dirty="0">
                          <a:solidFill>
                            <a:schemeClr val="tx1"/>
                          </a:solidFill>
                        </a:rPr>
                        <a:t>Round 2</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5</a:t>
                      </a:r>
                    </a:p>
                  </a:txBody>
                  <a:tcPr/>
                </a:tc>
                <a:tc>
                  <a:txBody>
                    <a:bodyPr/>
                    <a:lstStyle/>
                    <a:p>
                      <a:pPr algn="ctr"/>
                      <a:r>
                        <a:rPr lang="en-US" b="1" dirty="0">
                          <a:solidFill>
                            <a:srgbClr val="FF0000"/>
                          </a:solidFill>
                        </a:rPr>
                        <a:t>2</a:t>
                      </a:r>
                    </a:p>
                  </a:txBody>
                  <a:tcPr/>
                </a:tc>
                <a:tc>
                  <a:txBody>
                    <a:bodyPr/>
                    <a:lstStyle/>
                    <a:p>
                      <a:pPr algn="ctr"/>
                      <a:r>
                        <a:rPr lang="en-US" b="1" dirty="0">
                          <a:solidFill>
                            <a:srgbClr val="FF0000"/>
                          </a:solidFill>
                        </a:rPr>
                        <a:t>8</a:t>
                      </a:r>
                    </a:p>
                  </a:txBody>
                  <a:tcPr/>
                </a:tc>
                <a:tc>
                  <a:txBody>
                    <a:bodyPr/>
                    <a:lstStyle/>
                    <a:p>
                      <a:pPr algn="ctr"/>
                      <a:r>
                        <a:rPr lang="en-US" b="1" dirty="0">
                          <a:solidFill>
                            <a:srgbClr val="FF0000"/>
                          </a:solidFill>
                        </a:rPr>
                        <a:t>0</a:t>
                      </a:r>
                    </a:p>
                  </a:txBody>
                  <a:tcPr/>
                </a:tc>
                <a:extLst>
                  <a:ext uri="{0D108BD9-81ED-4DB2-BD59-A6C34878D82A}">
                    <a16:rowId xmlns:a16="http://schemas.microsoft.com/office/drawing/2014/main" val="2335271427"/>
                  </a:ext>
                </a:extLst>
              </a:tr>
              <a:tr h="365038">
                <a:tc>
                  <a:txBody>
                    <a:bodyPr/>
                    <a:lstStyle/>
                    <a:p>
                      <a:r>
                        <a:rPr lang="en-US" b="1" strike="sngStrike" dirty="0">
                          <a:solidFill>
                            <a:schemeClr val="tx1"/>
                          </a:solidFill>
                        </a:rPr>
                        <a:t>Round 3</a:t>
                      </a:r>
                    </a:p>
                  </a:txBody>
                  <a:tcPr/>
                </a:tc>
                <a:tc>
                  <a:txBody>
                    <a:bodyPr/>
                    <a:lstStyle/>
                    <a:p>
                      <a:pPr algn="ctr"/>
                      <a:r>
                        <a:rPr lang="en-US" b="1" dirty="0">
                          <a:solidFill>
                            <a:srgbClr val="FF0000"/>
                          </a:solidFill>
                        </a:rPr>
                        <a:t>9</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6</a:t>
                      </a:r>
                    </a:p>
                  </a:txBody>
                  <a:tcPr/>
                </a:tc>
                <a:tc>
                  <a:txBody>
                    <a:bodyPr/>
                    <a:lstStyle/>
                    <a:p>
                      <a:pPr algn="ctr"/>
                      <a:r>
                        <a:rPr lang="en-US" b="1" dirty="0">
                          <a:solidFill>
                            <a:srgbClr val="FF0000"/>
                          </a:solidFill>
                        </a:rPr>
                        <a:t>1</a:t>
                      </a:r>
                    </a:p>
                  </a:txBody>
                  <a:tcPr/>
                </a:tc>
                <a:extLst>
                  <a:ext uri="{0D108BD9-81ED-4DB2-BD59-A6C34878D82A}">
                    <a16:rowId xmlns:a16="http://schemas.microsoft.com/office/drawing/2014/main" val="3395591262"/>
                  </a:ext>
                </a:extLst>
              </a:tr>
              <a:tr h="365038">
                <a:tc>
                  <a:txBody>
                    <a:bodyPr/>
                    <a:lstStyle/>
                    <a:p>
                      <a:r>
                        <a:rPr lang="en-US" b="1" dirty="0"/>
                        <a:t>Total</a:t>
                      </a:r>
                    </a:p>
                  </a:txBody>
                  <a:tcPr>
                    <a:solidFill>
                      <a:schemeClr val="accent4">
                        <a:lumMod val="60000"/>
                        <a:lumOff val="40000"/>
                      </a:schemeClr>
                    </a:solidFill>
                  </a:tcPr>
                </a:tc>
                <a:tc>
                  <a:txBody>
                    <a:bodyPr/>
                    <a:lstStyle/>
                    <a:p>
                      <a:pPr algn="ctr"/>
                      <a:r>
                        <a:rPr lang="en-US" b="1" dirty="0">
                          <a:solidFill>
                            <a:srgbClr val="FF0000"/>
                          </a:solidFill>
                        </a:rPr>
                        <a:t>17</a:t>
                      </a:r>
                    </a:p>
                  </a:txBody>
                  <a:tcPr>
                    <a:solidFill>
                      <a:srgbClr val="FFFF00"/>
                    </a:solidFill>
                  </a:tcPr>
                </a:tc>
                <a:tc>
                  <a:txBody>
                    <a:bodyPr/>
                    <a:lstStyle/>
                    <a:p>
                      <a:pPr algn="ctr"/>
                      <a:r>
                        <a:rPr lang="en-US" b="1" dirty="0">
                          <a:solidFill>
                            <a:srgbClr val="FF0000"/>
                          </a:solidFill>
                        </a:rPr>
                        <a:t>11</a:t>
                      </a:r>
                    </a:p>
                  </a:txBody>
                  <a:tcPr>
                    <a:solidFill>
                      <a:srgbClr val="FFFF00"/>
                    </a:solidFill>
                  </a:tcPr>
                </a:tc>
                <a:tc>
                  <a:txBody>
                    <a:bodyPr/>
                    <a:lstStyle/>
                    <a:p>
                      <a:pPr algn="ctr"/>
                      <a:endParaRPr lang="en-US" b="1" dirty="0">
                        <a:solidFill>
                          <a:srgbClr val="FF0000"/>
                        </a:solidFill>
                      </a:endParaRPr>
                    </a:p>
                  </a:txBody>
                  <a:tcPr>
                    <a:solidFill>
                      <a:schemeClr val="tx1"/>
                    </a:solidFill>
                  </a:tcPr>
                </a:tc>
                <a:tc>
                  <a:txBody>
                    <a:bodyPr/>
                    <a:lstStyle/>
                    <a:p>
                      <a:pPr algn="ctr"/>
                      <a:r>
                        <a:rPr lang="en-US" b="1" dirty="0">
                          <a:solidFill>
                            <a:srgbClr val="FF0000"/>
                          </a:solidFill>
                        </a:rPr>
                        <a:t>26</a:t>
                      </a:r>
                    </a:p>
                  </a:txBody>
                  <a:tcPr>
                    <a:solidFill>
                      <a:srgbClr val="FFFF00"/>
                    </a:solidFill>
                  </a:tcPr>
                </a:tc>
                <a:tc>
                  <a:txBody>
                    <a:bodyPr/>
                    <a:lstStyle/>
                    <a:p>
                      <a:pPr algn="ctr"/>
                      <a:endParaRPr lang="en-US" b="1" dirty="0">
                        <a:solidFill>
                          <a:srgbClr val="FF0000"/>
                        </a:solidFill>
                      </a:endParaRPr>
                    </a:p>
                  </a:txBody>
                  <a:tcPr>
                    <a:solidFill>
                      <a:schemeClr val="tx1"/>
                    </a:solidFill>
                  </a:tcPr>
                </a:tc>
                <a:extLst>
                  <a:ext uri="{0D108BD9-81ED-4DB2-BD59-A6C34878D82A}">
                    <a16:rowId xmlns:a16="http://schemas.microsoft.com/office/drawing/2014/main" val="4013710065"/>
                  </a:ext>
                </a:extLst>
              </a:tr>
            </a:tbl>
          </a:graphicData>
        </a:graphic>
      </p:graphicFrame>
      <p:sp>
        <p:nvSpPr>
          <p:cNvPr id="9" name="TextBox 8">
            <a:extLst>
              <a:ext uri="{FF2B5EF4-FFF2-40B4-BE49-F238E27FC236}">
                <a16:creationId xmlns:a16="http://schemas.microsoft.com/office/drawing/2014/main" id="{3AEC4D6A-CE35-7D44-934A-59CD54348278}"/>
              </a:ext>
            </a:extLst>
          </p:cNvPr>
          <p:cNvSpPr txBox="1"/>
          <p:nvPr/>
        </p:nvSpPr>
        <p:spPr>
          <a:xfrm>
            <a:off x="2024327" y="3635577"/>
            <a:ext cx="3364302" cy="1200329"/>
          </a:xfrm>
          <a:prstGeom prst="rect">
            <a:avLst/>
          </a:prstGeom>
          <a:noFill/>
        </p:spPr>
        <p:txBody>
          <a:bodyPr wrap="square" rtlCol="0">
            <a:spAutoFit/>
          </a:bodyPr>
          <a:lstStyle/>
          <a:p>
            <a:r>
              <a:rPr lang="en-US" sz="2400" dirty="0"/>
              <a:t>All the votes from everyone are totaled, and the top 3 are chosen.</a:t>
            </a:r>
          </a:p>
        </p:txBody>
      </p:sp>
    </p:spTree>
    <p:extLst>
      <p:ext uri="{BB962C8B-B14F-4D97-AF65-F5344CB8AC3E}">
        <p14:creationId xmlns:p14="http://schemas.microsoft.com/office/powerpoint/2010/main" val="5508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8995"/>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4</a:t>
            </a:r>
            <a:r>
              <a:rPr lang="en-US" altLang="ko-KR" b="1" dirty="0">
                <a:solidFill>
                  <a:srgbClr val="E92D97"/>
                </a:solidFill>
              </a:rPr>
              <a:t>: Set Up Groups With Trained Facilitators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7929553" y="1273461"/>
            <a:ext cx="4100112" cy="5408572"/>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3600" b="1" dirty="0"/>
              <a:t>10/4 Voting</a:t>
            </a:r>
            <a:endParaRPr lang="en-US" sz="3600" dirty="0"/>
          </a:p>
          <a:p>
            <a:pPr>
              <a:defRPr/>
            </a:pPr>
            <a:r>
              <a:rPr lang="en-US" sz="3600" dirty="0"/>
              <a:t>Each person has </a:t>
            </a:r>
            <a:r>
              <a:rPr lang="en-US" sz="3600" dirty="0">
                <a:solidFill>
                  <a:srgbClr val="FF0000"/>
                </a:solidFill>
              </a:rPr>
              <a:t>10</a:t>
            </a:r>
            <a:r>
              <a:rPr lang="en-US" sz="3600" dirty="0"/>
              <a:t> votes</a:t>
            </a:r>
          </a:p>
          <a:p>
            <a:pPr>
              <a:defRPr/>
            </a:pPr>
            <a:r>
              <a:rPr lang="en-US" sz="3600" dirty="0"/>
              <a:t>There are </a:t>
            </a:r>
            <a:r>
              <a:rPr lang="en-US" sz="3600" dirty="0">
                <a:solidFill>
                  <a:srgbClr val="FF0000"/>
                </a:solidFill>
              </a:rPr>
              <a:t>3</a:t>
            </a:r>
            <a:r>
              <a:rPr lang="en-US" sz="3600" dirty="0"/>
              <a:t> rounds of voting</a:t>
            </a:r>
          </a:p>
          <a:p>
            <a:pPr>
              <a:defRPr/>
            </a:pPr>
            <a:r>
              <a:rPr lang="en-US" sz="3600" dirty="0"/>
              <a:t>During each round, each person can only use </a:t>
            </a:r>
            <a:r>
              <a:rPr lang="en-US" sz="3600" dirty="0">
                <a:solidFill>
                  <a:srgbClr val="FF0000"/>
                </a:solidFill>
              </a:rPr>
              <a:t>4</a:t>
            </a:r>
            <a:r>
              <a:rPr lang="en-US" sz="3600" dirty="0"/>
              <a:t> of their votes (could be 3-3-4, 2-4-4, etc.);</a:t>
            </a:r>
          </a:p>
          <a:p>
            <a:pPr>
              <a:defRPr/>
            </a:pPr>
            <a:r>
              <a:rPr lang="en-US" sz="3600" dirty="0"/>
              <a:t>They can use all </a:t>
            </a:r>
            <a:r>
              <a:rPr lang="en-US" sz="3600" dirty="0">
                <a:solidFill>
                  <a:srgbClr val="FF0000"/>
                </a:solidFill>
              </a:rPr>
              <a:t>4</a:t>
            </a:r>
            <a:r>
              <a:rPr lang="en-US" sz="3600" dirty="0"/>
              <a:t> of their votes on one idea, or scatter them around</a:t>
            </a:r>
          </a:p>
          <a:p>
            <a:pPr>
              <a:defRPr/>
            </a:pPr>
            <a:r>
              <a:rPr lang="en-US" sz="3600" dirty="0"/>
              <a:t>The top </a:t>
            </a:r>
            <a:r>
              <a:rPr lang="en-US" sz="3600" b="1" dirty="0">
                <a:solidFill>
                  <a:srgbClr val="FF0000"/>
                </a:solidFill>
              </a:rPr>
              <a:t>3</a:t>
            </a:r>
            <a:r>
              <a:rPr lang="en-US" sz="3600" dirty="0"/>
              <a:t> ideas at the end of the three rounds are chosen</a:t>
            </a:r>
          </a:p>
          <a:p>
            <a:pPr>
              <a:defRPr/>
            </a:pPr>
            <a:endParaRPr lang="en-US" sz="3600" dirty="0"/>
          </a:p>
          <a:p>
            <a:pPr>
              <a:defRPr/>
            </a:pPr>
            <a:endParaRPr lang="en-US" sz="3600" dirty="0"/>
          </a:p>
          <a:p>
            <a:pPr lvl="1">
              <a:defRPr/>
            </a:pP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41FA139B-7AB1-2E46-963D-B394F1A1BFBD}"/>
              </a:ext>
            </a:extLst>
          </p:cNvPr>
          <p:cNvGraphicFramePr>
            <a:graphicFrameLocks noGrp="1"/>
          </p:cNvGraphicFramePr>
          <p:nvPr>
            <p:extLst>
              <p:ext uri="{D42A27DB-BD31-4B8C-83A1-F6EECF244321}">
                <p14:modId xmlns:p14="http://schemas.microsoft.com/office/powerpoint/2010/main" val="3817059123"/>
              </p:ext>
            </p:extLst>
          </p:nvPr>
        </p:nvGraphicFramePr>
        <p:xfrm>
          <a:off x="2024327" y="1642793"/>
          <a:ext cx="5744622" cy="1828800"/>
        </p:xfrm>
        <a:graphic>
          <a:graphicData uri="http://schemas.openxmlformats.org/drawingml/2006/table">
            <a:tbl>
              <a:tblPr firstRow="1" bandRow="1">
                <a:tableStyleId>{5C22544A-7EE6-4342-B048-85BDC9FD1C3A}</a:tableStyleId>
              </a:tblPr>
              <a:tblGrid>
                <a:gridCol w="993007">
                  <a:extLst>
                    <a:ext uri="{9D8B030D-6E8A-4147-A177-3AD203B41FA5}">
                      <a16:colId xmlns:a16="http://schemas.microsoft.com/office/drawing/2014/main" val="2015127904"/>
                    </a:ext>
                  </a:extLst>
                </a:gridCol>
                <a:gridCol w="921867">
                  <a:extLst>
                    <a:ext uri="{9D8B030D-6E8A-4147-A177-3AD203B41FA5}">
                      <a16:colId xmlns:a16="http://schemas.microsoft.com/office/drawing/2014/main" val="1952222824"/>
                    </a:ext>
                  </a:extLst>
                </a:gridCol>
                <a:gridCol w="957437">
                  <a:extLst>
                    <a:ext uri="{9D8B030D-6E8A-4147-A177-3AD203B41FA5}">
                      <a16:colId xmlns:a16="http://schemas.microsoft.com/office/drawing/2014/main" val="140491652"/>
                    </a:ext>
                  </a:extLst>
                </a:gridCol>
                <a:gridCol w="957437">
                  <a:extLst>
                    <a:ext uri="{9D8B030D-6E8A-4147-A177-3AD203B41FA5}">
                      <a16:colId xmlns:a16="http://schemas.microsoft.com/office/drawing/2014/main" val="80516279"/>
                    </a:ext>
                  </a:extLst>
                </a:gridCol>
                <a:gridCol w="957437">
                  <a:extLst>
                    <a:ext uri="{9D8B030D-6E8A-4147-A177-3AD203B41FA5}">
                      <a16:colId xmlns:a16="http://schemas.microsoft.com/office/drawing/2014/main" val="4098426271"/>
                    </a:ext>
                  </a:extLst>
                </a:gridCol>
                <a:gridCol w="957437">
                  <a:extLst>
                    <a:ext uri="{9D8B030D-6E8A-4147-A177-3AD203B41FA5}">
                      <a16:colId xmlns:a16="http://schemas.microsoft.com/office/drawing/2014/main" val="352374826"/>
                    </a:ext>
                  </a:extLst>
                </a:gridCol>
              </a:tblGrid>
              <a:tr h="365038">
                <a:tc>
                  <a:txBody>
                    <a:bodyPr/>
                    <a:lstStyle/>
                    <a:p>
                      <a:pPr algn="ctr"/>
                      <a:endParaRPr lang="en-US" dirty="0"/>
                    </a:p>
                  </a:txBody>
                  <a:tcPr/>
                </a:tc>
                <a:tc>
                  <a:txBody>
                    <a:bodyPr/>
                    <a:lstStyle/>
                    <a:p>
                      <a:pPr algn="ctr"/>
                      <a:r>
                        <a:rPr lang="en-US" dirty="0"/>
                        <a:t>Idea 1</a:t>
                      </a:r>
                    </a:p>
                  </a:txBody>
                  <a:tcPr/>
                </a:tc>
                <a:tc>
                  <a:txBody>
                    <a:bodyPr/>
                    <a:lstStyle/>
                    <a:p>
                      <a:pPr algn="ctr"/>
                      <a:r>
                        <a:rPr lang="en-US" dirty="0"/>
                        <a:t>Idea 2</a:t>
                      </a:r>
                    </a:p>
                  </a:txBody>
                  <a:tcPr/>
                </a:tc>
                <a:tc>
                  <a:txBody>
                    <a:bodyPr/>
                    <a:lstStyle/>
                    <a:p>
                      <a:pPr algn="ctr"/>
                      <a:r>
                        <a:rPr lang="en-US" dirty="0"/>
                        <a:t>Idea 3</a:t>
                      </a:r>
                    </a:p>
                  </a:txBody>
                  <a:tcPr/>
                </a:tc>
                <a:tc>
                  <a:txBody>
                    <a:bodyPr/>
                    <a:lstStyle/>
                    <a:p>
                      <a:pPr algn="ctr"/>
                      <a:r>
                        <a:rPr lang="en-US" dirty="0"/>
                        <a:t>Idea 4</a:t>
                      </a:r>
                    </a:p>
                  </a:txBody>
                  <a:tcPr/>
                </a:tc>
                <a:tc>
                  <a:txBody>
                    <a:bodyPr/>
                    <a:lstStyle/>
                    <a:p>
                      <a:pPr algn="ctr"/>
                      <a:r>
                        <a:rPr lang="en-US" dirty="0"/>
                        <a:t>Idea 5</a:t>
                      </a:r>
                    </a:p>
                  </a:txBody>
                  <a:tcPr/>
                </a:tc>
                <a:extLst>
                  <a:ext uri="{0D108BD9-81ED-4DB2-BD59-A6C34878D82A}">
                    <a16:rowId xmlns:a16="http://schemas.microsoft.com/office/drawing/2014/main" val="2227025430"/>
                  </a:ext>
                </a:extLst>
              </a:tr>
              <a:tr h="365038">
                <a:tc>
                  <a:txBody>
                    <a:bodyPr/>
                    <a:lstStyle/>
                    <a:p>
                      <a:r>
                        <a:rPr lang="en-US" b="1" strike="sngStrike" dirty="0">
                          <a:solidFill>
                            <a:schemeClr val="tx1"/>
                          </a:solidFill>
                        </a:rPr>
                        <a:t>Round 1</a:t>
                      </a:r>
                    </a:p>
                  </a:txBody>
                  <a:tcPr/>
                </a:tc>
                <a:tc>
                  <a:txBody>
                    <a:bodyPr/>
                    <a:lstStyle/>
                    <a:p>
                      <a:pPr algn="ctr"/>
                      <a:r>
                        <a:rPr lang="en-US" b="1" dirty="0">
                          <a:solidFill>
                            <a:srgbClr val="FF0000"/>
                          </a:solidFill>
                        </a:rPr>
                        <a:t>5</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12</a:t>
                      </a:r>
                    </a:p>
                  </a:txBody>
                  <a:tcPr/>
                </a:tc>
                <a:tc>
                  <a:txBody>
                    <a:bodyPr/>
                    <a:lstStyle/>
                    <a:p>
                      <a:pPr algn="ctr"/>
                      <a:r>
                        <a:rPr lang="en-US" b="1" dirty="0">
                          <a:solidFill>
                            <a:srgbClr val="FF0000"/>
                          </a:solidFill>
                        </a:rPr>
                        <a:t>1</a:t>
                      </a:r>
                    </a:p>
                  </a:txBody>
                  <a:tcPr/>
                </a:tc>
                <a:extLst>
                  <a:ext uri="{0D108BD9-81ED-4DB2-BD59-A6C34878D82A}">
                    <a16:rowId xmlns:a16="http://schemas.microsoft.com/office/drawing/2014/main" val="3191454921"/>
                  </a:ext>
                </a:extLst>
              </a:tr>
              <a:tr h="365038">
                <a:tc>
                  <a:txBody>
                    <a:bodyPr/>
                    <a:lstStyle/>
                    <a:p>
                      <a:r>
                        <a:rPr lang="en-US" b="1" strike="sngStrike" dirty="0">
                          <a:solidFill>
                            <a:schemeClr val="tx1"/>
                          </a:solidFill>
                        </a:rPr>
                        <a:t>Round 2</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5</a:t>
                      </a:r>
                    </a:p>
                  </a:txBody>
                  <a:tcPr/>
                </a:tc>
                <a:tc>
                  <a:txBody>
                    <a:bodyPr/>
                    <a:lstStyle/>
                    <a:p>
                      <a:pPr algn="ctr"/>
                      <a:r>
                        <a:rPr lang="en-US" b="1" dirty="0">
                          <a:solidFill>
                            <a:srgbClr val="FF0000"/>
                          </a:solidFill>
                        </a:rPr>
                        <a:t>2</a:t>
                      </a:r>
                    </a:p>
                  </a:txBody>
                  <a:tcPr/>
                </a:tc>
                <a:tc>
                  <a:txBody>
                    <a:bodyPr/>
                    <a:lstStyle/>
                    <a:p>
                      <a:pPr algn="ctr"/>
                      <a:r>
                        <a:rPr lang="en-US" b="1" dirty="0">
                          <a:solidFill>
                            <a:srgbClr val="FF0000"/>
                          </a:solidFill>
                        </a:rPr>
                        <a:t>8</a:t>
                      </a:r>
                    </a:p>
                  </a:txBody>
                  <a:tcPr/>
                </a:tc>
                <a:tc>
                  <a:txBody>
                    <a:bodyPr/>
                    <a:lstStyle/>
                    <a:p>
                      <a:pPr algn="ctr"/>
                      <a:r>
                        <a:rPr lang="en-US" b="1" dirty="0">
                          <a:solidFill>
                            <a:srgbClr val="FF0000"/>
                          </a:solidFill>
                        </a:rPr>
                        <a:t>0</a:t>
                      </a:r>
                    </a:p>
                  </a:txBody>
                  <a:tcPr/>
                </a:tc>
                <a:extLst>
                  <a:ext uri="{0D108BD9-81ED-4DB2-BD59-A6C34878D82A}">
                    <a16:rowId xmlns:a16="http://schemas.microsoft.com/office/drawing/2014/main" val="2335271427"/>
                  </a:ext>
                </a:extLst>
              </a:tr>
              <a:tr h="365038">
                <a:tc>
                  <a:txBody>
                    <a:bodyPr/>
                    <a:lstStyle/>
                    <a:p>
                      <a:r>
                        <a:rPr lang="en-US" b="1" strike="sngStrike" dirty="0">
                          <a:solidFill>
                            <a:schemeClr val="tx1"/>
                          </a:solidFill>
                        </a:rPr>
                        <a:t>Round 3</a:t>
                      </a:r>
                    </a:p>
                  </a:txBody>
                  <a:tcPr/>
                </a:tc>
                <a:tc>
                  <a:txBody>
                    <a:bodyPr/>
                    <a:lstStyle/>
                    <a:p>
                      <a:pPr algn="ctr"/>
                      <a:r>
                        <a:rPr lang="en-US" b="1" dirty="0">
                          <a:solidFill>
                            <a:srgbClr val="FF0000"/>
                          </a:solidFill>
                        </a:rPr>
                        <a:t>9</a:t>
                      </a:r>
                    </a:p>
                  </a:txBody>
                  <a:tcPr/>
                </a:tc>
                <a:tc>
                  <a:txBody>
                    <a:bodyPr/>
                    <a:lstStyle/>
                    <a:p>
                      <a:pPr algn="ctr"/>
                      <a:r>
                        <a:rPr lang="en-US" b="1" dirty="0">
                          <a:solidFill>
                            <a:srgbClr val="FF0000"/>
                          </a:solidFill>
                        </a:rPr>
                        <a:t>3</a:t>
                      </a:r>
                    </a:p>
                  </a:txBody>
                  <a:tcPr/>
                </a:tc>
                <a:tc>
                  <a:txBody>
                    <a:bodyPr/>
                    <a:lstStyle/>
                    <a:p>
                      <a:pPr algn="ctr"/>
                      <a:r>
                        <a:rPr lang="en-US" b="1" dirty="0">
                          <a:solidFill>
                            <a:srgbClr val="FF0000"/>
                          </a:solidFill>
                        </a:rPr>
                        <a:t>1</a:t>
                      </a:r>
                    </a:p>
                  </a:txBody>
                  <a:tcPr/>
                </a:tc>
                <a:tc>
                  <a:txBody>
                    <a:bodyPr/>
                    <a:lstStyle/>
                    <a:p>
                      <a:pPr algn="ctr"/>
                      <a:r>
                        <a:rPr lang="en-US" b="1" dirty="0">
                          <a:solidFill>
                            <a:srgbClr val="FF0000"/>
                          </a:solidFill>
                        </a:rPr>
                        <a:t>6</a:t>
                      </a:r>
                    </a:p>
                  </a:txBody>
                  <a:tcPr/>
                </a:tc>
                <a:tc>
                  <a:txBody>
                    <a:bodyPr/>
                    <a:lstStyle/>
                    <a:p>
                      <a:pPr algn="ctr"/>
                      <a:r>
                        <a:rPr lang="en-US" b="1" dirty="0">
                          <a:solidFill>
                            <a:srgbClr val="FF0000"/>
                          </a:solidFill>
                        </a:rPr>
                        <a:t>1</a:t>
                      </a:r>
                    </a:p>
                  </a:txBody>
                  <a:tcPr/>
                </a:tc>
                <a:extLst>
                  <a:ext uri="{0D108BD9-81ED-4DB2-BD59-A6C34878D82A}">
                    <a16:rowId xmlns:a16="http://schemas.microsoft.com/office/drawing/2014/main" val="3395591262"/>
                  </a:ext>
                </a:extLst>
              </a:tr>
              <a:tr h="365038">
                <a:tc>
                  <a:txBody>
                    <a:bodyPr/>
                    <a:lstStyle/>
                    <a:p>
                      <a:r>
                        <a:rPr lang="en-US" b="1" dirty="0"/>
                        <a:t>Total</a:t>
                      </a:r>
                    </a:p>
                  </a:txBody>
                  <a:tcPr>
                    <a:solidFill>
                      <a:schemeClr val="accent4">
                        <a:lumMod val="60000"/>
                        <a:lumOff val="40000"/>
                      </a:schemeClr>
                    </a:solidFill>
                  </a:tcPr>
                </a:tc>
                <a:tc>
                  <a:txBody>
                    <a:bodyPr/>
                    <a:lstStyle/>
                    <a:p>
                      <a:pPr algn="ctr"/>
                      <a:r>
                        <a:rPr lang="en-US" b="1" dirty="0">
                          <a:solidFill>
                            <a:srgbClr val="FF0000"/>
                          </a:solidFill>
                        </a:rPr>
                        <a:t>17</a:t>
                      </a:r>
                    </a:p>
                  </a:txBody>
                  <a:tcPr>
                    <a:solidFill>
                      <a:srgbClr val="FFFF00"/>
                    </a:solidFill>
                  </a:tcPr>
                </a:tc>
                <a:tc>
                  <a:txBody>
                    <a:bodyPr/>
                    <a:lstStyle/>
                    <a:p>
                      <a:pPr algn="ctr"/>
                      <a:r>
                        <a:rPr lang="en-US" b="1" dirty="0">
                          <a:solidFill>
                            <a:srgbClr val="FF0000"/>
                          </a:solidFill>
                        </a:rPr>
                        <a:t>11</a:t>
                      </a:r>
                    </a:p>
                  </a:txBody>
                  <a:tcPr>
                    <a:solidFill>
                      <a:srgbClr val="FFFF00"/>
                    </a:solidFill>
                  </a:tcPr>
                </a:tc>
                <a:tc>
                  <a:txBody>
                    <a:bodyPr/>
                    <a:lstStyle/>
                    <a:p>
                      <a:pPr algn="ctr"/>
                      <a:endParaRPr lang="en-US" b="1" dirty="0">
                        <a:solidFill>
                          <a:srgbClr val="FF0000"/>
                        </a:solidFill>
                      </a:endParaRPr>
                    </a:p>
                  </a:txBody>
                  <a:tcPr>
                    <a:solidFill>
                      <a:schemeClr val="tx1"/>
                    </a:solidFill>
                  </a:tcPr>
                </a:tc>
                <a:tc>
                  <a:txBody>
                    <a:bodyPr/>
                    <a:lstStyle/>
                    <a:p>
                      <a:pPr algn="ctr"/>
                      <a:r>
                        <a:rPr lang="en-US" b="1" dirty="0">
                          <a:solidFill>
                            <a:srgbClr val="FF0000"/>
                          </a:solidFill>
                        </a:rPr>
                        <a:t>26</a:t>
                      </a:r>
                    </a:p>
                  </a:txBody>
                  <a:tcPr>
                    <a:solidFill>
                      <a:srgbClr val="FFFF00"/>
                    </a:solidFill>
                  </a:tcPr>
                </a:tc>
                <a:tc>
                  <a:txBody>
                    <a:bodyPr/>
                    <a:lstStyle/>
                    <a:p>
                      <a:pPr algn="ctr"/>
                      <a:endParaRPr lang="en-US" b="1" dirty="0">
                        <a:solidFill>
                          <a:srgbClr val="FF0000"/>
                        </a:solidFill>
                      </a:endParaRPr>
                    </a:p>
                  </a:txBody>
                  <a:tcPr>
                    <a:solidFill>
                      <a:schemeClr val="tx1"/>
                    </a:solidFill>
                  </a:tcPr>
                </a:tc>
                <a:extLst>
                  <a:ext uri="{0D108BD9-81ED-4DB2-BD59-A6C34878D82A}">
                    <a16:rowId xmlns:a16="http://schemas.microsoft.com/office/drawing/2014/main" val="4013710065"/>
                  </a:ext>
                </a:extLst>
              </a:tr>
            </a:tbl>
          </a:graphicData>
        </a:graphic>
      </p:graphicFrame>
      <p:sp>
        <p:nvSpPr>
          <p:cNvPr id="9" name="TextBox 8">
            <a:extLst>
              <a:ext uri="{FF2B5EF4-FFF2-40B4-BE49-F238E27FC236}">
                <a16:creationId xmlns:a16="http://schemas.microsoft.com/office/drawing/2014/main" id="{3AEC4D6A-CE35-7D44-934A-59CD54348278}"/>
              </a:ext>
            </a:extLst>
          </p:cNvPr>
          <p:cNvSpPr txBox="1"/>
          <p:nvPr/>
        </p:nvSpPr>
        <p:spPr>
          <a:xfrm>
            <a:off x="2024327" y="3640765"/>
            <a:ext cx="5600346" cy="830997"/>
          </a:xfrm>
          <a:prstGeom prst="rect">
            <a:avLst/>
          </a:prstGeom>
          <a:noFill/>
        </p:spPr>
        <p:txBody>
          <a:bodyPr wrap="square" rtlCol="0">
            <a:spAutoFit/>
          </a:bodyPr>
          <a:lstStyle/>
          <a:p>
            <a:r>
              <a:rPr lang="en-US" sz="2400" dirty="0"/>
              <a:t>These 3 ideas will later be put in the Master List to give to the whole Vision Committee.</a:t>
            </a:r>
          </a:p>
        </p:txBody>
      </p:sp>
    </p:spTree>
    <p:extLst>
      <p:ext uri="{BB962C8B-B14F-4D97-AF65-F5344CB8AC3E}">
        <p14:creationId xmlns:p14="http://schemas.microsoft.com/office/powerpoint/2010/main" val="137243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569029" y="716067"/>
            <a:ext cx="8882741" cy="884466"/>
          </a:xfrm>
        </p:spPr>
        <p:txBody>
          <a:bodyPr>
            <a:normAutofit/>
          </a:bodyPr>
          <a:lstStyle/>
          <a:p>
            <a:pPr algn="ctr"/>
            <a:r>
              <a:rPr lang="en-US" altLang="ko-KR" b="1" dirty="0">
                <a:solidFill>
                  <a:srgbClr val="E92D97"/>
                </a:solidFill>
              </a:rPr>
              <a:t>Intro Story: Importance of Alignment</a:t>
            </a:r>
            <a:endParaRPr lang="ko-KR" altLang="en-US" b="1" dirty="0">
              <a:solidFill>
                <a:srgbClr val="E92D97"/>
              </a:solidFill>
            </a:endParaRPr>
          </a:p>
        </p:txBody>
      </p:sp>
      <p:pic>
        <p:nvPicPr>
          <p:cNvPr id="2" name="Picture 1">
            <a:extLst>
              <a:ext uri="{FF2B5EF4-FFF2-40B4-BE49-F238E27FC236}">
                <a16:creationId xmlns:a16="http://schemas.microsoft.com/office/drawing/2014/main" id="{C16EAE9A-523B-8241-8923-7E427C247224}"/>
              </a:ext>
            </a:extLst>
          </p:cNvPr>
          <p:cNvPicPr>
            <a:picLocks noChangeAspect="1"/>
          </p:cNvPicPr>
          <p:nvPr/>
        </p:nvPicPr>
        <p:blipFill>
          <a:blip r:embed="rId3"/>
          <a:stretch>
            <a:fillRect/>
          </a:stretch>
        </p:blipFill>
        <p:spPr>
          <a:xfrm>
            <a:off x="4744995" y="2316600"/>
            <a:ext cx="4572512" cy="2939472"/>
          </a:xfrm>
          <a:prstGeom prst="rect">
            <a:avLst/>
          </a:prstGeom>
        </p:spPr>
      </p:pic>
    </p:spTree>
    <p:extLst>
      <p:ext uri="{BB962C8B-B14F-4D97-AF65-F5344CB8AC3E}">
        <p14:creationId xmlns:p14="http://schemas.microsoft.com/office/powerpoint/2010/main" val="1044920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5</a:t>
            </a:r>
            <a:r>
              <a:rPr lang="en-US" altLang="ko-KR" b="1" dirty="0">
                <a:solidFill>
                  <a:srgbClr val="E92D97"/>
                </a:solidFill>
              </a:rPr>
              <a:t>: Combine Ideas into a Master List</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9468767" cy="54085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600" dirty="0"/>
              <a:t>Make a </a:t>
            </a:r>
            <a:r>
              <a:rPr lang="en-US" sz="3600" dirty="0">
                <a:solidFill>
                  <a:srgbClr val="00B050"/>
                </a:solidFill>
              </a:rPr>
              <a:t>master list </a:t>
            </a:r>
            <a:r>
              <a:rPr lang="en-US" sz="3600" dirty="0"/>
              <a:t>with top ideas from each group, </a:t>
            </a:r>
            <a:r>
              <a:rPr lang="en-US" sz="3600" b="1" dirty="0"/>
              <a:t>combining ideas that are the same</a:t>
            </a:r>
            <a:r>
              <a:rPr lang="en-US" sz="3600" dirty="0"/>
              <a:t>.</a:t>
            </a:r>
          </a:p>
          <a:p>
            <a:pPr>
              <a:defRPr/>
            </a:pPr>
            <a:r>
              <a:rPr lang="en-US" sz="3600" dirty="0"/>
              <a:t>For example, if there are </a:t>
            </a:r>
            <a:r>
              <a:rPr lang="en-US" sz="3600" dirty="0">
                <a:solidFill>
                  <a:srgbClr val="FF0000"/>
                </a:solidFill>
              </a:rPr>
              <a:t>6</a:t>
            </a:r>
            <a:r>
              <a:rPr lang="en-US" sz="3600" dirty="0"/>
              <a:t> groups, and each group voted on their top </a:t>
            </a:r>
            <a:r>
              <a:rPr lang="en-US" sz="3600" dirty="0">
                <a:solidFill>
                  <a:srgbClr val="FF0000"/>
                </a:solidFill>
              </a:rPr>
              <a:t>3</a:t>
            </a:r>
            <a:r>
              <a:rPr lang="en-US" sz="3600" dirty="0"/>
              <a:t>, there will be up to 18 ideas for each Probe/Question</a:t>
            </a:r>
          </a:p>
          <a:p>
            <a:pPr lvl="1">
              <a:defRPr/>
            </a:pPr>
            <a:r>
              <a:rPr lang="en-US" sz="3600" dirty="0"/>
              <a:t>Inquiry Probe 1: </a:t>
            </a:r>
            <a:r>
              <a:rPr lang="en-US" sz="3600" dirty="0">
                <a:solidFill>
                  <a:srgbClr val="FF0000"/>
                </a:solidFill>
              </a:rPr>
              <a:t>18</a:t>
            </a:r>
            <a:r>
              <a:rPr lang="en-US" sz="3600" dirty="0"/>
              <a:t> different ideas</a:t>
            </a:r>
          </a:p>
          <a:p>
            <a:pPr lvl="1">
              <a:defRPr/>
            </a:pPr>
            <a:r>
              <a:rPr lang="en-US" sz="3600" dirty="0"/>
              <a:t>Inquiry Probe 2: </a:t>
            </a:r>
            <a:r>
              <a:rPr lang="en-US" sz="3600" dirty="0">
                <a:solidFill>
                  <a:srgbClr val="FF0000"/>
                </a:solidFill>
              </a:rPr>
              <a:t>15</a:t>
            </a:r>
            <a:r>
              <a:rPr lang="en-US" sz="3600" dirty="0"/>
              <a:t> ideas</a:t>
            </a:r>
          </a:p>
          <a:p>
            <a:pPr lvl="1">
              <a:defRPr/>
            </a:pPr>
            <a:r>
              <a:rPr lang="en-US" sz="3600" dirty="0">
                <a:sym typeface="Wingdings" pitchFamily="2" charset="2"/>
              </a:rPr>
              <a:t>…Inquiry Probe 8: </a:t>
            </a:r>
            <a:r>
              <a:rPr lang="en-US" sz="3600" dirty="0">
                <a:solidFill>
                  <a:srgbClr val="FF0000"/>
                </a:solidFill>
                <a:sym typeface="Wingdings" pitchFamily="2" charset="2"/>
              </a:rPr>
              <a:t>18</a:t>
            </a:r>
            <a:r>
              <a:rPr lang="en-US" sz="3600" dirty="0">
                <a:sym typeface="Wingdings" pitchFamily="2" charset="2"/>
              </a:rPr>
              <a:t> ideas</a:t>
            </a:r>
          </a:p>
          <a:p>
            <a:pPr>
              <a:defRPr/>
            </a:pPr>
            <a:endParaRPr lang="en-US" sz="3200" dirty="0"/>
          </a:p>
          <a:p>
            <a:pPr>
              <a:defRPr/>
            </a:pP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98740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9468767" cy="54085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600" dirty="0"/>
              <a:t>The </a:t>
            </a:r>
            <a:r>
              <a:rPr lang="en-US" sz="3600" dirty="0">
                <a:solidFill>
                  <a:srgbClr val="00B050"/>
                </a:solidFill>
              </a:rPr>
              <a:t>master list </a:t>
            </a:r>
            <a:r>
              <a:rPr lang="en-US" sz="3600" dirty="0"/>
              <a:t>is given to each person</a:t>
            </a:r>
          </a:p>
          <a:p>
            <a:pPr>
              <a:defRPr/>
            </a:pPr>
            <a:r>
              <a:rPr lang="en-US" sz="3600" dirty="0"/>
              <a:t>Each person has </a:t>
            </a:r>
            <a:r>
              <a:rPr lang="en-US" sz="3600" dirty="0">
                <a:solidFill>
                  <a:srgbClr val="FF0000"/>
                </a:solidFill>
              </a:rPr>
              <a:t>10</a:t>
            </a:r>
            <a:r>
              <a:rPr lang="en-US" sz="3600" dirty="0"/>
              <a:t> votes for </a:t>
            </a:r>
            <a:r>
              <a:rPr lang="en-US" sz="3600" i="1" dirty="0"/>
              <a:t>each</a:t>
            </a:r>
            <a:r>
              <a:rPr lang="en-US" sz="3600" dirty="0"/>
              <a:t> Inquiry Probe</a:t>
            </a:r>
          </a:p>
          <a:p>
            <a:pPr lvl="1">
              <a:defRPr/>
            </a:pPr>
            <a:r>
              <a:rPr lang="en-US" sz="3600" dirty="0"/>
              <a:t>If there are </a:t>
            </a:r>
            <a:r>
              <a:rPr lang="en-US" sz="3600" dirty="0">
                <a:solidFill>
                  <a:srgbClr val="FF0000"/>
                </a:solidFill>
              </a:rPr>
              <a:t>48</a:t>
            </a:r>
            <a:r>
              <a:rPr lang="en-US" sz="3600" dirty="0"/>
              <a:t> people, </a:t>
            </a:r>
            <a:r>
              <a:rPr lang="en-US" sz="3600" dirty="0">
                <a:solidFill>
                  <a:srgbClr val="FF0000"/>
                </a:solidFill>
              </a:rPr>
              <a:t>480</a:t>
            </a:r>
            <a:r>
              <a:rPr lang="en-US" sz="3600" dirty="0"/>
              <a:t> votes divided between </a:t>
            </a:r>
            <a:r>
              <a:rPr lang="en-US" sz="3600" dirty="0">
                <a:solidFill>
                  <a:srgbClr val="FF0000"/>
                </a:solidFill>
              </a:rPr>
              <a:t>18</a:t>
            </a:r>
            <a:r>
              <a:rPr lang="en-US" sz="3600" dirty="0"/>
              <a:t> ideas for </a:t>
            </a:r>
            <a:r>
              <a:rPr lang="en-US" sz="3600" i="1" dirty="0"/>
              <a:t>each</a:t>
            </a:r>
            <a:r>
              <a:rPr lang="en-US" sz="3600" dirty="0"/>
              <a:t> probe</a:t>
            </a:r>
          </a:p>
          <a:p>
            <a:pPr>
              <a:defRPr/>
            </a:pPr>
            <a:r>
              <a:rPr lang="en-US" sz="3600" dirty="0"/>
              <a:t>They can use those votes in any way they want for the top ideas in each Probe</a:t>
            </a:r>
          </a:p>
          <a:p>
            <a:pPr>
              <a:defRPr/>
            </a:pP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293882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76002"/>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E99D36E0-6909-8843-9421-1BADC7A9614A}"/>
              </a:ext>
            </a:extLst>
          </p:cNvPr>
          <p:cNvGraphicFramePr>
            <a:graphicFrameLocks noGrp="1"/>
          </p:cNvGraphicFramePr>
          <p:nvPr>
            <p:extLst>
              <p:ext uri="{D42A27DB-BD31-4B8C-83A1-F6EECF244321}">
                <p14:modId xmlns:p14="http://schemas.microsoft.com/office/powerpoint/2010/main" val="2917989874"/>
              </p:ext>
            </p:extLst>
          </p:nvPr>
        </p:nvGraphicFramePr>
        <p:xfrm>
          <a:off x="2032001" y="3116484"/>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9" name="Table 8">
            <a:extLst>
              <a:ext uri="{FF2B5EF4-FFF2-40B4-BE49-F238E27FC236}">
                <a16:creationId xmlns:a16="http://schemas.microsoft.com/office/drawing/2014/main" id="{85AED490-C33F-B745-9FA8-9D825769B35D}"/>
              </a:ext>
            </a:extLst>
          </p:cNvPr>
          <p:cNvGraphicFramePr>
            <a:graphicFrameLocks noGrp="1"/>
          </p:cNvGraphicFramePr>
          <p:nvPr>
            <p:extLst>
              <p:ext uri="{D42A27DB-BD31-4B8C-83A1-F6EECF244321}">
                <p14:modId xmlns:p14="http://schemas.microsoft.com/office/powerpoint/2010/main" val="1190033861"/>
              </p:ext>
            </p:extLst>
          </p:nvPr>
        </p:nvGraphicFramePr>
        <p:xfrm>
          <a:off x="2032001" y="3116484"/>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0" name="Table 9">
            <a:extLst>
              <a:ext uri="{FF2B5EF4-FFF2-40B4-BE49-F238E27FC236}">
                <a16:creationId xmlns:a16="http://schemas.microsoft.com/office/drawing/2014/main" id="{DF694705-970D-5843-876F-9D8E686CFFEF}"/>
              </a:ext>
            </a:extLst>
          </p:cNvPr>
          <p:cNvGraphicFramePr>
            <a:graphicFrameLocks noGrp="1"/>
          </p:cNvGraphicFramePr>
          <p:nvPr>
            <p:extLst>
              <p:ext uri="{D42A27DB-BD31-4B8C-83A1-F6EECF244321}">
                <p14:modId xmlns:p14="http://schemas.microsoft.com/office/powerpoint/2010/main" val="1915137594"/>
              </p:ext>
            </p:extLst>
          </p:nvPr>
        </p:nvGraphicFramePr>
        <p:xfrm>
          <a:off x="2032001" y="3116484"/>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1" name="Table 10">
            <a:extLst>
              <a:ext uri="{FF2B5EF4-FFF2-40B4-BE49-F238E27FC236}">
                <a16:creationId xmlns:a16="http://schemas.microsoft.com/office/drawing/2014/main" id="{29667AFE-770A-8948-AFCB-ED69C0CBB57D}"/>
              </a:ext>
            </a:extLst>
          </p:cNvPr>
          <p:cNvGraphicFramePr>
            <a:graphicFrameLocks noGrp="1"/>
          </p:cNvGraphicFramePr>
          <p:nvPr>
            <p:extLst>
              <p:ext uri="{D42A27DB-BD31-4B8C-83A1-F6EECF244321}">
                <p14:modId xmlns:p14="http://schemas.microsoft.com/office/powerpoint/2010/main" val="187416830"/>
              </p:ext>
            </p:extLst>
          </p:nvPr>
        </p:nvGraphicFramePr>
        <p:xfrm>
          <a:off x="2032001" y="3116484"/>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2" name="Table 11">
            <a:extLst>
              <a:ext uri="{FF2B5EF4-FFF2-40B4-BE49-F238E27FC236}">
                <a16:creationId xmlns:a16="http://schemas.microsoft.com/office/drawing/2014/main" id="{E098F61A-93F0-7F4C-AF95-8E01722ED61E}"/>
              </a:ext>
            </a:extLst>
          </p:cNvPr>
          <p:cNvGraphicFramePr>
            <a:graphicFrameLocks noGrp="1"/>
          </p:cNvGraphicFramePr>
          <p:nvPr>
            <p:extLst>
              <p:ext uri="{D42A27DB-BD31-4B8C-83A1-F6EECF244321}">
                <p14:modId xmlns:p14="http://schemas.microsoft.com/office/powerpoint/2010/main" val="28851471"/>
              </p:ext>
            </p:extLst>
          </p:nvPr>
        </p:nvGraphicFramePr>
        <p:xfrm>
          <a:off x="2032001" y="3116484"/>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3" name="Table 12">
            <a:extLst>
              <a:ext uri="{FF2B5EF4-FFF2-40B4-BE49-F238E27FC236}">
                <a16:creationId xmlns:a16="http://schemas.microsoft.com/office/drawing/2014/main" id="{9F3D2A0E-054E-9448-A55F-70C063FB8DC1}"/>
              </a:ext>
            </a:extLst>
          </p:cNvPr>
          <p:cNvGraphicFramePr>
            <a:graphicFrameLocks noGrp="1"/>
          </p:cNvGraphicFramePr>
          <p:nvPr>
            <p:extLst>
              <p:ext uri="{D42A27DB-BD31-4B8C-83A1-F6EECF244321}">
                <p14:modId xmlns:p14="http://schemas.microsoft.com/office/powerpoint/2010/main" val="3802303712"/>
              </p:ext>
            </p:extLst>
          </p:nvPr>
        </p:nvGraphicFramePr>
        <p:xfrm>
          <a:off x="2032001" y="3125477"/>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4" name="Table 13">
            <a:extLst>
              <a:ext uri="{FF2B5EF4-FFF2-40B4-BE49-F238E27FC236}">
                <a16:creationId xmlns:a16="http://schemas.microsoft.com/office/drawing/2014/main" id="{B0A36098-48CB-B746-8A1E-03DD70418B2D}"/>
              </a:ext>
            </a:extLst>
          </p:cNvPr>
          <p:cNvGraphicFramePr>
            <a:graphicFrameLocks noGrp="1"/>
          </p:cNvGraphicFramePr>
          <p:nvPr>
            <p:extLst>
              <p:ext uri="{D42A27DB-BD31-4B8C-83A1-F6EECF244321}">
                <p14:modId xmlns:p14="http://schemas.microsoft.com/office/powerpoint/2010/main" val="3097865287"/>
              </p:ext>
            </p:extLst>
          </p:nvPr>
        </p:nvGraphicFramePr>
        <p:xfrm>
          <a:off x="2032001" y="3126741"/>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5" name="Table 14">
            <a:extLst>
              <a:ext uri="{FF2B5EF4-FFF2-40B4-BE49-F238E27FC236}">
                <a16:creationId xmlns:a16="http://schemas.microsoft.com/office/drawing/2014/main" id="{8828F63D-40D5-294A-9017-A53C1E509990}"/>
              </a:ext>
            </a:extLst>
          </p:cNvPr>
          <p:cNvGraphicFramePr>
            <a:graphicFrameLocks noGrp="1"/>
          </p:cNvGraphicFramePr>
          <p:nvPr>
            <p:extLst>
              <p:ext uri="{D42A27DB-BD31-4B8C-83A1-F6EECF244321}">
                <p14:modId xmlns:p14="http://schemas.microsoft.com/office/powerpoint/2010/main" val="1613265797"/>
              </p:ext>
            </p:extLst>
          </p:nvPr>
        </p:nvGraphicFramePr>
        <p:xfrm>
          <a:off x="2032001" y="31344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6" name="Table 15">
            <a:extLst>
              <a:ext uri="{FF2B5EF4-FFF2-40B4-BE49-F238E27FC236}">
                <a16:creationId xmlns:a16="http://schemas.microsoft.com/office/drawing/2014/main" id="{1BB73258-D2CF-B143-945F-F9DEE3FA5DCB}"/>
              </a:ext>
            </a:extLst>
          </p:cNvPr>
          <p:cNvGraphicFramePr>
            <a:graphicFrameLocks noGrp="1"/>
          </p:cNvGraphicFramePr>
          <p:nvPr>
            <p:extLst>
              <p:ext uri="{D42A27DB-BD31-4B8C-83A1-F6EECF244321}">
                <p14:modId xmlns:p14="http://schemas.microsoft.com/office/powerpoint/2010/main" val="689284253"/>
              </p:ext>
            </p:extLst>
          </p:nvPr>
        </p:nvGraphicFramePr>
        <p:xfrm>
          <a:off x="2032001" y="31344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7" name="Table 16">
            <a:extLst>
              <a:ext uri="{FF2B5EF4-FFF2-40B4-BE49-F238E27FC236}">
                <a16:creationId xmlns:a16="http://schemas.microsoft.com/office/drawing/2014/main" id="{A1C8F912-F234-174D-9A70-48692A93345E}"/>
              </a:ext>
            </a:extLst>
          </p:cNvPr>
          <p:cNvGraphicFramePr>
            <a:graphicFrameLocks noGrp="1"/>
          </p:cNvGraphicFramePr>
          <p:nvPr>
            <p:extLst>
              <p:ext uri="{D42A27DB-BD31-4B8C-83A1-F6EECF244321}">
                <p14:modId xmlns:p14="http://schemas.microsoft.com/office/powerpoint/2010/main" val="366326535"/>
              </p:ext>
            </p:extLst>
          </p:nvPr>
        </p:nvGraphicFramePr>
        <p:xfrm>
          <a:off x="2032001" y="3139178"/>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8" name="Table 17">
            <a:extLst>
              <a:ext uri="{FF2B5EF4-FFF2-40B4-BE49-F238E27FC236}">
                <a16:creationId xmlns:a16="http://schemas.microsoft.com/office/drawing/2014/main" id="{E18B9C49-0E2A-0144-823B-558B6CBF7CE5}"/>
              </a:ext>
            </a:extLst>
          </p:cNvPr>
          <p:cNvGraphicFramePr>
            <a:graphicFrameLocks noGrp="1"/>
          </p:cNvGraphicFramePr>
          <p:nvPr>
            <p:extLst>
              <p:ext uri="{D42A27DB-BD31-4B8C-83A1-F6EECF244321}">
                <p14:modId xmlns:p14="http://schemas.microsoft.com/office/powerpoint/2010/main" val="375118534"/>
              </p:ext>
            </p:extLst>
          </p:nvPr>
        </p:nvGraphicFramePr>
        <p:xfrm>
          <a:off x="2032001" y="3122033"/>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19" name="Table 18">
            <a:extLst>
              <a:ext uri="{FF2B5EF4-FFF2-40B4-BE49-F238E27FC236}">
                <a16:creationId xmlns:a16="http://schemas.microsoft.com/office/drawing/2014/main" id="{F531599B-2426-794D-BF3E-DA8CAB6C621B}"/>
              </a:ext>
            </a:extLst>
          </p:cNvPr>
          <p:cNvGraphicFramePr>
            <a:graphicFrameLocks noGrp="1"/>
          </p:cNvGraphicFramePr>
          <p:nvPr>
            <p:extLst>
              <p:ext uri="{D42A27DB-BD31-4B8C-83A1-F6EECF244321}">
                <p14:modId xmlns:p14="http://schemas.microsoft.com/office/powerpoint/2010/main" val="3559038213"/>
              </p:ext>
            </p:extLst>
          </p:nvPr>
        </p:nvGraphicFramePr>
        <p:xfrm>
          <a:off x="2032001" y="3139178"/>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20" name="Table 19">
            <a:extLst>
              <a:ext uri="{FF2B5EF4-FFF2-40B4-BE49-F238E27FC236}">
                <a16:creationId xmlns:a16="http://schemas.microsoft.com/office/drawing/2014/main" id="{A8C0ED60-727E-6E4A-BDA1-A3508A3BE12F}"/>
              </a:ext>
            </a:extLst>
          </p:cNvPr>
          <p:cNvGraphicFramePr>
            <a:graphicFrameLocks noGrp="1"/>
          </p:cNvGraphicFramePr>
          <p:nvPr>
            <p:extLst>
              <p:ext uri="{D42A27DB-BD31-4B8C-83A1-F6EECF244321}">
                <p14:modId xmlns:p14="http://schemas.microsoft.com/office/powerpoint/2010/main" val="3982997129"/>
              </p:ext>
            </p:extLst>
          </p:nvPr>
        </p:nvGraphicFramePr>
        <p:xfrm>
          <a:off x="2032001" y="3139178"/>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21" name="Table 20">
            <a:extLst>
              <a:ext uri="{FF2B5EF4-FFF2-40B4-BE49-F238E27FC236}">
                <a16:creationId xmlns:a16="http://schemas.microsoft.com/office/drawing/2014/main" id="{4D837175-DB69-104A-836C-371A6DBDA633}"/>
              </a:ext>
            </a:extLst>
          </p:cNvPr>
          <p:cNvGraphicFramePr>
            <a:graphicFrameLocks noGrp="1"/>
          </p:cNvGraphicFramePr>
          <p:nvPr>
            <p:extLst>
              <p:ext uri="{D42A27DB-BD31-4B8C-83A1-F6EECF244321}">
                <p14:modId xmlns:p14="http://schemas.microsoft.com/office/powerpoint/2010/main" val="1346169692"/>
              </p:ext>
            </p:extLst>
          </p:nvPr>
        </p:nvGraphicFramePr>
        <p:xfrm>
          <a:off x="2032001" y="3153757"/>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22" name="Table 21">
            <a:extLst>
              <a:ext uri="{FF2B5EF4-FFF2-40B4-BE49-F238E27FC236}">
                <a16:creationId xmlns:a16="http://schemas.microsoft.com/office/drawing/2014/main" id="{02905134-20E6-4B45-BC90-4FF962B96AAE}"/>
              </a:ext>
            </a:extLst>
          </p:cNvPr>
          <p:cNvGraphicFramePr>
            <a:graphicFrameLocks noGrp="1"/>
          </p:cNvGraphicFramePr>
          <p:nvPr>
            <p:extLst>
              <p:ext uri="{D42A27DB-BD31-4B8C-83A1-F6EECF244321}">
                <p14:modId xmlns:p14="http://schemas.microsoft.com/office/powerpoint/2010/main" val="3811777691"/>
              </p:ext>
            </p:extLst>
          </p:nvPr>
        </p:nvGraphicFramePr>
        <p:xfrm>
          <a:off x="2032001" y="3151403"/>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23" name="Table 22">
            <a:extLst>
              <a:ext uri="{FF2B5EF4-FFF2-40B4-BE49-F238E27FC236}">
                <a16:creationId xmlns:a16="http://schemas.microsoft.com/office/drawing/2014/main" id="{EC3A3B59-4853-3346-964E-1A2184BACB2A}"/>
              </a:ext>
            </a:extLst>
          </p:cNvPr>
          <p:cNvGraphicFramePr>
            <a:graphicFrameLocks noGrp="1"/>
          </p:cNvGraphicFramePr>
          <p:nvPr>
            <p:extLst>
              <p:ext uri="{D42A27DB-BD31-4B8C-83A1-F6EECF244321}">
                <p14:modId xmlns:p14="http://schemas.microsoft.com/office/powerpoint/2010/main" val="3331198340"/>
              </p:ext>
            </p:extLst>
          </p:nvPr>
        </p:nvGraphicFramePr>
        <p:xfrm>
          <a:off x="2032001" y="3163628"/>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24" name="Table 23">
            <a:extLst>
              <a:ext uri="{FF2B5EF4-FFF2-40B4-BE49-F238E27FC236}">
                <a16:creationId xmlns:a16="http://schemas.microsoft.com/office/drawing/2014/main" id="{5161CC0F-B6DC-BC4D-A51C-8D07B99261A0}"/>
              </a:ext>
            </a:extLst>
          </p:cNvPr>
          <p:cNvGraphicFramePr>
            <a:graphicFrameLocks noGrp="1"/>
          </p:cNvGraphicFramePr>
          <p:nvPr>
            <p:extLst>
              <p:ext uri="{D42A27DB-BD31-4B8C-83A1-F6EECF244321}">
                <p14:modId xmlns:p14="http://schemas.microsoft.com/office/powerpoint/2010/main" val="1222159619"/>
              </p:ext>
            </p:extLst>
          </p:nvPr>
        </p:nvGraphicFramePr>
        <p:xfrm>
          <a:off x="2032001" y="3173499"/>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graphicFrame>
        <p:nvGraphicFramePr>
          <p:cNvPr id="25" name="Table 24">
            <a:extLst>
              <a:ext uri="{FF2B5EF4-FFF2-40B4-BE49-F238E27FC236}">
                <a16:creationId xmlns:a16="http://schemas.microsoft.com/office/drawing/2014/main" id="{97C9A157-1D8E-9C45-9B96-DD92220F7C2A}"/>
              </a:ext>
            </a:extLst>
          </p:cNvPr>
          <p:cNvGraphicFramePr>
            <a:graphicFrameLocks noGrp="1"/>
          </p:cNvGraphicFramePr>
          <p:nvPr>
            <p:extLst>
              <p:ext uri="{D42A27DB-BD31-4B8C-83A1-F6EECF244321}">
                <p14:modId xmlns:p14="http://schemas.microsoft.com/office/powerpoint/2010/main" val="2152405895"/>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977461183"/>
                  </a:ext>
                </a:extLst>
              </a:tr>
            </a:tbl>
          </a:graphicData>
        </a:graphic>
      </p:graphicFrame>
      <p:sp>
        <p:nvSpPr>
          <p:cNvPr id="26" name="Rectangle 25">
            <a:extLst>
              <a:ext uri="{FF2B5EF4-FFF2-40B4-BE49-F238E27FC236}">
                <a16:creationId xmlns:a16="http://schemas.microsoft.com/office/drawing/2014/main" id="{D208C064-3C73-494D-B9B3-E96674A410F7}"/>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480</a:t>
            </a:r>
            <a:r>
              <a:rPr lang="en-US" sz="3200" dirty="0"/>
              <a:t> votes divided between 18 ideas </a:t>
            </a:r>
          </a:p>
        </p:txBody>
      </p:sp>
    </p:spTree>
    <p:extLst>
      <p:ext uri="{BB962C8B-B14F-4D97-AF65-F5344CB8AC3E}">
        <p14:creationId xmlns:p14="http://schemas.microsoft.com/office/powerpoint/2010/main" val="252693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50"/>
                            </p:stCondLst>
                            <p:childTnLst>
                              <p:par>
                                <p:cTn id="11" presetID="1" presetClass="entr" presetSubtype="0" fill="hold" nodeType="afterEffect">
                                  <p:stCondLst>
                                    <p:cond delay="15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5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450"/>
                            </p:stCondLst>
                            <p:childTnLst>
                              <p:par>
                                <p:cTn id="17" presetID="1" presetClass="entr" presetSubtype="0" fill="hold" nodeType="afterEffect">
                                  <p:stCondLst>
                                    <p:cond delay="15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nodeType="afterEffect">
                                  <p:stCondLst>
                                    <p:cond delay="15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15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900"/>
                            </p:stCondLst>
                            <p:childTnLst>
                              <p:par>
                                <p:cTn id="26" presetID="1" presetClass="entr" presetSubtype="0" fill="hold" nodeType="afterEffect">
                                  <p:stCondLst>
                                    <p:cond delay="15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1050"/>
                            </p:stCondLst>
                            <p:childTnLst>
                              <p:par>
                                <p:cTn id="29" presetID="1" presetClass="entr" presetSubtype="0" fill="hold" nodeType="afterEffect">
                                  <p:stCondLst>
                                    <p:cond delay="15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1200"/>
                            </p:stCondLst>
                            <p:childTnLst>
                              <p:par>
                                <p:cTn id="32" presetID="1" presetClass="entr" presetSubtype="0" fill="hold" nodeType="afterEffect">
                                  <p:stCondLst>
                                    <p:cond delay="15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350"/>
                            </p:stCondLst>
                            <p:childTnLst>
                              <p:par>
                                <p:cTn id="35" presetID="1" presetClass="entr" presetSubtype="0" fill="hold" nodeType="afterEffect">
                                  <p:stCondLst>
                                    <p:cond delay="15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1500"/>
                            </p:stCondLst>
                            <p:childTnLst>
                              <p:par>
                                <p:cTn id="38" presetID="1" presetClass="entr" presetSubtype="0" fill="hold" nodeType="afterEffect">
                                  <p:stCondLst>
                                    <p:cond delay="15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1650"/>
                            </p:stCondLst>
                            <p:childTnLst>
                              <p:par>
                                <p:cTn id="41" presetID="1" presetClass="entr" presetSubtype="0" fill="hold" nodeType="afterEffect">
                                  <p:stCondLst>
                                    <p:cond delay="15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1800"/>
                            </p:stCondLst>
                            <p:childTnLst>
                              <p:par>
                                <p:cTn id="44" presetID="1" presetClass="entr" presetSubtype="0" fill="hold" nodeType="afterEffect">
                                  <p:stCondLst>
                                    <p:cond delay="150"/>
                                  </p:stCondLst>
                                  <p:childTnLst>
                                    <p:set>
                                      <p:cBhvr>
                                        <p:cTn id="45" dur="1" fill="hold">
                                          <p:stCondLst>
                                            <p:cond delay="0"/>
                                          </p:stCondLst>
                                        </p:cTn>
                                        <p:tgtEl>
                                          <p:spTgt spid="22"/>
                                        </p:tgtEl>
                                        <p:attrNameLst>
                                          <p:attrName>style.visibility</p:attrName>
                                        </p:attrNameLst>
                                      </p:cBhvr>
                                      <p:to>
                                        <p:strVal val="visible"/>
                                      </p:to>
                                    </p:set>
                                  </p:childTnLst>
                                </p:cTn>
                              </p:par>
                            </p:childTnLst>
                          </p:cTn>
                        </p:par>
                        <p:par>
                          <p:cTn id="46" fill="hold">
                            <p:stCondLst>
                              <p:cond delay="1950"/>
                            </p:stCondLst>
                            <p:childTnLst>
                              <p:par>
                                <p:cTn id="47" presetID="1" presetClass="entr" presetSubtype="0" fill="hold" nodeType="afterEffect">
                                  <p:stCondLst>
                                    <p:cond delay="15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2100"/>
                            </p:stCondLst>
                            <p:childTnLst>
                              <p:par>
                                <p:cTn id="50" presetID="1" presetClass="entr" presetSubtype="0" fill="hold" nodeType="afterEffect">
                                  <p:stCondLst>
                                    <p:cond delay="150"/>
                                  </p:stCondLst>
                                  <p:childTnLst>
                                    <p:set>
                                      <p:cBhvr>
                                        <p:cTn id="51" dur="1" fill="hold">
                                          <p:stCondLst>
                                            <p:cond delay="0"/>
                                          </p:stCondLst>
                                        </p:cTn>
                                        <p:tgtEl>
                                          <p:spTgt spid="24"/>
                                        </p:tgtEl>
                                        <p:attrNameLst>
                                          <p:attrName>style.visibility</p:attrName>
                                        </p:attrNameLst>
                                      </p:cBhvr>
                                      <p:to>
                                        <p:strVal val="visible"/>
                                      </p:to>
                                    </p:set>
                                  </p:childTnLst>
                                </p:cTn>
                              </p:par>
                            </p:childTnLst>
                          </p:cTn>
                        </p:par>
                        <p:par>
                          <p:cTn id="52" fill="hold">
                            <p:stCondLst>
                              <p:cond delay="2250"/>
                            </p:stCondLst>
                            <p:childTnLst>
                              <p:par>
                                <p:cTn id="53" presetID="1" presetClass="entr" presetSubtype="0" fill="hold" nodeType="afterEffect">
                                  <p:stCondLst>
                                    <p:cond delay="15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453</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596089685"/>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2761705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413</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248478408"/>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1545851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402</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2206826585"/>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2498294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392</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2288774741"/>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1314693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334</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1756169697"/>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1131123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302</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4056323752"/>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2680066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297</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2077594415"/>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2663859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569029" y="716067"/>
            <a:ext cx="8882741" cy="884466"/>
          </a:xfrm>
        </p:spPr>
        <p:txBody>
          <a:bodyPr>
            <a:normAutofit/>
          </a:bodyPr>
          <a:lstStyle/>
          <a:p>
            <a:pPr algn="ctr"/>
            <a:r>
              <a:rPr lang="en-US" altLang="ko-KR" b="1" dirty="0">
                <a:solidFill>
                  <a:srgbClr val="E92D97"/>
                </a:solidFill>
              </a:rPr>
              <a:t>Intro Story: Importance of Alignment</a:t>
            </a:r>
            <a:endParaRPr lang="ko-KR" altLang="en-US" b="1" dirty="0">
              <a:solidFill>
                <a:srgbClr val="E92D97"/>
              </a:solidFill>
            </a:endParaRPr>
          </a:p>
        </p:txBody>
      </p:sp>
      <p:pic>
        <p:nvPicPr>
          <p:cNvPr id="2" name="Picture 1">
            <a:extLst>
              <a:ext uri="{FF2B5EF4-FFF2-40B4-BE49-F238E27FC236}">
                <a16:creationId xmlns:a16="http://schemas.microsoft.com/office/drawing/2014/main" id="{C16EAE9A-523B-8241-8923-7E427C247224}"/>
              </a:ext>
            </a:extLst>
          </p:cNvPr>
          <p:cNvPicPr>
            <a:picLocks noChangeAspect="1"/>
          </p:cNvPicPr>
          <p:nvPr/>
        </p:nvPicPr>
        <p:blipFill>
          <a:blip r:embed="rId3"/>
          <a:stretch>
            <a:fillRect/>
          </a:stretch>
        </p:blipFill>
        <p:spPr>
          <a:xfrm>
            <a:off x="3848529" y="1964744"/>
            <a:ext cx="6358664" cy="4087713"/>
          </a:xfrm>
          <a:prstGeom prst="rect">
            <a:avLst/>
          </a:prstGeom>
        </p:spPr>
      </p:pic>
      <p:sp>
        <p:nvSpPr>
          <p:cNvPr id="9" name="TextBox 8">
            <a:extLst>
              <a:ext uri="{FF2B5EF4-FFF2-40B4-BE49-F238E27FC236}">
                <a16:creationId xmlns:a16="http://schemas.microsoft.com/office/drawing/2014/main" id="{169D6DAF-BED7-2F46-AEB9-425494383663}"/>
              </a:ext>
            </a:extLst>
          </p:cNvPr>
          <p:cNvSpPr txBox="1"/>
          <p:nvPr/>
        </p:nvSpPr>
        <p:spPr>
          <a:xfrm>
            <a:off x="2198915" y="1600533"/>
            <a:ext cx="9710056" cy="5039753"/>
          </a:xfrm>
          <a:prstGeom prst="rect">
            <a:avLst/>
          </a:prstGeom>
          <a:solidFill>
            <a:schemeClr val="bg1"/>
          </a:solidFill>
          <a:ln>
            <a:solidFill>
              <a:schemeClr val="tx1"/>
            </a:solidFill>
          </a:ln>
        </p:spPr>
        <p:txBody>
          <a:bodyPr wrap="square" rtlCol="0">
            <a:normAutofit/>
          </a:bodyPr>
          <a:lstStyle/>
          <a:p>
            <a:pPr algn="ctr"/>
            <a:r>
              <a:rPr lang="en-US" sz="6600" b="1" dirty="0">
                <a:solidFill>
                  <a:srgbClr val="FF0000"/>
                </a:solidFill>
              </a:rPr>
              <a:t>Lesson: </a:t>
            </a:r>
            <a:r>
              <a:rPr lang="en-US" sz="6600" b="1" dirty="0"/>
              <a:t>when we’re aligned as a school, we can be so much more effective for our students</a:t>
            </a:r>
            <a:endParaRPr lang="en-US" sz="6000" dirty="0">
              <a:solidFill>
                <a:schemeClr val="bg1"/>
              </a:solidFill>
            </a:endParaRPr>
          </a:p>
        </p:txBody>
      </p:sp>
    </p:spTree>
    <p:extLst>
      <p:ext uri="{BB962C8B-B14F-4D97-AF65-F5344CB8AC3E}">
        <p14:creationId xmlns:p14="http://schemas.microsoft.com/office/powerpoint/2010/main" val="3663218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268</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2360509118"/>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2792384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191</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2833764352"/>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3602270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183</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2469274291"/>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r>
                        <a:rPr lang="en-US" b="1" dirty="0">
                          <a:solidFill>
                            <a:schemeClr val="tx1">
                              <a:lumMod val="95000"/>
                              <a:lumOff val="5000"/>
                            </a:schemeClr>
                          </a:solidFill>
                        </a:rPr>
                        <a:t>8</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1192560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162</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1839084595"/>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r>
                        <a:rPr lang="en-US" b="1" dirty="0">
                          <a:solidFill>
                            <a:schemeClr val="tx1">
                              <a:lumMod val="95000"/>
                              <a:lumOff val="5000"/>
                            </a:schemeClr>
                          </a:solidFill>
                        </a:rPr>
                        <a:t>8</a:t>
                      </a:r>
                    </a:p>
                  </a:txBody>
                  <a:tcPr/>
                </a:tc>
                <a:tc>
                  <a:txBody>
                    <a:bodyPr/>
                    <a:lstStyle/>
                    <a:p>
                      <a:pPr algn="ctr"/>
                      <a:r>
                        <a:rPr lang="en-US" b="1" dirty="0">
                          <a:solidFill>
                            <a:schemeClr val="tx1">
                              <a:lumMod val="95000"/>
                              <a:lumOff val="5000"/>
                            </a:schemeClr>
                          </a:solidFill>
                        </a:rPr>
                        <a:t>21</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1824467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146</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1034638284"/>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r>
                        <a:rPr lang="en-US" b="1" dirty="0">
                          <a:solidFill>
                            <a:schemeClr val="tx1">
                              <a:lumMod val="95000"/>
                              <a:lumOff val="5000"/>
                            </a:schemeClr>
                          </a:solidFill>
                        </a:rPr>
                        <a:t>8</a:t>
                      </a:r>
                    </a:p>
                  </a:txBody>
                  <a:tcPr/>
                </a:tc>
                <a:tc>
                  <a:txBody>
                    <a:bodyPr/>
                    <a:lstStyle/>
                    <a:p>
                      <a:pPr algn="ctr"/>
                      <a:r>
                        <a:rPr lang="en-US" b="1" dirty="0">
                          <a:solidFill>
                            <a:schemeClr val="tx1">
                              <a:lumMod val="95000"/>
                              <a:lumOff val="5000"/>
                            </a:schemeClr>
                          </a:solidFill>
                        </a:rPr>
                        <a:t>21</a:t>
                      </a:r>
                    </a:p>
                  </a:txBody>
                  <a:tcPr/>
                </a:tc>
                <a:tc>
                  <a:txBody>
                    <a:bodyPr/>
                    <a:lstStyle/>
                    <a:p>
                      <a:pPr algn="ctr"/>
                      <a:r>
                        <a:rPr lang="en-US" b="1" dirty="0">
                          <a:solidFill>
                            <a:schemeClr val="tx1">
                              <a:lumMod val="95000"/>
                              <a:lumOff val="5000"/>
                            </a:schemeClr>
                          </a:solidFill>
                        </a:rPr>
                        <a:t>16</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1057682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103</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981705535"/>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r>
                        <a:rPr lang="en-US" b="1" dirty="0">
                          <a:solidFill>
                            <a:schemeClr val="tx1">
                              <a:lumMod val="95000"/>
                              <a:lumOff val="5000"/>
                            </a:schemeClr>
                          </a:solidFill>
                        </a:rPr>
                        <a:t>8</a:t>
                      </a:r>
                    </a:p>
                  </a:txBody>
                  <a:tcPr/>
                </a:tc>
                <a:tc>
                  <a:txBody>
                    <a:bodyPr/>
                    <a:lstStyle/>
                    <a:p>
                      <a:pPr algn="ctr"/>
                      <a:r>
                        <a:rPr lang="en-US" b="1" dirty="0">
                          <a:solidFill>
                            <a:schemeClr val="tx1">
                              <a:lumMod val="95000"/>
                              <a:lumOff val="5000"/>
                            </a:schemeClr>
                          </a:solidFill>
                        </a:rPr>
                        <a:t>21</a:t>
                      </a:r>
                    </a:p>
                  </a:txBody>
                  <a:tcPr/>
                </a:tc>
                <a:tc>
                  <a:txBody>
                    <a:bodyPr/>
                    <a:lstStyle/>
                    <a:p>
                      <a:pPr algn="ctr"/>
                      <a:r>
                        <a:rPr lang="en-US" b="1" dirty="0">
                          <a:solidFill>
                            <a:schemeClr val="tx1">
                              <a:lumMod val="95000"/>
                              <a:lumOff val="5000"/>
                            </a:schemeClr>
                          </a:solidFill>
                        </a:rPr>
                        <a:t>16</a:t>
                      </a:r>
                    </a:p>
                  </a:txBody>
                  <a:tcPr/>
                </a:tc>
                <a:tc>
                  <a:txBody>
                    <a:bodyPr/>
                    <a:lstStyle/>
                    <a:p>
                      <a:pPr algn="ctr"/>
                      <a:r>
                        <a:rPr lang="en-US" b="1" dirty="0">
                          <a:solidFill>
                            <a:schemeClr val="tx1">
                              <a:lumMod val="95000"/>
                              <a:lumOff val="5000"/>
                            </a:schemeClr>
                          </a:solidFill>
                        </a:rPr>
                        <a:t>43</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899253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810555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101</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3032441804"/>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r>
                        <a:rPr lang="en-US" b="1" dirty="0">
                          <a:solidFill>
                            <a:schemeClr val="tx1">
                              <a:lumMod val="95000"/>
                              <a:lumOff val="5000"/>
                            </a:schemeClr>
                          </a:solidFill>
                        </a:rPr>
                        <a:t>8</a:t>
                      </a:r>
                    </a:p>
                  </a:txBody>
                  <a:tcPr/>
                </a:tc>
                <a:tc>
                  <a:txBody>
                    <a:bodyPr/>
                    <a:lstStyle/>
                    <a:p>
                      <a:pPr algn="ctr"/>
                      <a:r>
                        <a:rPr lang="en-US" b="1" dirty="0">
                          <a:solidFill>
                            <a:schemeClr val="tx1">
                              <a:lumMod val="95000"/>
                              <a:lumOff val="5000"/>
                            </a:schemeClr>
                          </a:solidFill>
                        </a:rPr>
                        <a:t>21</a:t>
                      </a:r>
                    </a:p>
                  </a:txBody>
                  <a:tcPr/>
                </a:tc>
                <a:tc>
                  <a:txBody>
                    <a:bodyPr/>
                    <a:lstStyle/>
                    <a:p>
                      <a:pPr algn="ctr"/>
                      <a:r>
                        <a:rPr lang="en-US" b="1" dirty="0">
                          <a:solidFill>
                            <a:schemeClr val="tx1">
                              <a:lumMod val="95000"/>
                              <a:lumOff val="5000"/>
                            </a:schemeClr>
                          </a:solidFill>
                        </a:rPr>
                        <a:t>16</a:t>
                      </a:r>
                    </a:p>
                  </a:txBody>
                  <a:tcPr/>
                </a:tc>
                <a:tc>
                  <a:txBody>
                    <a:bodyPr/>
                    <a:lstStyle/>
                    <a:p>
                      <a:pPr algn="ctr"/>
                      <a:r>
                        <a:rPr lang="en-US" b="1" dirty="0">
                          <a:solidFill>
                            <a:schemeClr val="tx1">
                              <a:lumMod val="95000"/>
                              <a:lumOff val="5000"/>
                            </a:schemeClr>
                          </a:solidFill>
                        </a:rPr>
                        <a:t>43</a:t>
                      </a:r>
                    </a:p>
                  </a:txBody>
                  <a:tcPr/>
                </a:tc>
                <a:tc>
                  <a:txBody>
                    <a:bodyPr/>
                    <a:lstStyle/>
                    <a:p>
                      <a:pPr algn="ctr"/>
                      <a:r>
                        <a:rPr lang="en-US" b="1" dirty="0">
                          <a:solidFill>
                            <a:schemeClr val="tx1">
                              <a:lumMod val="95000"/>
                              <a:lumOff val="5000"/>
                            </a:schemeClr>
                          </a:solidFill>
                        </a:rPr>
                        <a:t>2</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2465090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789716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75</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1338939817"/>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r>
                        <a:rPr lang="en-US" b="1" dirty="0">
                          <a:solidFill>
                            <a:schemeClr val="tx1">
                              <a:lumMod val="95000"/>
                              <a:lumOff val="5000"/>
                            </a:schemeClr>
                          </a:solidFill>
                        </a:rPr>
                        <a:t>8</a:t>
                      </a:r>
                    </a:p>
                  </a:txBody>
                  <a:tcPr/>
                </a:tc>
                <a:tc>
                  <a:txBody>
                    <a:bodyPr/>
                    <a:lstStyle/>
                    <a:p>
                      <a:pPr algn="ctr"/>
                      <a:r>
                        <a:rPr lang="en-US" b="1" dirty="0">
                          <a:solidFill>
                            <a:schemeClr val="tx1">
                              <a:lumMod val="95000"/>
                              <a:lumOff val="5000"/>
                            </a:schemeClr>
                          </a:solidFill>
                        </a:rPr>
                        <a:t>21</a:t>
                      </a:r>
                    </a:p>
                  </a:txBody>
                  <a:tcPr/>
                </a:tc>
                <a:tc>
                  <a:txBody>
                    <a:bodyPr/>
                    <a:lstStyle/>
                    <a:p>
                      <a:pPr algn="ctr"/>
                      <a:r>
                        <a:rPr lang="en-US" b="1" dirty="0">
                          <a:solidFill>
                            <a:schemeClr val="tx1">
                              <a:lumMod val="95000"/>
                              <a:lumOff val="5000"/>
                            </a:schemeClr>
                          </a:solidFill>
                        </a:rPr>
                        <a:t>16</a:t>
                      </a:r>
                    </a:p>
                  </a:txBody>
                  <a:tcPr/>
                </a:tc>
                <a:tc>
                  <a:txBody>
                    <a:bodyPr/>
                    <a:lstStyle/>
                    <a:p>
                      <a:pPr algn="ctr"/>
                      <a:r>
                        <a:rPr lang="en-US" b="1" dirty="0">
                          <a:solidFill>
                            <a:schemeClr val="tx1">
                              <a:lumMod val="95000"/>
                              <a:lumOff val="5000"/>
                            </a:schemeClr>
                          </a:solidFill>
                        </a:rPr>
                        <a:t>43</a:t>
                      </a:r>
                    </a:p>
                  </a:txBody>
                  <a:tcPr/>
                </a:tc>
                <a:tc>
                  <a:txBody>
                    <a:bodyPr/>
                    <a:lstStyle/>
                    <a:p>
                      <a:pPr algn="ctr"/>
                      <a:r>
                        <a:rPr lang="en-US" b="1" dirty="0">
                          <a:solidFill>
                            <a:schemeClr val="tx1">
                              <a:lumMod val="95000"/>
                              <a:lumOff val="5000"/>
                            </a:schemeClr>
                          </a:solidFill>
                        </a:rPr>
                        <a:t>2</a:t>
                      </a:r>
                    </a:p>
                  </a:txBody>
                  <a:tcPr/>
                </a:tc>
                <a:tc>
                  <a:txBody>
                    <a:bodyPr/>
                    <a:lstStyle/>
                    <a:p>
                      <a:pPr algn="ctr"/>
                      <a:r>
                        <a:rPr lang="en-US" b="1" dirty="0">
                          <a:solidFill>
                            <a:schemeClr val="tx1">
                              <a:lumMod val="95000"/>
                              <a:lumOff val="5000"/>
                            </a:schemeClr>
                          </a:solidFill>
                        </a:rPr>
                        <a:t>26</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3889724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789716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57</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103546818"/>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r>
                        <a:rPr lang="en-US" b="1" dirty="0">
                          <a:solidFill>
                            <a:schemeClr val="tx1">
                              <a:lumMod val="95000"/>
                              <a:lumOff val="5000"/>
                            </a:schemeClr>
                          </a:solidFill>
                        </a:rPr>
                        <a:t>8</a:t>
                      </a:r>
                    </a:p>
                  </a:txBody>
                  <a:tcPr/>
                </a:tc>
                <a:tc>
                  <a:txBody>
                    <a:bodyPr/>
                    <a:lstStyle/>
                    <a:p>
                      <a:pPr algn="ctr"/>
                      <a:r>
                        <a:rPr lang="en-US" b="1" dirty="0">
                          <a:solidFill>
                            <a:schemeClr val="tx1">
                              <a:lumMod val="95000"/>
                              <a:lumOff val="5000"/>
                            </a:schemeClr>
                          </a:solidFill>
                        </a:rPr>
                        <a:t>21</a:t>
                      </a:r>
                    </a:p>
                  </a:txBody>
                  <a:tcPr/>
                </a:tc>
                <a:tc>
                  <a:txBody>
                    <a:bodyPr/>
                    <a:lstStyle/>
                    <a:p>
                      <a:pPr algn="ctr"/>
                      <a:r>
                        <a:rPr lang="en-US" b="1" dirty="0">
                          <a:solidFill>
                            <a:schemeClr val="tx1">
                              <a:lumMod val="95000"/>
                              <a:lumOff val="5000"/>
                            </a:schemeClr>
                          </a:solidFill>
                        </a:rPr>
                        <a:t>16</a:t>
                      </a:r>
                    </a:p>
                  </a:txBody>
                  <a:tcPr/>
                </a:tc>
                <a:tc>
                  <a:txBody>
                    <a:bodyPr/>
                    <a:lstStyle/>
                    <a:p>
                      <a:pPr algn="ctr"/>
                      <a:r>
                        <a:rPr lang="en-US" b="1" dirty="0">
                          <a:solidFill>
                            <a:schemeClr val="tx1">
                              <a:lumMod val="95000"/>
                              <a:lumOff val="5000"/>
                            </a:schemeClr>
                          </a:solidFill>
                        </a:rPr>
                        <a:t>43</a:t>
                      </a:r>
                    </a:p>
                  </a:txBody>
                  <a:tcPr/>
                </a:tc>
                <a:tc>
                  <a:txBody>
                    <a:bodyPr/>
                    <a:lstStyle/>
                    <a:p>
                      <a:pPr algn="ctr"/>
                      <a:r>
                        <a:rPr lang="en-US" b="1" dirty="0">
                          <a:solidFill>
                            <a:schemeClr val="tx1">
                              <a:lumMod val="95000"/>
                              <a:lumOff val="5000"/>
                            </a:schemeClr>
                          </a:solidFill>
                        </a:rPr>
                        <a:t>2</a:t>
                      </a:r>
                    </a:p>
                  </a:txBody>
                  <a:tcPr/>
                </a:tc>
                <a:tc>
                  <a:txBody>
                    <a:bodyPr/>
                    <a:lstStyle/>
                    <a:p>
                      <a:pPr algn="ctr"/>
                      <a:r>
                        <a:rPr lang="en-US" b="1" dirty="0">
                          <a:solidFill>
                            <a:schemeClr val="tx1">
                              <a:lumMod val="95000"/>
                              <a:lumOff val="5000"/>
                            </a:schemeClr>
                          </a:solidFill>
                        </a:rPr>
                        <a:t>26</a:t>
                      </a:r>
                    </a:p>
                  </a:txBody>
                  <a:tcPr/>
                </a:tc>
                <a:tc>
                  <a:txBody>
                    <a:bodyPr/>
                    <a:lstStyle/>
                    <a:p>
                      <a:pPr algn="ctr"/>
                      <a:r>
                        <a:rPr lang="en-US" b="1" dirty="0">
                          <a:solidFill>
                            <a:schemeClr val="tx1">
                              <a:lumMod val="95000"/>
                              <a:lumOff val="5000"/>
                            </a:schemeClr>
                          </a:solidFill>
                        </a:rPr>
                        <a:t>18</a:t>
                      </a:r>
                    </a:p>
                  </a:txBody>
                  <a:tcPr/>
                </a:tc>
                <a:tc>
                  <a:txBody>
                    <a:bodyPr/>
                    <a:lstStyle/>
                    <a:p>
                      <a:pPr algn="ctr"/>
                      <a:endParaRPr lang="en-US" b="1" dirty="0">
                        <a:solidFill>
                          <a:schemeClr val="tx1">
                            <a:lumMod val="95000"/>
                            <a:lumOff val="5000"/>
                          </a:schemeClr>
                        </a:solidFill>
                      </a:endParaRP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3593385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789716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34</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599002800"/>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r>
                        <a:rPr lang="en-US" b="1" dirty="0">
                          <a:solidFill>
                            <a:schemeClr val="tx1">
                              <a:lumMod val="95000"/>
                              <a:lumOff val="5000"/>
                            </a:schemeClr>
                          </a:solidFill>
                        </a:rPr>
                        <a:t>8</a:t>
                      </a:r>
                    </a:p>
                  </a:txBody>
                  <a:tcPr/>
                </a:tc>
                <a:tc>
                  <a:txBody>
                    <a:bodyPr/>
                    <a:lstStyle/>
                    <a:p>
                      <a:pPr algn="ctr"/>
                      <a:r>
                        <a:rPr lang="en-US" b="1" dirty="0">
                          <a:solidFill>
                            <a:schemeClr val="tx1">
                              <a:lumMod val="95000"/>
                              <a:lumOff val="5000"/>
                            </a:schemeClr>
                          </a:solidFill>
                        </a:rPr>
                        <a:t>21</a:t>
                      </a:r>
                    </a:p>
                  </a:txBody>
                  <a:tcPr/>
                </a:tc>
                <a:tc>
                  <a:txBody>
                    <a:bodyPr/>
                    <a:lstStyle/>
                    <a:p>
                      <a:pPr algn="ctr"/>
                      <a:r>
                        <a:rPr lang="en-US" b="1" dirty="0">
                          <a:solidFill>
                            <a:schemeClr val="tx1">
                              <a:lumMod val="95000"/>
                              <a:lumOff val="5000"/>
                            </a:schemeClr>
                          </a:solidFill>
                        </a:rPr>
                        <a:t>16</a:t>
                      </a:r>
                    </a:p>
                  </a:txBody>
                  <a:tcPr/>
                </a:tc>
                <a:tc>
                  <a:txBody>
                    <a:bodyPr/>
                    <a:lstStyle/>
                    <a:p>
                      <a:pPr algn="ctr"/>
                      <a:r>
                        <a:rPr lang="en-US" b="1" dirty="0">
                          <a:solidFill>
                            <a:schemeClr val="tx1">
                              <a:lumMod val="95000"/>
                              <a:lumOff val="5000"/>
                            </a:schemeClr>
                          </a:solidFill>
                        </a:rPr>
                        <a:t>43</a:t>
                      </a:r>
                    </a:p>
                  </a:txBody>
                  <a:tcPr/>
                </a:tc>
                <a:tc>
                  <a:txBody>
                    <a:bodyPr/>
                    <a:lstStyle/>
                    <a:p>
                      <a:pPr algn="ctr"/>
                      <a:r>
                        <a:rPr lang="en-US" b="1" dirty="0">
                          <a:solidFill>
                            <a:schemeClr val="tx1">
                              <a:lumMod val="95000"/>
                              <a:lumOff val="5000"/>
                            </a:schemeClr>
                          </a:solidFill>
                        </a:rPr>
                        <a:t>2</a:t>
                      </a:r>
                    </a:p>
                  </a:txBody>
                  <a:tcPr/>
                </a:tc>
                <a:tc>
                  <a:txBody>
                    <a:bodyPr/>
                    <a:lstStyle/>
                    <a:p>
                      <a:pPr algn="ctr"/>
                      <a:r>
                        <a:rPr lang="en-US" b="1" dirty="0">
                          <a:solidFill>
                            <a:schemeClr val="tx1">
                              <a:lumMod val="95000"/>
                              <a:lumOff val="5000"/>
                            </a:schemeClr>
                          </a:solidFill>
                        </a:rPr>
                        <a:t>26</a:t>
                      </a:r>
                    </a:p>
                  </a:txBody>
                  <a:tcPr/>
                </a:tc>
                <a:tc>
                  <a:txBody>
                    <a:bodyPr/>
                    <a:lstStyle/>
                    <a:p>
                      <a:pPr algn="ctr"/>
                      <a:r>
                        <a:rPr lang="en-US" b="1" dirty="0">
                          <a:solidFill>
                            <a:schemeClr val="tx1">
                              <a:lumMod val="95000"/>
                              <a:lumOff val="5000"/>
                            </a:schemeClr>
                          </a:solidFill>
                        </a:rPr>
                        <a:t>18</a:t>
                      </a:r>
                    </a:p>
                  </a:txBody>
                  <a:tcPr/>
                </a:tc>
                <a:tc>
                  <a:txBody>
                    <a:bodyPr/>
                    <a:lstStyle/>
                    <a:p>
                      <a:pPr algn="ctr"/>
                      <a:r>
                        <a:rPr lang="en-US" b="1" dirty="0">
                          <a:solidFill>
                            <a:schemeClr val="tx1">
                              <a:lumMod val="95000"/>
                              <a:lumOff val="5000"/>
                            </a:schemeClr>
                          </a:solidFill>
                        </a:rPr>
                        <a:t>23</a:t>
                      </a:r>
                    </a:p>
                  </a:txBody>
                  <a:tcPr/>
                </a:tc>
                <a:tc>
                  <a:txBody>
                    <a:bodyPr/>
                    <a:lstStyle/>
                    <a:p>
                      <a:pPr algn="ctr"/>
                      <a:endParaRPr lang="en-US" b="1" dirty="0">
                        <a:solidFill>
                          <a:schemeClr val="tx1">
                            <a:lumMod val="95000"/>
                            <a:lumOff val="5000"/>
                          </a:schemeClr>
                        </a:solidFill>
                      </a:endParaRP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700638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1676400" y="352768"/>
            <a:ext cx="10515600" cy="1325563"/>
          </a:xfrm>
        </p:spPr>
        <p:txBody>
          <a:bodyPr>
            <a:normAutofit/>
          </a:bodyPr>
          <a:lstStyle/>
          <a:p>
            <a:pPr algn="ctr"/>
            <a:r>
              <a:rPr lang="en-US" altLang="ko-KR" b="1" dirty="0">
                <a:solidFill>
                  <a:srgbClr val="E92D97"/>
                </a:solidFill>
              </a:rPr>
              <a:t>Mission Statement vs Shared Vision</a:t>
            </a:r>
            <a:endParaRPr lang="ko-KR" altLang="en-US" b="1" dirty="0">
              <a:solidFill>
                <a:srgbClr val="E92D97"/>
              </a:solidFill>
            </a:endParaRPr>
          </a:p>
        </p:txBody>
      </p:sp>
      <p:sp>
        <p:nvSpPr>
          <p:cNvPr id="2" name="Content Placeholder 1">
            <a:extLst>
              <a:ext uri="{FF2B5EF4-FFF2-40B4-BE49-F238E27FC236}">
                <a16:creationId xmlns:a16="http://schemas.microsoft.com/office/drawing/2014/main" id="{0F9581F0-E133-9448-917D-3221AFDFEB9F}"/>
              </a:ext>
            </a:extLst>
          </p:cNvPr>
          <p:cNvSpPr>
            <a:spLocks noGrp="1"/>
          </p:cNvSpPr>
          <p:nvPr>
            <p:ph sz="half" idx="1"/>
          </p:nvPr>
        </p:nvSpPr>
        <p:spPr>
          <a:xfrm>
            <a:off x="2335427" y="1822450"/>
            <a:ext cx="4030362" cy="1686869"/>
          </a:xfrm>
        </p:spPr>
        <p:txBody>
          <a:bodyPr>
            <a:normAutofit/>
          </a:bodyPr>
          <a:lstStyle/>
          <a:p>
            <a:pPr marL="0" indent="0">
              <a:buNone/>
              <a:defRPr/>
            </a:pPr>
            <a:r>
              <a:rPr lang="en-US" sz="3600" b="1" dirty="0">
                <a:solidFill>
                  <a:sysClr val="windowText" lastClr="000000"/>
                </a:solidFill>
              </a:rPr>
              <a:t>Mission Statement: </a:t>
            </a:r>
            <a:r>
              <a:rPr lang="en-US" sz="3600" dirty="0">
                <a:solidFill>
                  <a:sysClr val="windowText" lastClr="000000"/>
                </a:solidFill>
              </a:rPr>
              <a:t>“statement of overall purpose”</a:t>
            </a:r>
            <a:endParaRPr lang="en-US" sz="3600" dirty="0"/>
          </a:p>
        </p:txBody>
      </p:sp>
      <p:sp>
        <p:nvSpPr>
          <p:cNvPr id="9" name="Content Placeholder 1">
            <a:extLst>
              <a:ext uri="{FF2B5EF4-FFF2-40B4-BE49-F238E27FC236}">
                <a16:creationId xmlns:a16="http://schemas.microsoft.com/office/drawing/2014/main" id="{E16F865F-04D3-E944-8E21-055E57AEB12D}"/>
              </a:ext>
            </a:extLst>
          </p:cNvPr>
          <p:cNvSpPr txBox="1">
            <a:spLocks/>
          </p:cNvSpPr>
          <p:nvPr/>
        </p:nvSpPr>
        <p:spPr>
          <a:xfrm>
            <a:off x="7504670" y="1825625"/>
            <a:ext cx="4030362" cy="2622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3600" b="1" dirty="0">
                <a:solidFill>
                  <a:sysClr val="windowText" lastClr="000000"/>
                </a:solidFill>
              </a:rPr>
              <a:t>Shared Vision: </a:t>
            </a:r>
            <a:r>
              <a:rPr lang="en-US" sz="3600" dirty="0">
                <a:solidFill>
                  <a:sysClr val="windowText" lastClr="000000"/>
                </a:solidFill>
              </a:rPr>
              <a:t>“clear picture of how our school will deliver on that mission”</a:t>
            </a:r>
          </a:p>
          <a:p>
            <a:endParaRPr lang="en-US" dirty="0"/>
          </a:p>
        </p:txBody>
      </p:sp>
    </p:spTree>
    <p:extLst>
      <p:ext uri="{BB962C8B-B14F-4D97-AF65-F5344CB8AC3E}">
        <p14:creationId xmlns:p14="http://schemas.microsoft.com/office/powerpoint/2010/main" val="8722883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4B9B972-1FE7-D945-B0F0-705FEF26C89E}"/>
              </a:ext>
            </a:extLst>
          </p:cNvPr>
          <p:cNvSpPr/>
          <p:nvPr/>
        </p:nvSpPr>
        <p:spPr>
          <a:xfrm>
            <a:off x="2153985" y="2309181"/>
            <a:ext cx="7897162" cy="584775"/>
          </a:xfrm>
          <a:prstGeom prst="rect">
            <a:avLst/>
          </a:prstGeom>
        </p:spPr>
        <p:txBody>
          <a:bodyPr wrap="none">
            <a:spAutoFit/>
          </a:bodyPr>
          <a:lstStyle/>
          <a:p>
            <a:r>
              <a:rPr lang="en-US" sz="3200" dirty="0">
                <a:solidFill>
                  <a:srgbClr val="FF0000"/>
                </a:solidFill>
              </a:rPr>
              <a:t>48</a:t>
            </a:r>
            <a:r>
              <a:rPr lang="en-US" sz="3200" dirty="0"/>
              <a:t> people, </a:t>
            </a:r>
            <a:r>
              <a:rPr lang="en-US" sz="3200" dirty="0">
                <a:solidFill>
                  <a:srgbClr val="FF0000"/>
                </a:solidFill>
              </a:rPr>
              <a:t>0</a:t>
            </a:r>
            <a:r>
              <a:rPr lang="en-US" sz="3200" dirty="0"/>
              <a:t> votes divided between 18 ideas </a:t>
            </a: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1442142087"/>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tc>
                <a:tc>
                  <a:txBody>
                    <a:bodyPr/>
                    <a:lstStyle/>
                    <a:p>
                      <a:pPr algn="ctr"/>
                      <a:r>
                        <a:rPr lang="en-US" b="1" dirty="0">
                          <a:solidFill>
                            <a:schemeClr val="tx1">
                              <a:lumMod val="95000"/>
                              <a:lumOff val="5000"/>
                            </a:schemeClr>
                          </a:solidFill>
                        </a:rPr>
                        <a:t>8</a:t>
                      </a:r>
                    </a:p>
                  </a:txBody>
                  <a:tcPr/>
                </a:tc>
                <a:tc>
                  <a:txBody>
                    <a:bodyPr/>
                    <a:lstStyle/>
                    <a:p>
                      <a:pPr algn="ctr"/>
                      <a:r>
                        <a:rPr lang="en-US" b="1" dirty="0">
                          <a:solidFill>
                            <a:schemeClr val="tx1">
                              <a:lumMod val="95000"/>
                              <a:lumOff val="5000"/>
                            </a:schemeClr>
                          </a:solidFill>
                        </a:rPr>
                        <a:t>21</a:t>
                      </a:r>
                    </a:p>
                  </a:txBody>
                  <a:tcPr/>
                </a:tc>
                <a:tc>
                  <a:txBody>
                    <a:bodyPr/>
                    <a:lstStyle/>
                    <a:p>
                      <a:pPr algn="ctr"/>
                      <a:r>
                        <a:rPr lang="en-US" b="1" dirty="0">
                          <a:solidFill>
                            <a:schemeClr val="tx1">
                              <a:lumMod val="95000"/>
                              <a:lumOff val="5000"/>
                            </a:schemeClr>
                          </a:solidFill>
                        </a:rPr>
                        <a:t>16</a:t>
                      </a:r>
                    </a:p>
                  </a:txBody>
                  <a:tcPr/>
                </a:tc>
                <a:tc>
                  <a:txBody>
                    <a:bodyPr/>
                    <a:lstStyle/>
                    <a:p>
                      <a:pPr algn="ctr"/>
                      <a:r>
                        <a:rPr lang="en-US" b="1" dirty="0">
                          <a:solidFill>
                            <a:schemeClr val="tx1">
                              <a:lumMod val="95000"/>
                              <a:lumOff val="5000"/>
                            </a:schemeClr>
                          </a:solidFill>
                        </a:rPr>
                        <a:t>43</a:t>
                      </a:r>
                    </a:p>
                  </a:txBody>
                  <a:tcPr/>
                </a:tc>
                <a:tc>
                  <a:txBody>
                    <a:bodyPr/>
                    <a:lstStyle/>
                    <a:p>
                      <a:pPr algn="ctr"/>
                      <a:r>
                        <a:rPr lang="en-US" b="1" dirty="0">
                          <a:solidFill>
                            <a:schemeClr val="tx1">
                              <a:lumMod val="95000"/>
                              <a:lumOff val="5000"/>
                            </a:schemeClr>
                          </a:solidFill>
                        </a:rPr>
                        <a:t>2</a:t>
                      </a:r>
                    </a:p>
                  </a:txBody>
                  <a:tcPr/>
                </a:tc>
                <a:tc>
                  <a:txBody>
                    <a:bodyPr/>
                    <a:lstStyle/>
                    <a:p>
                      <a:pPr algn="ctr"/>
                      <a:r>
                        <a:rPr lang="en-US" b="1" dirty="0">
                          <a:solidFill>
                            <a:schemeClr val="tx1">
                              <a:lumMod val="95000"/>
                              <a:lumOff val="5000"/>
                            </a:schemeClr>
                          </a:solidFill>
                        </a:rPr>
                        <a:t>26</a:t>
                      </a:r>
                    </a:p>
                  </a:txBody>
                  <a:tcPr/>
                </a:tc>
                <a:tc>
                  <a:txBody>
                    <a:bodyPr/>
                    <a:lstStyle/>
                    <a:p>
                      <a:pPr algn="ctr"/>
                      <a:r>
                        <a:rPr lang="en-US" b="1" dirty="0">
                          <a:solidFill>
                            <a:schemeClr val="tx1">
                              <a:lumMod val="95000"/>
                              <a:lumOff val="5000"/>
                            </a:schemeClr>
                          </a:solidFill>
                        </a:rPr>
                        <a:t>18</a:t>
                      </a:r>
                    </a:p>
                  </a:txBody>
                  <a:tcPr/>
                </a:tc>
                <a:tc>
                  <a:txBody>
                    <a:bodyPr/>
                    <a:lstStyle/>
                    <a:p>
                      <a:pPr algn="ctr"/>
                      <a:r>
                        <a:rPr lang="en-US" b="1" dirty="0">
                          <a:solidFill>
                            <a:schemeClr val="tx1">
                              <a:lumMod val="95000"/>
                              <a:lumOff val="5000"/>
                            </a:schemeClr>
                          </a:solidFill>
                        </a:rPr>
                        <a:t>23</a:t>
                      </a:r>
                    </a:p>
                  </a:txBody>
                  <a:tcPr/>
                </a:tc>
                <a:tc>
                  <a:txBody>
                    <a:bodyPr/>
                    <a:lstStyle/>
                    <a:p>
                      <a:pPr algn="ctr"/>
                      <a:r>
                        <a:rPr lang="en-US" b="1" dirty="0">
                          <a:solidFill>
                            <a:schemeClr val="tx1">
                              <a:lumMod val="95000"/>
                              <a:lumOff val="5000"/>
                            </a:schemeClr>
                          </a:solidFill>
                        </a:rPr>
                        <a:t>34</a:t>
                      </a:r>
                    </a:p>
                  </a:txBody>
                  <a:tcPr/>
                </a:tc>
                <a:extLst>
                  <a:ext uri="{0D108BD9-81ED-4DB2-BD59-A6C34878D82A}">
                    <a16:rowId xmlns:a16="http://schemas.microsoft.com/office/drawing/2014/main" val="1977461183"/>
                  </a:ext>
                </a:extLst>
              </a:tr>
            </a:tbl>
          </a:graphicData>
        </a:graphic>
      </p:graphicFrame>
    </p:spTree>
    <p:extLst>
      <p:ext uri="{BB962C8B-B14F-4D97-AF65-F5344CB8AC3E}">
        <p14:creationId xmlns:p14="http://schemas.microsoft.com/office/powerpoint/2010/main" val="1486433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6</a:t>
            </a:r>
            <a:r>
              <a:rPr lang="en-US" altLang="ko-KR" b="1" dirty="0">
                <a:solidFill>
                  <a:srgbClr val="E92D97"/>
                </a:solidFill>
              </a:rPr>
              <a:t>: The Final Vote</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153985" y="1268273"/>
            <a:ext cx="9468767" cy="150943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dirty="0"/>
              <a:t>Inquiry Probe #1: </a:t>
            </a:r>
            <a:r>
              <a:rPr lang="en-US" b="1" dirty="0"/>
              <a:t>“What benefits do we expect from parent and community involvement in our school?”</a:t>
            </a: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F34047E3-8FF2-1745-903E-6936EE51306E}"/>
              </a:ext>
            </a:extLst>
          </p:cNvPr>
          <p:cNvGraphicFramePr>
            <a:graphicFrameLocks noGrp="1"/>
          </p:cNvGraphicFramePr>
          <p:nvPr>
            <p:extLst>
              <p:ext uri="{D42A27DB-BD31-4B8C-83A1-F6EECF244321}">
                <p14:modId xmlns:p14="http://schemas.microsoft.com/office/powerpoint/2010/main" val="4271895707"/>
              </p:ext>
            </p:extLst>
          </p:nvPr>
        </p:nvGraphicFramePr>
        <p:xfrm>
          <a:off x="2032001" y="3183370"/>
          <a:ext cx="9508222" cy="741680"/>
        </p:xfrm>
        <a:graphic>
          <a:graphicData uri="http://schemas.openxmlformats.org/drawingml/2006/table">
            <a:tbl>
              <a:tblPr firstRow="1" bandRow="1">
                <a:tableStyleId>{5C22544A-7EE6-4342-B048-85BDC9FD1C3A}</a:tableStyleId>
              </a:tblPr>
              <a:tblGrid>
                <a:gridCol w="784234">
                  <a:extLst>
                    <a:ext uri="{9D8B030D-6E8A-4147-A177-3AD203B41FA5}">
                      <a16:colId xmlns:a16="http://schemas.microsoft.com/office/drawing/2014/main" val="2567731014"/>
                    </a:ext>
                  </a:extLst>
                </a:gridCol>
                <a:gridCol w="484666">
                  <a:extLst>
                    <a:ext uri="{9D8B030D-6E8A-4147-A177-3AD203B41FA5}">
                      <a16:colId xmlns:a16="http://schemas.microsoft.com/office/drawing/2014/main" val="2032045175"/>
                    </a:ext>
                  </a:extLst>
                </a:gridCol>
                <a:gridCol w="484666">
                  <a:extLst>
                    <a:ext uri="{9D8B030D-6E8A-4147-A177-3AD203B41FA5}">
                      <a16:colId xmlns:a16="http://schemas.microsoft.com/office/drawing/2014/main" val="1925492403"/>
                    </a:ext>
                  </a:extLst>
                </a:gridCol>
                <a:gridCol w="484666">
                  <a:extLst>
                    <a:ext uri="{9D8B030D-6E8A-4147-A177-3AD203B41FA5}">
                      <a16:colId xmlns:a16="http://schemas.microsoft.com/office/drawing/2014/main" val="3370047714"/>
                    </a:ext>
                  </a:extLst>
                </a:gridCol>
                <a:gridCol w="484666">
                  <a:extLst>
                    <a:ext uri="{9D8B030D-6E8A-4147-A177-3AD203B41FA5}">
                      <a16:colId xmlns:a16="http://schemas.microsoft.com/office/drawing/2014/main" val="2495754799"/>
                    </a:ext>
                  </a:extLst>
                </a:gridCol>
                <a:gridCol w="484666">
                  <a:extLst>
                    <a:ext uri="{9D8B030D-6E8A-4147-A177-3AD203B41FA5}">
                      <a16:colId xmlns:a16="http://schemas.microsoft.com/office/drawing/2014/main" val="4227357059"/>
                    </a:ext>
                  </a:extLst>
                </a:gridCol>
                <a:gridCol w="484666">
                  <a:extLst>
                    <a:ext uri="{9D8B030D-6E8A-4147-A177-3AD203B41FA5}">
                      <a16:colId xmlns:a16="http://schemas.microsoft.com/office/drawing/2014/main" val="3629054348"/>
                    </a:ext>
                  </a:extLst>
                </a:gridCol>
                <a:gridCol w="484666">
                  <a:extLst>
                    <a:ext uri="{9D8B030D-6E8A-4147-A177-3AD203B41FA5}">
                      <a16:colId xmlns:a16="http://schemas.microsoft.com/office/drawing/2014/main" val="373257822"/>
                    </a:ext>
                  </a:extLst>
                </a:gridCol>
                <a:gridCol w="484666">
                  <a:extLst>
                    <a:ext uri="{9D8B030D-6E8A-4147-A177-3AD203B41FA5}">
                      <a16:colId xmlns:a16="http://schemas.microsoft.com/office/drawing/2014/main" val="3095141237"/>
                    </a:ext>
                  </a:extLst>
                </a:gridCol>
                <a:gridCol w="484666">
                  <a:extLst>
                    <a:ext uri="{9D8B030D-6E8A-4147-A177-3AD203B41FA5}">
                      <a16:colId xmlns:a16="http://schemas.microsoft.com/office/drawing/2014/main" val="78720187"/>
                    </a:ext>
                  </a:extLst>
                </a:gridCol>
                <a:gridCol w="484666">
                  <a:extLst>
                    <a:ext uri="{9D8B030D-6E8A-4147-A177-3AD203B41FA5}">
                      <a16:colId xmlns:a16="http://schemas.microsoft.com/office/drawing/2014/main" val="3492273544"/>
                    </a:ext>
                  </a:extLst>
                </a:gridCol>
                <a:gridCol w="484666">
                  <a:extLst>
                    <a:ext uri="{9D8B030D-6E8A-4147-A177-3AD203B41FA5}">
                      <a16:colId xmlns:a16="http://schemas.microsoft.com/office/drawing/2014/main" val="2026315279"/>
                    </a:ext>
                  </a:extLst>
                </a:gridCol>
                <a:gridCol w="484666">
                  <a:extLst>
                    <a:ext uri="{9D8B030D-6E8A-4147-A177-3AD203B41FA5}">
                      <a16:colId xmlns:a16="http://schemas.microsoft.com/office/drawing/2014/main" val="1704023172"/>
                    </a:ext>
                  </a:extLst>
                </a:gridCol>
                <a:gridCol w="484666">
                  <a:extLst>
                    <a:ext uri="{9D8B030D-6E8A-4147-A177-3AD203B41FA5}">
                      <a16:colId xmlns:a16="http://schemas.microsoft.com/office/drawing/2014/main" val="658382470"/>
                    </a:ext>
                  </a:extLst>
                </a:gridCol>
                <a:gridCol w="484666">
                  <a:extLst>
                    <a:ext uri="{9D8B030D-6E8A-4147-A177-3AD203B41FA5}">
                      <a16:colId xmlns:a16="http://schemas.microsoft.com/office/drawing/2014/main" val="3548404500"/>
                    </a:ext>
                  </a:extLst>
                </a:gridCol>
                <a:gridCol w="484666">
                  <a:extLst>
                    <a:ext uri="{9D8B030D-6E8A-4147-A177-3AD203B41FA5}">
                      <a16:colId xmlns:a16="http://schemas.microsoft.com/office/drawing/2014/main" val="3190820290"/>
                    </a:ext>
                  </a:extLst>
                </a:gridCol>
                <a:gridCol w="484666">
                  <a:extLst>
                    <a:ext uri="{9D8B030D-6E8A-4147-A177-3AD203B41FA5}">
                      <a16:colId xmlns:a16="http://schemas.microsoft.com/office/drawing/2014/main" val="4035606384"/>
                    </a:ext>
                  </a:extLst>
                </a:gridCol>
                <a:gridCol w="484666">
                  <a:extLst>
                    <a:ext uri="{9D8B030D-6E8A-4147-A177-3AD203B41FA5}">
                      <a16:colId xmlns:a16="http://schemas.microsoft.com/office/drawing/2014/main" val="2838062670"/>
                    </a:ext>
                  </a:extLst>
                </a:gridCol>
                <a:gridCol w="484666">
                  <a:extLst>
                    <a:ext uri="{9D8B030D-6E8A-4147-A177-3AD203B41FA5}">
                      <a16:colId xmlns:a16="http://schemas.microsoft.com/office/drawing/2014/main" val="1367984263"/>
                    </a:ext>
                  </a:extLst>
                </a:gridCol>
              </a:tblGrid>
              <a:tr h="370840">
                <a:tc>
                  <a:txBody>
                    <a:bodyPr/>
                    <a:lstStyle/>
                    <a:p>
                      <a:r>
                        <a:rPr lang="en-US" dirty="0"/>
                        <a:t>Idea #</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5</a:t>
                      </a:r>
                    </a:p>
                  </a:txBody>
                  <a:tcPr/>
                </a:tc>
                <a:tc>
                  <a:txBody>
                    <a:bodyPr/>
                    <a:lstStyle/>
                    <a:p>
                      <a:pPr algn="ctr"/>
                      <a:r>
                        <a:rPr lang="en-US" dirty="0"/>
                        <a:t>6</a:t>
                      </a:r>
                    </a:p>
                  </a:txBody>
                  <a:tcPr/>
                </a:tc>
                <a:tc>
                  <a:txBody>
                    <a:bodyPr/>
                    <a:lstStyle/>
                    <a:p>
                      <a:pPr algn="ctr"/>
                      <a:r>
                        <a:rPr lang="en-US" dirty="0"/>
                        <a:t>7</a:t>
                      </a:r>
                    </a:p>
                  </a:txBody>
                  <a:tcPr/>
                </a:tc>
                <a:tc>
                  <a:txBody>
                    <a:bodyPr/>
                    <a:lstStyle/>
                    <a:p>
                      <a:pPr algn="ctr"/>
                      <a:r>
                        <a:rPr lang="en-US" dirty="0"/>
                        <a:t>8</a:t>
                      </a:r>
                    </a:p>
                  </a:txBody>
                  <a:tcPr/>
                </a:tc>
                <a:tc>
                  <a:txBody>
                    <a:bodyPr/>
                    <a:lstStyle/>
                    <a:p>
                      <a:pPr algn="ctr"/>
                      <a:r>
                        <a:rPr lang="en-US" dirty="0"/>
                        <a:t>9</a:t>
                      </a:r>
                    </a:p>
                  </a:txBody>
                  <a:tcPr/>
                </a:tc>
                <a:tc>
                  <a:txBody>
                    <a:bodyPr/>
                    <a:lstStyle/>
                    <a:p>
                      <a:pPr algn="ctr"/>
                      <a:r>
                        <a:rPr lang="en-US" dirty="0"/>
                        <a:t>10</a:t>
                      </a:r>
                    </a:p>
                  </a:txBody>
                  <a:tcPr/>
                </a:tc>
                <a:tc>
                  <a:txBody>
                    <a:bodyPr/>
                    <a:lstStyle/>
                    <a:p>
                      <a:pPr algn="ctr"/>
                      <a:r>
                        <a:rPr lang="en-US" dirty="0"/>
                        <a:t>11</a:t>
                      </a:r>
                    </a:p>
                  </a:txBody>
                  <a:tcPr/>
                </a:tc>
                <a:tc>
                  <a:txBody>
                    <a:bodyPr/>
                    <a:lstStyle/>
                    <a:p>
                      <a:pPr algn="ctr"/>
                      <a:r>
                        <a:rPr lang="en-US" dirty="0"/>
                        <a:t>12</a:t>
                      </a:r>
                    </a:p>
                  </a:txBody>
                  <a:tcPr/>
                </a:tc>
                <a:tc>
                  <a:txBody>
                    <a:bodyPr/>
                    <a:lstStyle/>
                    <a:p>
                      <a:pPr algn="ctr"/>
                      <a:r>
                        <a:rPr lang="en-US" dirty="0"/>
                        <a:t>13</a:t>
                      </a:r>
                    </a:p>
                  </a:txBody>
                  <a:tcPr/>
                </a:tc>
                <a:tc>
                  <a:txBody>
                    <a:bodyPr/>
                    <a:lstStyle/>
                    <a:p>
                      <a:pPr algn="ctr"/>
                      <a:r>
                        <a:rPr lang="en-US" dirty="0"/>
                        <a:t>14</a:t>
                      </a:r>
                    </a:p>
                  </a:txBody>
                  <a:tcPr/>
                </a:tc>
                <a:tc>
                  <a:txBody>
                    <a:bodyPr/>
                    <a:lstStyle/>
                    <a:p>
                      <a:pPr algn="ctr"/>
                      <a:r>
                        <a:rPr lang="en-US" dirty="0"/>
                        <a:t>15</a:t>
                      </a:r>
                    </a:p>
                  </a:txBody>
                  <a:tcPr/>
                </a:tc>
                <a:tc>
                  <a:txBody>
                    <a:bodyPr/>
                    <a:lstStyle/>
                    <a:p>
                      <a:pPr algn="ctr"/>
                      <a:r>
                        <a:rPr lang="en-US" dirty="0"/>
                        <a:t>16</a:t>
                      </a:r>
                    </a:p>
                  </a:txBody>
                  <a:tcPr/>
                </a:tc>
                <a:tc>
                  <a:txBody>
                    <a:bodyPr/>
                    <a:lstStyle/>
                    <a:p>
                      <a:pPr algn="ctr"/>
                      <a:r>
                        <a:rPr lang="en-US" dirty="0"/>
                        <a:t>17</a:t>
                      </a:r>
                    </a:p>
                  </a:txBody>
                  <a:tcPr/>
                </a:tc>
                <a:tc>
                  <a:txBody>
                    <a:bodyPr/>
                    <a:lstStyle/>
                    <a:p>
                      <a:pPr algn="ctr"/>
                      <a:r>
                        <a:rPr lang="en-US" dirty="0"/>
                        <a:t>18</a:t>
                      </a:r>
                    </a:p>
                  </a:txBody>
                  <a:tcPr/>
                </a:tc>
                <a:extLst>
                  <a:ext uri="{0D108BD9-81ED-4DB2-BD59-A6C34878D82A}">
                    <a16:rowId xmlns:a16="http://schemas.microsoft.com/office/drawing/2014/main" val="2484582124"/>
                  </a:ext>
                </a:extLst>
              </a:tr>
              <a:tr h="370840">
                <a:tc>
                  <a:txBody>
                    <a:bodyPr/>
                    <a:lstStyle/>
                    <a:p>
                      <a:r>
                        <a:rPr lang="en-US" b="1" dirty="0"/>
                        <a:t>Votes:</a:t>
                      </a:r>
                    </a:p>
                  </a:txBody>
                  <a:tcPr/>
                </a:tc>
                <a:tc>
                  <a:txBody>
                    <a:bodyPr/>
                    <a:lstStyle/>
                    <a:p>
                      <a:pPr algn="ctr"/>
                      <a:r>
                        <a:rPr lang="en-US" b="1" dirty="0">
                          <a:solidFill>
                            <a:schemeClr val="tx1">
                              <a:lumMod val="95000"/>
                              <a:lumOff val="5000"/>
                            </a:schemeClr>
                          </a:solidFill>
                        </a:rPr>
                        <a:t>27</a:t>
                      </a:r>
                    </a:p>
                  </a:txBody>
                  <a:tcPr/>
                </a:tc>
                <a:tc>
                  <a:txBody>
                    <a:bodyPr/>
                    <a:lstStyle/>
                    <a:p>
                      <a:pPr algn="ctr"/>
                      <a:r>
                        <a:rPr lang="en-US" b="1" dirty="0">
                          <a:solidFill>
                            <a:schemeClr val="tx1">
                              <a:lumMod val="95000"/>
                              <a:lumOff val="5000"/>
                            </a:schemeClr>
                          </a:solidFill>
                        </a:rPr>
                        <a:t>40</a:t>
                      </a:r>
                    </a:p>
                  </a:txBody>
                  <a:tcPr>
                    <a:solidFill>
                      <a:srgbClr val="FFFF00"/>
                    </a:solidFill>
                  </a:tcPr>
                </a:tc>
                <a:tc>
                  <a:txBody>
                    <a:bodyPr/>
                    <a:lstStyle/>
                    <a:p>
                      <a:pPr algn="ctr"/>
                      <a:r>
                        <a:rPr lang="en-US" b="1" dirty="0">
                          <a:solidFill>
                            <a:schemeClr val="tx1">
                              <a:lumMod val="95000"/>
                              <a:lumOff val="5000"/>
                            </a:schemeClr>
                          </a:solidFill>
                        </a:rPr>
                        <a:t>11</a:t>
                      </a:r>
                    </a:p>
                  </a:txBody>
                  <a:tcPr/>
                </a:tc>
                <a:tc>
                  <a:txBody>
                    <a:bodyPr/>
                    <a:lstStyle/>
                    <a:p>
                      <a:pPr algn="ctr"/>
                      <a:r>
                        <a:rPr lang="en-US" b="1" dirty="0">
                          <a:solidFill>
                            <a:schemeClr val="tx1">
                              <a:lumMod val="95000"/>
                              <a:lumOff val="5000"/>
                            </a:schemeClr>
                          </a:solidFill>
                        </a:rPr>
                        <a:t>10</a:t>
                      </a:r>
                    </a:p>
                  </a:txBody>
                  <a:tcPr/>
                </a:tc>
                <a:tc>
                  <a:txBody>
                    <a:bodyPr/>
                    <a:lstStyle/>
                    <a:p>
                      <a:pPr algn="ctr"/>
                      <a:r>
                        <a:rPr lang="en-US" b="1" dirty="0">
                          <a:solidFill>
                            <a:schemeClr val="tx1">
                              <a:lumMod val="95000"/>
                              <a:lumOff val="5000"/>
                            </a:schemeClr>
                          </a:solidFill>
                        </a:rPr>
                        <a:t>58</a:t>
                      </a:r>
                    </a:p>
                  </a:txBody>
                  <a:tcPr>
                    <a:solidFill>
                      <a:srgbClr val="FFFF00"/>
                    </a:solidFill>
                  </a:tcPr>
                </a:tc>
                <a:tc>
                  <a:txBody>
                    <a:bodyPr/>
                    <a:lstStyle/>
                    <a:p>
                      <a:pPr algn="ctr"/>
                      <a:r>
                        <a:rPr lang="en-US" b="1" dirty="0">
                          <a:solidFill>
                            <a:schemeClr val="tx1">
                              <a:lumMod val="95000"/>
                              <a:lumOff val="5000"/>
                            </a:schemeClr>
                          </a:solidFill>
                        </a:rPr>
                        <a:t>32</a:t>
                      </a:r>
                    </a:p>
                  </a:txBody>
                  <a:tcPr/>
                </a:tc>
                <a:tc>
                  <a:txBody>
                    <a:bodyPr/>
                    <a:lstStyle/>
                    <a:p>
                      <a:pPr algn="ctr"/>
                      <a:r>
                        <a:rPr lang="en-US" b="1" dirty="0">
                          <a:solidFill>
                            <a:schemeClr val="tx1">
                              <a:lumMod val="95000"/>
                              <a:lumOff val="5000"/>
                            </a:schemeClr>
                          </a:solidFill>
                        </a:rPr>
                        <a:t>5</a:t>
                      </a:r>
                    </a:p>
                  </a:txBody>
                  <a:tcPr/>
                </a:tc>
                <a:tc>
                  <a:txBody>
                    <a:bodyPr/>
                    <a:lstStyle/>
                    <a:p>
                      <a:pPr algn="ctr"/>
                      <a:r>
                        <a:rPr lang="en-US" b="1" dirty="0">
                          <a:solidFill>
                            <a:schemeClr val="tx1">
                              <a:lumMod val="95000"/>
                              <a:lumOff val="5000"/>
                            </a:schemeClr>
                          </a:solidFill>
                        </a:rPr>
                        <a:t>29</a:t>
                      </a:r>
                    </a:p>
                  </a:txBody>
                  <a:tcPr/>
                </a:tc>
                <a:tc>
                  <a:txBody>
                    <a:bodyPr/>
                    <a:lstStyle/>
                    <a:p>
                      <a:pPr algn="ctr"/>
                      <a:r>
                        <a:rPr lang="en-US" b="1" dirty="0">
                          <a:solidFill>
                            <a:schemeClr val="tx1">
                              <a:lumMod val="95000"/>
                              <a:lumOff val="5000"/>
                            </a:schemeClr>
                          </a:solidFill>
                        </a:rPr>
                        <a:t>77</a:t>
                      </a:r>
                    </a:p>
                  </a:txBody>
                  <a:tcPr>
                    <a:solidFill>
                      <a:srgbClr val="FFFF00"/>
                    </a:solidFill>
                  </a:tcPr>
                </a:tc>
                <a:tc>
                  <a:txBody>
                    <a:bodyPr/>
                    <a:lstStyle/>
                    <a:p>
                      <a:pPr algn="ctr"/>
                      <a:r>
                        <a:rPr lang="en-US" b="1" dirty="0">
                          <a:solidFill>
                            <a:schemeClr val="tx1">
                              <a:lumMod val="95000"/>
                              <a:lumOff val="5000"/>
                            </a:schemeClr>
                          </a:solidFill>
                        </a:rPr>
                        <a:t>8</a:t>
                      </a:r>
                    </a:p>
                  </a:txBody>
                  <a:tcPr/>
                </a:tc>
                <a:tc>
                  <a:txBody>
                    <a:bodyPr/>
                    <a:lstStyle/>
                    <a:p>
                      <a:pPr algn="ctr"/>
                      <a:r>
                        <a:rPr lang="en-US" b="1" dirty="0">
                          <a:solidFill>
                            <a:schemeClr val="tx1">
                              <a:lumMod val="95000"/>
                              <a:lumOff val="5000"/>
                            </a:schemeClr>
                          </a:solidFill>
                        </a:rPr>
                        <a:t>21</a:t>
                      </a:r>
                    </a:p>
                  </a:txBody>
                  <a:tcPr/>
                </a:tc>
                <a:tc>
                  <a:txBody>
                    <a:bodyPr/>
                    <a:lstStyle/>
                    <a:p>
                      <a:pPr algn="ctr"/>
                      <a:r>
                        <a:rPr lang="en-US" b="1" dirty="0">
                          <a:solidFill>
                            <a:schemeClr val="tx1">
                              <a:lumMod val="95000"/>
                              <a:lumOff val="5000"/>
                            </a:schemeClr>
                          </a:solidFill>
                        </a:rPr>
                        <a:t>16</a:t>
                      </a:r>
                    </a:p>
                  </a:txBody>
                  <a:tcPr/>
                </a:tc>
                <a:tc>
                  <a:txBody>
                    <a:bodyPr/>
                    <a:lstStyle/>
                    <a:p>
                      <a:pPr algn="ctr"/>
                      <a:r>
                        <a:rPr lang="en-US" b="1" dirty="0">
                          <a:solidFill>
                            <a:schemeClr val="tx1">
                              <a:lumMod val="95000"/>
                              <a:lumOff val="5000"/>
                            </a:schemeClr>
                          </a:solidFill>
                        </a:rPr>
                        <a:t>43</a:t>
                      </a:r>
                    </a:p>
                  </a:txBody>
                  <a:tcPr>
                    <a:solidFill>
                      <a:srgbClr val="FFFF00"/>
                    </a:solidFill>
                  </a:tcPr>
                </a:tc>
                <a:tc>
                  <a:txBody>
                    <a:bodyPr/>
                    <a:lstStyle/>
                    <a:p>
                      <a:pPr algn="ctr"/>
                      <a:r>
                        <a:rPr lang="en-US" b="1" dirty="0">
                          <a:solidFill>
                            <a:schemeClr val="tx1">
                              <a:lumMod val="95000"/>
                              <a:lumOff val="5000"/>
                            </a:schemeClr>
                          </a:solidFill>
                        </a:rPr>
                        <a:t>2</a:t>
                      </a:r>
                    </a:p>
                  </a:txBody>
                  <a:tcPr/>
                </a:tc>
                <a:tc>
                  <a:txBody>
                    <a:bodyPr/>
                    <a:lstStyle/>
                    <a:p>
                      <a:pPr algn="ctr"/>
                      <a:r>
                        <a:rPr lang="en-US" b="1" dirty="0">
                          <a:solidFill>
                            <a:schemeClr val="tx1">
                              <a:lumMod val="95000"/>
                              <a:lumOff val="5000"/>
                            </a:schemeClr>
                          </a:solidFill>
                        </a:rPr>
                        <a:t>26</a:t>
                      </a:r>
                    </a:p>
                  </a:txBody>
                  <a:tcPr/>
                </a:tc>
                <a:tc>
                  <a:txBody>
                    <a:bodyPr/>
                    <a:lstStyle/>
                    <a:p>
                      <a:pPr algn="ctr"/>
                      <a:r>
                        <a:rPr lang="en-US" b="1" dirty="0">
                          <a:solidFill>
                            <a:schemeClr val="tx1">
                              <a:lumMod val="95000"/>
                              <a:lumOff val="5000"/>
                            </a:schemeClr>
                          </a:solidFill>
                        </a:rPr>
                        <a:t>18</a:t>
                      </a:r>
                    </a:p>
                  </a:txBody>
                  <a:tcPr/>
                </a:tc>
                <a:tc>
                  <a:txBody>
                    <a:bodyPr/>
                    <a:lstStyle/>
                    <a:p>
                      <a:pPr algn="ctr"/>
                      <a:r>
                        <a:rPr lang="en-US" b="1" dirty="0">
                          <a:solidFill>
                            <a:schemeClr val="tx1">
                              <a:lumMod val="95000"/>
                              <a:lumOff val="5000"/>
                            </a:schemeClr>
                          </a:solidFill>
                        </a:rPr>
                        <a:t>23</a:t>
                      </a:r>
                    </a:p>
                  </a:txBody>
                  <a:tcPr/>
                </a:tc>
                <a:tc>
                  <a:txBody>
                    <a:bodyPr/>
                    <a:lstStyle/>
                    <a:p>
                      <a:pPr algn="ctr"/>
                      <a:r>
                        <a:rPr lang="en-US" b="1" dirty="0">
                          <a:solidFill>
                            <a:schemeClr val="tx1">
                              <a:lumMod val="95000"/>
                              <a:lumOff val="5000"/>
                            </a:schemeClr>
                          </a:solidFill>
                        </a:rPr>
                        <a:t>34</a:t>
                      </a:r>
                    </a:p>
                  </a:txBody>
                  <a:tcPr/>
                </a:tc>
                <a:extLst>
                  <a:ext uri="{0D108BD9-81ED-4DB2-BD59-A6C34878D82A}">
                    <a16:rowId xmlns:a16="http://schemas.microsoft.com/office/drawing/2014/main" val="1977461183"/>
                  </a:ext>
                </a:extLst>
              </a:tr>
            </a:tbl>
          </a:graphicData>
        </a:graphic>
      </p:graphicFrame>
      <p:sp>
        <p:nvSpPr>
          <p:cNvPr id="9" name="Rectangle 8">
            <a:extLst>
              <a:ext uri="{FF2B5EF4-FFF2-40B4-BE49-F238E27FC236}">
                <a16:creationId xmlns:a16="http://schemas.microsoft.com/office/drawing/2014/main" id="{BB110113-C385-5847-B9B4-AD7DB155BEE0}"/>
              </a:ext>
            </a:extLst>
          </p:cNvPr>
          <p:cNvSpPr/>
          <p:nvPr/>
        </p:nvSpPr>
        <p:spPr>
          <a:xfrm>
            <a:off x="2032001" y="4294633"/>
            <a:ext cx="9835328" cy="523220"/>
          </a:xfrm>
          <a:prstGeom prst="rect">
            <a:avLst/>
          </a:prstGeom>
        </p:spPr>
        <p:txBody>
          <a:bodyPr wrap="square">
            <a:spAutoFit/>
          </a:bodyPr>
          <a:lstStyle/>
          <a:p>
            <a:r>
              <a:rPr lang="en-US" sz="2800" dirty="0"/>
              <a:t>(The top </a:t>
            </a:r>
            <a:r>
              <a:rPr lang="en-US" sz="2800" dirty="0">
                <a:solidFill>
                  <a:srgbClr val="FF0000"/>
                </a:solidFill>
              </a:rPr>
              <a:t>4</a:t>
            </a:r>
            <a:r>
              <a:rPr lang="en-US" sz="2800" dirty="0"/>
              <a:t> ideas in each probe are passed on to the Vision Writers)</a:t>
            </a:r>
          </a:p>
        </p:txBody>
      </p:sp>
    </p:spTree>
    <p:extLst>
      <p:ext uri="{BB962C8B-B14F-4D97-AF65-F5344CB8AC3E}">
        <p14:creationId xmlns:p14="http://schemas.microsoft.com/office/powerpoint/2010/main" val="93225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fontScale="90000"/>
          </a:bodyPr>
          <a:lstStyle/>
          <a:p>
            <a:pPr algn="ctr"/>
            <a:r>
              <a:rPr lang="en-US" altLang="ko-KR" b="1" dirty="0">
                <a:solidFill>
                  <a:srgbClr val="E92D97"/>
                </a:solidFill>
              </a:rPr>
              <a:t>Step </a:t>
            </a:r>
            <a:r>
              <a:rPr lang="en-US" altLang="ko-KR" b="1" dirty="0">
                <a:solidFill>
                  <a:srgbClr val="FF0000"/>
                </a:solidFill>
              </a:rPr>
              <a:t>7</a:t>
            </a:r>
            <a:r>
              <a:rPr lang="en-US" altLang="ko-KR" b="1" dirty="0">
                <a:solidFill>
                  <a:srgbClr val="E92D97"/>
                </a:solidFill>
              </a:rPr>
              <a:t>: Writing First Drafts of Shared Vision</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9468767" cy="540857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600" dirty="0"/>
              <a:t>Identify the top four responses (based on vote) from each of the 8 probes (32 total)</a:t>
            </a:r>
          </a:p>
          <a:p>
            <a:pPr>
              <a:defRPr/>
            </a:pPr>
            <a:r>
              <a:rPr lang="en-US" sz="3600" dirty="0"/>
              <a:t>Draft Vision Writers “thread” these together into various paragraphs</a:t>
            </a:r>
          </a:p>
          <a:p>
            <a:pPr>
              <a:defRPr/>
            </a:pPr>
            <a:r>
              <a:rPr lang="en-US" sz="3600" dirty="0"/>
              <a:t>Three writers or pairs of writers create drafts of the Shared Vision (“the best ‘wordsmiths’”)</a:t>
            </a:r>
          </a:p>
          <a:p>
            <a:pPr lvl="1">
              <a:defRPr/>
            </a:pPr>
            <a:r>
              <a:rPr lang="en-US" sz="3600" dirty="0"/>
              <a:t>In the end, there are three first drafts (one from each of the writer/writer-pairs)</a:t>
            </a:r>
          </a:p>
          <a:p>
            <a:pPr>
              <a:defRPr/>
            </a:pPr>
            <a:r>
              <a:rPr lang="en-US" sz="3600" dirty="0"/>
              <a:t>Drafts are prepared overnight</a:t>
            </a:r>
          </a:p>
          <a:p>
            <a:pPr>
              <a:defRPr/>
            </a:pPr>
            <a:r>
              <a:rPr lang="en-US" sz="3600" dirty="0"/>
              <a:t>Shared Vision fits on 1 page</a:t>
            </a:r>
          </a:p>
          <a:p>
            <a:pPr>
              <a:defRPr/>
            </a:pPr>
            <a:endParaRPr lang="en-US" sz="3200" dirty="0"/>
          </a:p>
          <a:p>
            <a:pPr>
              <a:defRPr/>
            </a:pP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77148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endParaRPr lang="en-US" sz="8800" dirty="0"/>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8</a:t>
            </a:r>
            <a:r>
              <a:rPr lang="en-US" altLang="ko-KR" b="1" dirty="0">
                <a:solidFill>
                  <a:srgbClr val="E92D97"/>
                </a:solidFill>
              </a:rPr>
              <a:t>:  Forming the Final Shared Vision</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4747305" cy="54085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3075" lvl="3" indent="-457200" fontAlgn="base">
              <a:buFont typeface="+mj-lt"/>
              <a:buAutoNum type="alphaLcParenR"/>
            </a:pPr>
            <a:r>
              <a:rPr lang="en-US" sz="2400" dirty="0"/>
              <a:t>The Creative Vision Team looks over the drafts:</a:t>
            </a:r>
          </a:p>
          <a:p>
            <a:pPr marL="815975" lvl="4" indent="-342900" fontAlgn="base">
              <a:buFont typeface="Arial" panose="020B0604020202020204" pitchFamily="34" charset="0"/>
              <a:buChar char="•"/>
            </a:pPr>
            <a:r>
              <a:rPr lang="en-US" sz="2400" dirty="0"/>
              <a:t>“Highlighting sections (paragraphs, sentences, or words) they particularly like in each of the drafts and sections they do not like”</a:t>
            </a:r>
          </a:p>
          <a:p>
            <a:pPr marL="815975" lvl="4" indent="-342900" fontAlgn="base">
              <a:buFont typeface="Arial" panose="020B0604020202020204" pitchFamily="34" charset="0"/>
              <a:buChar char="•"/>
            </a:pPr>
            <a:r>
              <a:rPr lang="en-US" sz="2400" dirty="0"/>
              <a:t>Can “recommend new wordings, so long as these are to be found” in the data voted on in those groups (</a:t>
            </a:r>
            <a:r>
              <a:rPr lang="en-US" sz="2400" u="sng" dirty="0"/>
              <a:t>no new ideas</a:t>
            </a:r>
            <a:r>
              <a:rPr lang="en-US" sz="2400" dirty="0"/>
              <a:t>!)</a:t>
            </a:r>
          </a:p>
        </p:txBody>
      </p:sp>
      <p:sp>
        <p:nvSpPr>
          <p:cNvPr id="9" name="TextBox 8">
            <a:extLst>
              <a:ext uri="{FF2B5EF4-FFF2-40B4-BE49-F238E27FC236}">
                <a16:creationId xmlns:a16="http://schemas.microsoft.com/office/drawing/2014/main" id="{F1C9B2E0-E83E-664C-9A3A-DF880F88C125}"/>
              </a:ext>
            </a:extLst>
          </p:cNvPr>
          <p:cNvSpPr txBox="1"/>
          <p:nvPr/>
        </p:nvSpPr>
        <p:spPr>
          <a:xfrm>
            <a:off x="8088743" y="1268273"/>
            <a:ext cx="3625929" cy="5395665"/>
          </a:xfrm>
          <a:prstGeom prst="rect">
            <a:avLst/>
          </a:prstGeom>
          <a:solidFill>
            <a:srgbClr val="00856A"/>
          </a:solidFill>
          <a:ln>
            <a:solidFill>
              <a:schemeClr val="tx1"/>
            </a:solidFill>
          </a:ln>
        </p:spPr>
        <p:txBody>
          <a:bodyPr wrap="square" rtlCol="0">
            <a:normAutofit fontScale="92500" lnSpcReduction="10000"/>
          </a:bodyPr>
          <a:lstStyle/>
          <a:p>
            <a:pPr algn="ctr"/>
            <a:r>
              <a:rPr lang="en-US" sz="2600" b="1" dirty="0">
                <a:solidFill>
                  <a:srgbClr val="FFFF00"/>
                </a:solidFill>
              </a:rPr>
              <a:t>Sample Paragraph</a:t>
            </a:r>
          </a:p>
          <a:p>
            <a:pPr algn="ctr"/>
            <a:endParaRPr lang="en-US" sz="900" b="1" dirty="0">
              <a:solidFill>
                <a:srgbClr val="FFFF00"/>
              </a:solidFill>
            </a:endParaRPr>
          </a:p>
          <a:p>
            <a:r>
              <a:rPr lang="en-US" sz="2400" dirty="0">
                <a:solidFill>
                  <a:schemeClr val="bg1"/>
                </a:solidFill>
              </a:rPr>
              <a:t>“Our school is a learning community committing itself to maximizing individual growth for our student population. We expect demonstrated academic achievement for every student in accord with the highest standards that stand up to national scrutiny. A professional, enthusiastic, and energetic team challenges students to become the best they can be intellectually, socially, and behaviorally."</a:t>
            </a:r>
          </a:p>
        </p:txBody>
      </p:sp>
    </p:spTree>
    <p:extLst>
      <p:ext uri="{BB962C8B-B14F-4D97-AF65-F5344CB8AC3E}">
        <p14:creationId xmlns:p14="http://schemas.microsoft.com/office/powerpoint/2010/main" val="338650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endParaRPr lang="en-US" sz="8800" dirty="0"/>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8</a:t>
            </a:r>
            <a:r>
              <a:rPr lang="en-US" altLang="ko-KR" b="1" dirty="0">
                <a:solidFill>
                  <a:srgbClr val="E92D97"/>
                </a:solidFill>
              </a:rPr>
              <a:t>:  Forming the Final Shared Vision</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4747305" cy="540857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3075" lvl="3" indent="-457200" fontAlgn="base">
              <a:buFont typeface="+mj-lt"/>
              <a:buAutoNum type="alphaLcParenR" startAt="2"/>
            </a:pPr>
            <a:r>
              <a:rPr lang="en-US" sz="2400" dirty="0"/>
              <a:t>A second draft is created based on the “most highly rated sections”</a:t>
            </a:r>
          </a:p>
          <a:p>
            <a:pPr marL="930275" lvl="4" indent="-457200" fontAlgn="base">
              <a:buFont typeface="Arial" panose="020B0604020202020204" pitchFamily="34" charset="0"/>
              <a:buChar char="•"/>
            </a:pPr>
            <a:r>
              <a:rPr lang="en-US" sz="2400" dirty="0"/>
              <a:t>Usually 2-3 “skilled” writers (same people or new ones)</a:t>
            </a:r>
          </a:p>
          <a:p>
            <a:pPr marL="930275" lvl="4" indent="-457200" fontAlgn="base">
              <a:buFont typeface="Arial" panose="020B0604020202020204" pitchFamily="34" charset="0"/>
              <a:buChar char="•"/>
            </a:pPr>
            <a:r>
              <a:rPr lang="en-US" sz="2400" dirty="0"/>
              <a:t>Usually takes 2-3 hours</a:t>
            </a:r>
          </a:p>
          <a:p>
            <a:pPr marL="930275" lvl="4" indent="-457200" fontAlgn="base">
              <a:buFont typeface="Arial" panose="020B0604020202020204" pitchFamily="34" charset="0"/>
              <a:buChar char="•"/>
            </a:pPr>
            <a:r>
              <a:rPr lang="en-US" sz="2400" dirty="0"/>
              <a:t>Read aloud to the whole group after lunch on Day 2</a:t>
            </a:r>
          </a:p>
          <a:p>
            <a:pPr marL="1387475" lvl="5" indent="-457200" fontAlgn="base">
              <a:buFont typeface="Wingdings" pitchFamily="2" charset="2"/>
              <a:buChar char="Ø"/>
            </a:pPr>
            <a:r>
              <a:rPr lang="en-US" sz="2400" dirty="0"/>
              <a:t>“We have found that this public affirmation of what the group has achieved together is commonly a deeply moving experience for those in attendance”</a:t>
            </a:r>
          </a:p>
        </p:txBody>
      </p:sp>
      <p:sp>
        <p:nvSpPr>
          <p:cNvPr id="8" name="TextBox 7">
            <a:extLst>
              <a:ext uri="{FF2B5EF4-FFF2-40B4-BE49-F238E27FC236}">
                <a16:creationId xmlns:a16="http://schemas.microsoft.com/office/drawing/2014/main" id="{FC1120D7-A364-FE40-8F97-28BF8CFD54DA}"/>
              </a:ext>
            </a:extLst>
          </p:cNvPr>
          <p:cNvSpPr txBox="1"/>
          <p:nvPr/>
        </p:nvSpPr>
        <p:spPr>
          <a:xfrm>
            <a:off x="8241400" y="1268273"/>
            <a:ext cx="3625929" cy="5154925"/>
          </a:xfrm>
          <a:prstGeom prst="rect">
            <a:avLst/>
          </a:prstGeom>
          <a:solidFill>
            <a:srgbClr val="00856A"/>
          </a:solidFill>
          <a:ln>
            <a:solidFill>
              <a:schemeClr val="tx1"/>
            </a:solidFill>
          </a:ln>
        </p:spPr>
        <p:txBody>
          <a:bodyPr wrap="square" rtlCol="0">
            <a:normAutofit/>
          </a:bodyPr>
          <a:lstStyle/>
          <a:p>
            <a:pPr algn="ctr"/>
            <a:r>
              <a:rPr lang="en-US" sz="2400" b="1" dirty="0">
                <a:solidFill>
                  <a:srgbClr val="FFFF00"/>
                </a:solidFill>
              </a:rPr>
              <a:t>Sample Paragraph (cont.)</a:t>
            </a:r>
          </a:p>
          <a:p>
            <a:pPr algn="ctr"/>
            <a:endParaRPr lang="en-US" sz="800" b="1" dirty="0">
              <a:solidFill>
                <a:srgbClr val="FFFF00"/>
              </a:solidFill>
            </a:endParaRPr>
          </a:p>
          <a:p>
            <a:r>
              <a:rPr lang="en-US" sz="2200" dirty="0">
                <a:solidFill>
                  <a:schemeClr val="bg1"/>
                </a:solidFill>
              </a:rPr>
              <a:t>“A strong work ethic permeates the learning environment. Working hard in a warm, caring atmosphere motivates each community member to become a life-long learner by continually thinking productively at the highest levels.”</a:t>
            </a:r>
          </a:p>
          <a:p>
            <a:endParaRPr lang="en-US" sz="2000" dirty="0">
              <a:solidFill>
                <a:schemeClr val="bg1"/>
              </a:solidFill>
            </a:endParaRPr>
          </a:p>
        </p:txBody>
      </p:sp>
    </p:spTree>
    <p:extLst>
      <p:ext uri="{BB962C8B-B14F-4D97-AF65-F5344CB8AC3E}">
        <p14:creationId xmlns:p14="http://schemas.microsoft.com/office/powerpoint/2010/main" val="2985064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endParaRPr lang="en-US" sz="8800" dirty="0"/>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153985" y="383807"/>
            <a:ext cx="9713344" cy="884466"/>
          </a:xfrm>
        </p:spPr>
        <p:txBody>
          <a:bodyPr>
            <a:normAutofit/>
          </a:bodyPr>
          <a:lstStyle/>
          <a:p>
            <a:pPr algn="ctr"/>
            <a:r>
              <a:rPr lang="en-US" altLang="ko-KR" b="1" dirty="0">
                <a:solidFill>
                  <a:srgbClr val="E92D97"/>
                </a:solidFill>
              </a:rPr>
              <a:t>Step </a:t>
            </a:r>
            <a:r>
              <a:rPr lang="en-US" altLang="ko-KR" b="1" dirty="0">
                <a:solidFill>
                  <a:srgbClr val="FF0000"/>
                </a:solidFill>
              </a:rPr>
              <a:t>8</a:t>
            </a:r>
            <a:r>
              <a:rPr lang="en-US" altLang="ko-KR" b="1" dirty="0">
                <a:solidFill>
                  <a:srgbClr val="E92D97"/>
                </a:solidFill>
              </a:rPr>
              <a:t>:  Forming the Final Shared Vision</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4747305" cy="54085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73075" lvl="3" indent="-457200" fontAlgn="base">
              <a:buFont typeface="+mj-lt"/>
              <a:buAutoNum type="alphaLcParenR" startAt="3"/>
            </a:pPr>
            <a:r>
              <a:rPr lang="en-US" sz="2400" dirty="0"/>
              <a:t>Sometimes a 3rd draft needs to be created based on critiques from “The Vision Creating Community”</a:t>
            </a:r>
          </a:p>
          <a:p>
            <a:pPr marL="930275" lvl="4" indent="-457200" fontAlgn="base">
              <a:buFont typeface="Arial" panose="020B0604020202020204" pitchFamily="34" charset="0"/>
              <a:buChar char="•"/>
            </a:pPr>
            <a:r>
              <a:rPr lang="en-US" sz="2400" dirty="0"/>
              <a:t>Rarely more than 3rd draft, and usually then just minor editing</a:t>
            </a:r>
          </a:p>
          <a:p>
            <a:pPr marL="930275" lvl="4" indent="-457200" fontAlgn="base">
              <a:buFont typeface="Arial" panose="020B0604020202020204" pitchFamily="34" charset="0"/>
              <a:buChar char="•"/>
            </a:pPr>
            <a:endParaRPr lang="en-US" sz="2400" dirty="0"/>
          </a:p>
          <a:p>
            <a:pPr marL="49213" lvl="4" indent="0" algn="ctr" fontAlgn="base">
              <a:buNone/>
            </a:pPr>
            <a:r>
              <a:rPr lang="en-US" sz="2400" dirty="0"/>
              <a:t>(</a:t>
            </a:r>
            <a:r>
              <a:rPr lang="en-US" sz="2400" dirty="0">
                <a:hlinkClick r:id="rId3"/>
              </a:rPr>
              <a:t>Example of Finished Shared Vision</a:t>
            </a:r>
            <a:r>
              <a:rPr lang="en-US" sz="2400" dirty="0"/>
              <a:t>)</a:t>
            </a:r>
          </a:p>
          <a:p>
            <a:pPr>
              <a:defRPr/>
            </a:pPr>
            <a:endParaRPr lang="en-US" sz="2400" dirty="0"/>
          </a:p>
          <a:p>
            <a:pPr marL="514350" lvl="0" indent="-514350">
              <a:buFont typeface="+mj-lt"/>
              <a:buAutoNum type="arabicParenR"/>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BCA34EB0-BB97-754F-9A33-A12933490756}"/>
              </a:ext>
            </a:extLst>
          </p:cNvPr>
          <p:cNvSpPr txBox="1"/>
          <p:nvPr/>
        </p:nvSpPr>
        <p:spPr>
          <a:xfrm>
            <a:off x="8416546" y="1281180"/>
            <a:ext cx="3450783" cy="5154925"/>
          </a:xfrm>
          <a:prstGeom prst="rect">
            <a:avLst/>
          </a:prstGeom>
          <a:solidFill>
            <a:srgbClr val="00856A"/>
          </a:solidFill>
          <a:ln>
            <a:solidFill>
              <a:schemeClr val="tx1"/>
            </a:solidFill>
          </a:ln>
        </p:spPr>
        <p:txBody>
          <a:bodyPr wrap="square" rtlCol="0">
            <a:normAutofit/>
          </a:bodyPr>
          <a:lstStyle/>
          <a:p>
            <a:r>
              <a:rPr lang="en-US" sz="2000" b="1" dirty="0">
                <a:solidFill>
                  <a:srgbClr val="FFFF00"/>
                </a:solidFill>
              </a:rPr>
              <a:t>Reminders:</a:t>
            </a:r>
            <a:r>
              <a:rPr lang="en-US" sz="2000" b="1" dirty="0">
                <a:solidFill>
                  <a:schemeClr val="bg1"/>
                </a:solidFill>
              </a:rPr>
              <a:t> </a:t>
            </a:r>
          </a:p>
          <a:p>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The Shared Vision “is a clear picture of where we are heading. It is not a statement of where we are now.”</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These “drafts must stay true to the data generated in the Inquiry Probes process. This is not an opportunity for any one voice to try to introduce new ideas and dominate”</a:t>
            </a:r>
          </a:p>
        </p:txBody>
      </p:sp>
    </p:spTree>
    <p:extLst>
      <p:ext uri="{BB962C8B-B14F-4D97-AF65-F5344CB8AC3E}">
        <p14:creationId xmlns:p14="http://schemas.microsoft.com/office/powerpoint/2010/main" val="3531708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032000" y="383807"/>
            <a:ext cx="9956800" cy="884466"/>
          </a:xfrm>
        </p:spPr>
        <p:txBody>
          <a:bodyPr>
            <a:normAutofit/>
          </a:bodyPr>
          <a:lstStyle/>
          <a:p>
            <a:pPr algn="ctr"/>
            <a:r>
              <a:rPr lang="en-US" altLang="ko-KR" b="1" dirty="0">
                <a:solidFill>
                  <a:srgbClr val="E92D97"/>
                </a:solidFill>
              </a:rPr>
              <a:t>Next Step: A Year of ‘Preparation for Action”</a:t>
            </a: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9468767" cy="295867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600" dirty="0"/>
              <a:t>After the Shared Vision, “staff identity key areas for research to shift the school to where it wants to be”</a:t>
            </a:r>
          </a:p>
          <a:p>
            <a:pPr>
              <a:defRPr/>
            </a:pPr>
            <a:r>
              <a:rPr lang="en-US" sz="3600" dirty="0"/>
              <a:t>Action themes (3-8 themes, depending on school size; more for larger schools)</a:t>
            </a:r>
          </a:p>
          <a:p>
            <a:pPr marL="0" indent="0">
              <a:buNone/>
              <a:defRPr/>
            </a:pPr>
            <a:endParaRPr lang="en-US" sz="3600" dirty="0"/>
          </a:p>
          <a:p>
            <a:pPr>
              <a:defRPr/>
            </a:pPr>
            <a:endParaRPr lang="en-US" sz="3200" dirty="0"/>
          </a:p>
          <a:p>
            <a:pPr>
              <a:defRPr/>
            </a:pPr>
            <a:endParaRPr lang="en-US" dirty="0"/>
          </a:p>
          <a:p>
            <a:pPr marL="514350" lvl="0" indent="-514350">
              <a:buFont typeface="+mj-lt"/>
              <a:buAutoNum type="arabicParenR"/>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0A60A60B-269B-F548-9CB5-67F23CEEBD19}"/>
              </a:ext>
            </a:extLst>
          </p:cNvPr>
          <p:cNvSpPr txBox="1"/>
          <p:nvPr/>
        </p:nvSpPr>
        <p:spPr>
          <a:xfrm>
            <a:off x="2173857" y="4347714"/>
            <a:ext cx="9710725" cy="2329132"/>
          </a:xfrm>
          <a:prstGeom prst="rect">
            <a:avLst/>
          </a:prstGeom>
          <a:solidFill>
            <a:srgbClr val="00856A"/>
          </a:solidFill>
          <a:ln>
            <a:solidFill>
              <a:schemeClr val="tx1"/>
            </a:solidFill>
          </a:ln>
        </p:spPr>
        <p:txBody>
          <a:bodyPr wrap="square" numCol="2" rtlCol="0">
            <a:normAutofit/>
          </a:bodyPr>
          <a:lstStyle/>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21st Century Teaching and Learning Best Practice </a:t>
            </a:r>
          </a:p>
          <a:p>
            <a:pPr marL="342900" indent="-342900">
              <a:buFont typeface="Arial" panose="020B0604020202020204" pitchFamily="34" charset="0"/>
              <a:buChar char="•"/>
            </a:pPr>
            <a:r>
              <a:rPr lang="en-US" sz="2000" b="1" dirty="0">
                <a:solidFill>
                  <a:schemeClr val="bg1"/>
                </a:solidFill>
              </a:rPr>
              <a:t>Behaving off of our Core Values </a:t>
            </a:r>
          </a:p>
          <a:p>
            <a:pPr marL="342900" indent="-342900">
              <a:buFont typeface="Arial" panose="020B0604020202020204" pitchFamily="34" charset="0"/>
              <a:buChar char="•"/>
            </a:pPr>
            <a:r>
              <a:rPr lang="en-US" sz="2000" b="1" dirty="0">
                <a:solidFill>
                  <a:schemeClr val="bg1"/>
                </a:solidFill>
              </a:rPr>
              <a:t>Advocating for Students and Staff </a:t>
            </a:r>
          </a:p>
          <a:p>
            <a:pPr marL="342900" indent="-342900">
              <a:buFont typeface="Arial" panose="020B0604020202020204" pitchFamily="34" charset="0"/>
              <a:buChar char="•"/>
            </a:pPr>
            <a:r>
              <a:rPr lang="en-US" sz="2000" b="1" dirty="0">
                <a:solidFill>
                  <a:schemeClr val="bg1"/>
                </a:solidFill>
              </a:rPr>
              <a:t>Making a Large School Feel Small</a:t>
            </a: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endParaRPr lang="en-US" sz="2000" b="1" dirty="0">
              <a:solidFill>
                <a:schemeClr val="bg1"/>
              </a:solidFill>
            </a:endParaRPr>
          </a:p>
          <a:p>
            <a:pPr marL="342900" indent="-342900">
              <a:buFont typeface="Arial" panose="020B0604020202020204" pitchFamily="34" charset="0"/>
              <a:buChar char="•"/>
            </a:pPr>
            <a:r>
              <a:rPr lang="en-US" sz="2000" b="1" dirty="0">
                <a:solidFill>
                  <a:schemeClr val="bg1"/>
                </a:solidFill>
              </a:rPr>
              <a:t>Expanding Our Classrooms into the Community </a:t>
            </a:r>
          </a:p>
          <a:p>
            <a:pPr marL="342900" indent="-342900">
              <a:buFont typeface="Arial" panose="020B0604020202020204" pitchFamily="34" charset="0"/>
              <a:buChar char="•"/>
            </a:pPr>
            <a:r>
              <a:rPr lang="en-US" sz="2000" b="1" dirty="0">
                <a:solidFill>
                  <a:schemeClr val="bg1"/>
                </a:solidFill>
              </a:rPr>
              <a:t>Communication and Feedback </a:t>
            </a:r>
          </a:p>
          <a:p>
            <a:pPr marL="342900" indent="-342900">
              <a:buFont typeface="Arial" panose="020B0604020202020204" pitchFamily="34" charset="0"/>
              <a:buChar char="•"/>
            </a:pPr>
            <a:r>
              <a:rPr lang="en-US" sz="2000" b="1" dirty="0">
                <a:solidFill>
                  <a:schemeClr val="bg1"/>
                </a:solidFill>
              </a:rPr>
              <a:t>Student Voice </a:t>
            </a:r>
          </a:p>
        </p:txBody>
      </p:sp>
      <p:sp>
        <p:nvSpPr>
          <p:cNvPr id="2" name="TextBox 1">
            <a:extLst>
              <a:ext uri="{FF2B5EF4-FFF2-40B4-BE49-F238E27FC236}">
                <a16:creationId xmlns:a16="http://schemas.microsoft.com/office/drawing/2014/main" id="{5456C41E-90A4-9E49-841B-74723E69233B}"/>
              </a:ext>
            </a:extLst>
          </p:cNvPr>
          <p:cNvSpPr txBox="1"/>
          <p:nvPr/>
        </p:nvSpPr>
        <p:spPr>
          <a:xfrm>
            <a:off x="3958424" y="4438224"/>
            <a:ext cx="6383548" cy="400110"/>
          </a:xfrm>
          <a:prstGeom prst="rect">
            <a:avLst/>
          </a:prstGeom>
          <a:noFill/>
        </p:spPr>
        <p:txBody>
          <a:bodyPr wrap="square" rtlCol="0">
            <a:spAutoFit/>
          </a:bodyPr>
          <a:lstStyle/>
          <a:p>
            <a:r>
              <a:rPr lang="en-US" sz="2000" b="1" dirty="0">
                <a:solidFill>
                  <a:srgbClr val="FFFF00"/>
                </a:solidFill>
              </a:rPr>
              <a:t>Sample Action Themes from Monroe High School (USA)</a:t>
            </a:r>
          </a:p>
        </p:txBody>
      </p:sp>
    </p:spTree>
    <p:extLst>
      <p:ext uri="{BB962C8B-B14F-4D97-AF65-F5344CB8AC3E}">
        <p14:creationId xmlns:p14="http://schemas.microsoft.com/office/powerpoint/2010/main" val="269569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032000" y="383807"/>
            <a:ext cx="9956800" cy="884466"/>
          </a:xfrm>
        </p:spPr>
        <p:txBody>
          <a:bodyPr>
            <a:normAutofit/>
          </a:bodyPr>
          <a:lstStyle/>
          <a:p>
            <a:pPr algn="ctr"/>
            <a:r>
              <a:rPr lang="en-US" altLang="ko-KR" b="1" dirty="0">
                <a:solidFill>
                  <a:srgbClr val="E92D97"/>
                </a:solidFill>
              </a:rPr>
              <a:t>Next Step: A Year of ‘Preparation for Action”</a:t>
            </a: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5434223" cy="5408572"/>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a:t>Team Creation</a:t>
            </a:r>
          </a:p>
          <a:p>
            <a:pPr lvl="1">
              <a:defRPr/>
            </a:pPr>
            <a:r>
              <a:rPr lang="en-US" dirty="0"/>
              <a:t>Those involved in the vision creation form teams to investigate one of the action themes</a:t>
            </a:r>
          </a:p>
          <a:p>
            <a:pPr lvl="1">
              <a:defRPr/>
            </a:pPr>
            <a:r>
              <a:rPr lang="en-US" dirty="0"/>
              <a:t>Teams are 3-12 people, depending on size of school/number of themes</a:t>
            </a:r>
          </a:p>
          <a:p>
            <a:pPr lvl="1">
              <a:defRPr/>
            </a:pPr>
            <a:r>
              <a:rPr lang="en-US" dirty="0"/>
              <a:t>Usually, people choose to be on the teams for topics they’re most passionate about, but leadership can ask people to switch to ensure diversity of experience &amp; skills</a:t>
            </a:r>
          </a:p>
        </p:txBody>
      </p:sp>
      <p:pic>
        <p:nvPicPr>
          <p:cNvPr id="3" name="Picture 2">
            <a:extLst>
              <a:ext uri="{FF2B5EF4-FFF2-40B4-BE49-F238E27FC236}">
                <a16:creationId xmlns:a16="http://schemas.microsoft.com/office/drawing/2014/main" id="{A81B9185-5D35-5E45-9B1D-DA36A36C1171}"/>
              </a:ext>
            </a:extLst>
          </p:cNvPr>
          <p:cNvPicPr>
            <a:picLocks noChangeAspect="1"/>
          </p:cNvPicPr>
          <p:nvPr/>
        </p:nvPicPr>
        <p:blipFill>
          <a:blip r:embed="rId3"/>
          <a:stretch>
            <a:fillRect/>
          </a:stretch>
        </p:blipFill>
        <p:spPr>
          <a:xfrm>
            <a:off x="8015479" y="1657268"/>
            <a:ext cx="3973321" cy="3682172"/>
          </a:xfrm>
          <a:prstGeom prst="rect">
            <a:avLst/>
          </a:prstGeom>
        </p:spPr>
      </p:pic>
    </p:spTree>
    <p:extLst>
      <p:ext uri="{BB962C8B-B14F-4D97-AF65-F5344CB8AC3E}">
        <p14:creationId xmlns:p14="http://schemas.microsoft.com/office/powerpoint/2010/main" val="26694813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032000" y="383807"/>
            <a:ext cx="9956800" cy="884466"/>
          </a:xfrm>
        </p:spPr>
        <p:txBody>
          <a:bodyPr>
            <a:normAutofit/>
          </a:bodyPr>
          <a:lstStyle/>
          <a:p>
            <a:pPr algn="ctr"/>
            <a:r>
              <a:rPr lang="en-US" altLang="ko-KR" b="1" dirty="0">
                <a:solidFill>
                  <a:srgbClr val="E92D97"/>
                </a:solidFill>
              </a:rPr>
              <a:t>Next Step: A Year of ‘Preparation for Action”</a:t>
            </a: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4933891" cy="54085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600" dirty="0"/>
              <a:t>Teams take one year to do their research “and trial ideas in their classes or across the school”</a:t>
            </a:r>
          </a:p>
          <a:p>
            <a:pPr lvl="1">
              <a:defRPr/>
            </a:pPr>
            <a:r>
              <a:rPr lang="en-US" sz="2600" dirty="0"/>
              <a:t>Can visit other schools in-person or “across the internet”</a:t>
            </a:r>
          </a:p>
          <a:p>
            <a:pPr lvl="1">
              <a:defRPr/>
            </a:pPr>
            <a:r>
              <a:rPr lang="en-US" sz="2600" dirty="0"/>
              <a:t>Can “invite visits from innovative teachers and schools they uncover”</a:t>
            </a:r>
          </a:p>
          <a:p>
            <a:pPr>
              <a:defRPr/>
            </a:pPr>
            <a:r>
              <a:rPr lang="en-US" sz="2600" dirty="0"/>
              <a:t>In the end, each team creates their recommendations</a:t>
            </a:r>
          </a:p>
        </p:txBody>
      </p:sp>
      <p:pic>
        <p:nvPicPr>
          <p:cNvPr id="3" name="Picture 2">
            <a:extLst>
              <a:ext uri="{FF2B5EF4-FFF2-40B4-BE49-F238E27FC236}">
                <a16:creationId xmlns:a16="http://schemas.microsoft.com/office/drawing/2014/main" id="{7FB8F22E-C740-134C-BDCA-D8A89BB17037}"/>
              </a:ext>
            </a:extLst>
          </p:cNvPr>
          <p:cNvPicPr>
            <a:picLocks noChangeAspect="1"/>
          </p:cNvPicPr>
          <p:nvPr/>
        </p:nvPicPr>
        <p:blipFill>
          <a:blip r:embed="rId3"/>
          <a:stretch>
            <a:fillRect/>
          </a:stretch>
        </p:blipFill>
        <p:spPr>
          <a:xfrm>
            <a:off x="7739302" y="2152739"/>
            <a:ext cx="4249498" cy="2813325"/>
          </a:xfrm>
          <a:prstGeom prst="rect">
            <a:avLst/>
          </a:prstGeom>
        </p:spPr>
      </p:pic>
    </p:spTree>
    <p:extLst>
      <p:ext uri="{BB962C8B-B14F-4D97-AF65-F5344CB8AC3E}">
        <p14:creationId xmlns:p14="http://schemas.microsoft.com/office/powerpoint/2010/main" val="2988547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5188"/>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032000" y="383807"/>
            <a:ext cx="9956800" cy="884466"/>
          </a:xfrm>
        </p:spPr>
        <p:txBody>
          <a:bodyPr>
            <a:normAutofit/>
          </a:bodyPr>
          <a:lstStyle/>
          <a:p>
            <a:pPr algn="ctr"/>
            <a:r>
              <a:rPr lang="en-US" altLang="ko-KR" b="1" dirty="0">
                <a:solidFill>
                  <a:srgbClr val="E92D97"/>
                </a:solidFill>
              </a:rPr>
              <a:t>Shared Vision as an Alignment Tool</a:t>
            </a: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398562" y="1268273"/>
            <a:ext cx="9468767" cy="54085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2113" lvl="2" indent="-342900" fontAlgn="base"/>
            <a:r>
              <a:rPr lang="en-US" sz="3600" dirty="0"/>
              <a:t>The Shared Vision is used to “get everyone on the same page, speaking with one mind and one voice”</a:t>
            </a:r>
          </a:p>
          <a:p>
            <a:pPr marL="392113" lvl="2" indent="-342900" fontAlgn="base"/>
            <a:r>
              <a:rPr lang="en-US" sz="3600" dirty="0"/>
              <a:t>Throughout, people are welcome to disagree with things or discuss them</a:t>
            </a:r>
          </a:p>
          <a:p>
            <a:pPr marL="849313" lvl="3" indent="-342900" fontAlgn="base"/>
            <a:r>
              <a:rPr lang="en-US" sz="3200" dirty="0"/>
              <a:t>“However, the Shared Vision clearly states where we are heading and that is not up for discussion.”</a:t>
            </a:r>
            <a:endParaRPr lang="en-US" sz="2800" dirty="0"/>
          </a:p>
        </p:txBody>
      </p:sp>
    </p:spTree>
    <p:extLst>
      <p:ext uri="{BB962C8B-B14F-4D97-AF65-F5344CB8AC3E}">
        <p14:creationId xmlns:p14="http://schemas.microsoft.com/office/powerpoint/2010/main" val="264485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v</a:t>
            </a: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208362" y="383807"/>
            <a:ext cx="9816861" cy="884466"/>
          </a:xfrm>
        </p:spPr>
        <p:txBody>
          <a:bodyPr>
            <a:normAutofit/>
          </a:bodyPr>
          <a:lstStyle/>
          <a:p>
            <a:pPr algn="ctr"/>
            <a:r>
              <a:rPr lang="en-US" altLang="ko-KR" b="1" dirty="0">
                <a:solidFill>
                  <a:srgbClr val="E92D97"/>
                </a:solidFill>
              </a:rPr>
              <a:t>Alignment is Challenging! (The Learning Pit)</a:t>
            </a:r>
            <a:endParaRPr lang="ko-KR" altLang="en-US" b="1" dirty="0">
              <a:solidFill>
                <a:srgbClr val="E92D97"/>
              </a:solidFill>
            </a:endParaRPr>
          </a:p>
        </p:txBody>
      </p:sp>
      <p:pic>
        <p:nvPicPr>
          <p:cNvPr id="1026" name="Picture 2" descr="https://lh5.googleusercontent.com/blg90HxNFBrLoOSZjnJVgbP2DfY94Urs9cbvsc2eCoBgidRpSPdwpFQw42ORHijekFCHlCOJmCeFstxxZD40K5S5pbfJKeCItbpWgTGoZEHV3KFwl5C7VG4IlMGoXyJ8-fb7dFDE">
            <a:extLst>
              <a:ext uri="{FF2B5EF4-FFF2-40B4-BE49-F238E27FC236}">
                <a16:creationId xmlns:a16="http://schemas.microsoft.com/office/drawing/2014/main" id="{EBE2130D-27DB-4D4F-967B-DE0D69E4E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912" y="1506028"/>
            <a:ext cx="6919733" cy="48379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kbjXfyQPohktXSKHxn-TxEMdqCWMu6ESQPDF8T1xA1ts81M8y9y4aUuM6rsQQI0_rbVhCzJIUPbh5ycjK0cXhPVn_JqSnVMKnZlvfvZgBwEEvukmYER_RRnEDjJMNwwBCpEsTTTT">
            <a:extLst>
              <a:ext uri="{FF2B5EF4-FFF2-40B4-BE49-F238E27FC236}">
                <a16:creationId xmlns:a16="http://schemas.microsoft.com/office/drawing/2014/main" id="{62F42BD8-1C68-114E-9BE1-CB574E062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574" y="7246995"/>
            <a:ext cx="16142731" cy="115940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36BA558-FB50-E841-A3B1-239EF0C27EDC}"/>
              </a:ext>
            </a:extLst>
          </p:cNvPr>
          <p:cNvSpPr txBox="1"/>
          <p:nvPr/>
        </p:nvSpPr>
        <p:spPr>
          <a:xfrm>
            <a:off x="5128054" y="6397066"/>
            <a:ext cx="4428512" cy="369332"/>
          </a:xfrm>
          <a:prstGeom prst="rect">
            <a:avLst/>
          </a:prstGeom>
          <a:noFill/>
        </p:spPr>
        <p:txBody>
          <a:bodyPr wrap="square" rtlCol="0">
            <a:spAutoFit/>
          </a:bodyPr>
          <a:lstStyle/>
          <a:p>
            <a:pPr algn="ctr"/>
            <a:r>
              <a:rPr lang="en-US" dirty="0"/>
              <a:t>(more detailed version below this slide)</a:t>
            </a:r>
          </a:p>
        </p:txBody>
      </p:sp>
    </p:spTree>
    <p:extLst>
      <p:ext uri="{BB962C8B-B14F-4D97-AF65-F5344CB8AC3E}">
        <p14:creationId xmlns:p14="http://schemas.microsoft.com/office/powerpoint/2010/main" val="3420225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791439" y="383807"/>
            <a:ext cx="7740352" cy="884466"/>
          </a:xfrm>
        </p:spPr>
        <p:txBody>
          <a:bodyPr/>
          <a:lstStyle/>
          <a:p>
            <a:pPr algn="ctr"/>
            <a:r>
              <a:rPr lang="en-US" altLang="ko-KR" b="1" dirty="0">
                <a:solidFill>
                  <a:srgbClr val="E92D97"/>
                </a:solidFill>
              </a:rPr>
              <a:t>Schedule: 2-Day Process</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219395" y="1341514"/>
            <a:ext cx="5052262" cy="5516486"/>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b="1" dirty="0">
                <a:solidFill>
                  <a:srgbClr val="7030A0"/>
                </a:solidFill>
              </a:rPr>
              <a:t>Day 1: </a:t>
            </a:r>
            <a:r>
              <a:rPr lang="en-US" dirty="0">
                <a:solidFill>
                  <a:sysClr val="windowText" lastClr="000000"/>
                </a:solidFill>
              </a:rPr>
              <a:t>Deep Thinking, Reflecting, and Probing</a:t>
            </a:r>
          </a:p>
          <a:p>
            <a:pPr lvl="1">
              <a:defRPr/>
            </a:pPr>
            <a:r>
              <a:rPr lang="en-US" dirty="0">
                <a:solidFill>
                  <a:sysClr val="windowText" lastClr="000000"/>
                </a:solidFill>
              </a:rPr>
              <a:t>“This draws the mental models and PPK from the Vision Creating Community”</a:t>
            </a:r>
          </a:p>
          <a:p>
            <a:pPr lvl="1">
              <a:defRPr/>
            </a:pPr>
            <a:r>
              <a:rPr lang="en-US" dirty="0">
                <a:solidFill>
                  <a:sysClr val="windowText" lastClr="000000"/>
                </a:solidFill>
              </a:rPr>
              <a:t>“These form the first drafts of the Shared Vision”</a:t>
            </a:r>
          </a:p>
          <a:p>
            <a:pPr marL="457200" lvl="1" indent="0">
              <a:buNone/>
              <a:defRPr/>
            </a:pPr>
            <a:endParaRPr lang="en-US" dirty="0">
              <a:solidFill>
                <a:sysClr val="windowText" lastClr="000000"/>
              </a:solidFill>
            </a:endParaRPr>
          </a:p>
          <a:p>
            <a:pPr>
              <a:defRPr/>
            </a:pPr>
            <a:r>
              <a:rPr lang="en-US" b="1" dirty="0">
                <a:solidFill>
                  <a:srgbClr val="FFAC3B"/>
                </a:solidFill>
              </a:rPr>
              <a:t>Day 2</a:t>
            </a:r>
            <a:r>
              <a:rPr lang="en-US" dirty="0">
                <a:solidFill>
                  <a:sysClr val="windowText" lastClr="000000"/>
                </a:solidFill>
              </a:rPr>
              <a:t>: Writing the 2nd Draft of Shared Vision</a:t>
            </a:r>
          </a:p>
          <a:p>
            <a:pPr lvl="1">
              <a:defRPr/>
            </a:pPr>
            <a:r>
              <a:rPr lang="en-US" dirty="0">
                <a:solidFill>
                  <a:sysClr val="windowText" lastClr="000000"/>
                </a:solidFill>
              </a:rPr>
              <a:t>From there, “we can then identify the Core Values and the research themes: the areas that we must address to get where we want to be from where we are now.” </a:t>
            </a:r>
          </a:p>
          <a:p>
            <a:pPr marL="0" lvl="0" indent="0">
              <a:buNone/>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0A0209AC-E047-7646-883E-094A355BB3B1}"/>
              </a:ext>
            </a:extLst>
          </p:cNvPr>
          <p:cNvSpPr txBox="1"/>
          <p:nvPr/>
        </p:nvSpPr>
        <p:spPr>
          <a:xfrm>
            <a:off x="7670871" y="1181189"/>
            <a:ext cx="4402337" cy="5589727"/>
          </a:xfrm>
          <a:prstGeom prst="rect">
            <a:avLst/>
          </a:prstGeom>
          <a:solidFill>
            <a:srgbClr val="00856A"/>
          </a:solidFill>
          <a:ln>
            <a:solidFill>
              <a:schemeClr val="tx1"/>
            </a:solidFill>
          </a:ln>
        </p:spPr>
        <p:txBody>
          <a:bodyPr wrap="square" rtlCol="0">
            <a:normAutofit fontScale="92500" lnSpcReduction="20000"/>
          </a:bodyPr>
          <a:lstStyle/>
          <a:p>
            <a:pPr algn="ctr"/>
            <a:r>
              <a:rPr lang="en-US" sz="2400" b="1" dirty="0">
                <a:solidFill>
                  <a:srgbClr val="FFFF00"/>
                </a:solidFill>
              </a:rPr>
              <a:t>Key Words</a:t>
            </a:r>
          </a:p>
          <a:p>
            <a:pPr algn="ctr"/>
            <a:endParaRPr lang="en-US" sz="800" b="1" dirty="0">
              <a:solidFill>
                <a:srgbClr val="FFFF00"/>
              </a:solidFill>
            </a:endParaRPr>
          </a:p>
          <a:p>
            <a:r>
              <a:rPr lang="en-US" sz="2200" b="1" dirty="0">
                <a:solidFill>
                  <a:schemeClr val="bg1"/>
                </a:solidFill>
              </a:rPr>
              <a:t>Personal Practice Knowledge (PPK): </a:t>
            </a:r>
            <a:r>
              <a:rPr lang="en-US" sz="2200" dirty="0">
                <a:solidFill>
                  <a:schemeClr val="bg1"/>
                </a:solidFill>
              </a:rPr>
              <a:t>what teachers know/believe based on their experiences</a:t>
            </a:r>
          </a:p>
          <a:p>
            <a:endParaRPr lang="en-US" sz="2200" dirty="0">
              <a:solidFill>
                <a:schemeClr val="bg1"/>
              </a:solidFill>
            </a:endParaRPr>
          </a:p>
          <a:p>
            <a:r>
              <a:rPr lang="en-US" sz="2200" b="1" dirty="0">
                <a:solidFill>
                  <a:schemeClr val="bg1"/>
                </a:solidFill>
              </a:rPr>
              <a:t>Mental Models: </a:t>
            </a:r>
            <a:r>
              <a:rPr lang="en-US" sz="2200" dirty="0">
                <a:solidFill>
                  <a:schemeClr val="bg1"/>
                </a:solidFill>
              </a:rPr>
              <a:t>our beliefs based on PPK </a:t>
            </a:r>
            <a:endParaRPr lang="en-US" sz="2200" b="1" dirty="0">
              <a:solidFill>
                <a:schemeClr val="bg1"/>
              </a:solidFill>
            </a:endParaRPr>
          </a:p>
          <a:p>
            <a:pPr marL="342900" indent="-342900">
              <a:buFont typeface="Arial" panose="020B0604020202020204" pitchFamily="34" charset="0"/>
              <a:buChar char="•"/>
            </a:pPr>
            <a:r>
              <a:rPr lang="en-US" sz="2200" dirty="0">
                <a:solidFill>
                  <a:schemeClr val="bg1"/>
                </a:solidFill>
              </a:rPr>
              <a:t>Classroom management is a curriculum issue</a:t>
            </a:r>
          </a:p>
          <a:p>
            <a:pPr marL="342900" indent="-342900">
              <a:buFont typeface="Arial" panose="020B0604020202020204" pitchFamily="34" charset="0"/>
              <a:buChar char="•"/>
            </a:pPr>
            <a:r>
              <a:rPr lang="en-US" sz="2200" dirty="0">
                <a:solidFill>
                  <a:schemeClr val="bg1"/>
                </a:solidFill>
              </a:rPr>
              <a:t>Students must learn to take responsibility for their own learning</a:t>
            </a:r>
          </a:p>
          <a:p>
            <a:pPr marL="342900" indent="-342900">
              <a:buFont typeface="Arial" panose="020B0604020202020204" pitchFamily="34" charset="0"/>
              <a:buChar char="•"/>
            </a:pPr>
            <a:r>
              <a:rPr lang="en-US" sz="2200" dirty="0">
                <a:solidFill>
                  <a:schemeClr val="bg1"/>
                </a:solidFill>
              </a:rPr>
              <a:t>Teaching requires deep subject knowledge</a:t>
            </a:r>
          </a:p>
          <a:p>
            <a:pPr marL="342900" indent="-342900">
              <a:buFont typeface="Arial" panose="020B0604020202020204" pitchFamily="34" charset="0"/>
              <a:buChar char="•"/>
            </a:pPr>
            <a:endParaRPr lang="en-US" sz="2200" dirty="0">
              <a:solidFill>
                <a:schemeClr val="bg1"/>
              </a:solidFill>
            </a:endParaRPr>
          </a:p>
          <a:p>
            <a:r>
              <a:rPr lang="en-US" sz="2200" b="1" dirty="0">
                <a:solidFill>
                  <a:schemeClr val="bg1"/>
                </a:solidFill>
              </a:rPr>
              <a:t>Core Values: </a:t>
            </a:r>
            <a:r>
              <a:rPr lang="en-US" sz="2200" dirty="0">
                <a:solidFill>
                  <a:schemeClr val="bg1"/>
                </a:solidFill>
              </a:rPr>
              <a:t>“are statements of the mental models we are going to live together on our Shared Vision journey”</a:t>
            </a:r>
          </a:p>
          <a:p>
            <a:pPr marL="342900" indent="-342900">
              <a:buFont typeface="Arial" panose="020B0604020202020204" pitchFamily="34" charset="0"/>
              <a:buChar char="•"/>
            </a:pPr>
            <a:r>
              <a:rPr lang="en-US" sz="2200" dirty="0">
                <a:solidFill>
                  <a:schemeClr val="bg1"/>
                </a:solidFill>
              </a:rPr>
              <a:t>We value one another’s time</a:t>
            </a:r>
          </a:p>
          <a:p>
            <a:pPr marL="342900" indent="-342900">
              <a:buFont typeface="Arial" panose="020B0604020202020204" pitchFamily="34" charset="0"/>
              <a:buChar char="•"/>
            </a:pPr>
            <a:r>
              <a:rPr lang="en-US" sz="2200" dirty="0">
                <a:solidFill>
                  <a:schemeClr val="bg1"/>
                </a:solidFill>
              </a:rPr>
              <a:t>We take personal responsibility for our performance</a:t>
            </a:r>
          </a:p>
          <a:p>
            <a:pPr marL="342900" indent="-342900">
              <a:buFont typeface="Arial" panose="020B0604020202020204" pitchFamily="34" charset="0"/>
              <a:buChar char="•"/>
            </a:pPr>
            <a:r>
              <a:rPr lang="en-US" sz="2200" dirty="0">
                <a:solidFill>
                  <a:schemeClr val="bg1"/>
                </a:solidFill>
              </a:rPr>
              <a:t>We respect every voice in our school.</a:t>
            </a:r>
          </a:p>
          <a:p>
            <a:endParaRPr lang="en-US" sz="22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234316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3B9056-D139-1440-83D9-C8B061FB97C6}"/>
              </a:ext>
            </a:extLst>
          </p:cNvPr>
          <p:cNvSpPr/>
          <p:nvPr/>
        </p:nvSpPr>
        <p:spPr>
          <a:xfrm>
            <a:off x="1863723" y="0"/>
            <a:ext cx="10328277" cy="686318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 name="Title 2">
            <a:extLst>
              <a:ext uri="{FF2B5EF4-FFF2-40B4-BE49-F238E27FC236}">
                <a16:creationId xmlns:a16="http://schemas.microsoft.com/office/drawing/2014/main" id="{7C593BF4-CB09-1A47-868B-A7E50E0ADFCF}"/>
              </a:ext>
            </a:extLst>
          </p:cNvPr>
          <p:cNvSpPr>
            <a:spLocks noGrp="1"/>
          </p:cNvSpPr>
          <p:nvPr>
            <p:ph type="title"/>
          </p:nvPr>
        </p:nvSpPr>
        <p:spPr>
          <a:xfrm>
            <a:off x="2018581" y="383807"/>
            <a:ext cx="9998974" cy="884466"/>
          </a:xfrm>
        </p:spPr>
        <p:txBody>
          <a:bodyPr>
            <a:normAutofit/>
          </a:bodyPr>
          <a:lstStyle/>
          <a:p>
            <a:pPr algn="ctr"/>
            <a:r>
              <a:rPr lang="en-US" altLang="ko-KR" b="1" dirty="0">
                <a:solidFill>
                  <a:srgbClr val="E92D97"/>
                </a:solidFill>
              </a:rPr>
              <a:t>Step </a:t>
            </a:r>
            <a:r>
              <a:rPr lang="en-US" altLang="ko-KR" b="1" dirty="0">
                <a:solidFill>
                  <a:srgbClr val="FF0000"/>
                </a:solidFill>
              </a:rPr>
              <a:t>1</a:t>
            </a:r>
            <a:r>
              <a:rPr lang="en-US" altLang="ko-KR" b="1" dirty="0">
                <a:solidFill>
                  <a:srgbClr val="E92D97"/>
                </a:solidFill>
              </a:rPr>
              <a:t>: Create Vision Creation Team</a:t>
            </a:r>
            <a:endParaRPr lang="ko-KR" altLang="en-US" b="1" dirty="0">
              <a:solidFill>
                <a:srgbClr val="E92D97"/>
              </a:solidFill>
            </a:endParaRPr>
          </a:p>
        </p:txBody>
      </p:sp>
      <p:sp>
        <p:nvSpPr>
          <p:cNvPr id="7" name="Content Placeholder 4">
            <a:extLst>
              <a:ext uri="{FF2B5EF4-FFF2-40B4-BE49-F238E27FC236}">
                <a16:creationId xmlns:a16="http://schemas.microsoft.com/office/drawing/2014/main" id="{AA2C6983-1AF4-C448-B264-35AC44741093}"/>
              </a:ext>
            </a:extLst>
          </p:cNvPr>
          <p:cNvSpPr txBox="1">
            <a:spLocks/>
          </p:cNvSpPr>
          <p:nvPr/>
        </p:nvSpPr>
        <p:spPr>
          <a:xfrm>
            <a:off x="2248931" y="1582915"/>
            <a:ext cx="5704624" cy="475610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3000" dirty="0"/>
              <a:t>Some schools invite just teachers, others everybody on staff, others “parent representatives, board members, former students, current students, community or cultural leaders” </a:t>
            </a:r>
          </a:p>
          <a:p>
            <a:pPr>
              <a:defRPr/>
            </a:pPr>
            <a:r>
              <a:rPr lang="en-US" sz="3000" dirty="0"/>
              <a:t>Just ensure that the staff feels represented on the team, so when they see the Shared Vision, they feel like they </a:t>
            </a:r>
            <a:r>
              <a:rPr lang="en-US" sz="3000" i="1" dirty="0"/>
              <a:t>own</a:t>
            </a:r>
            <a:r>
              <a:rPr lang="en-US" sz="3000" dirty="0"/>
              <a:t> it, not they’re being “sold it”</a:t>
            </a:r>
          </a:p>
          <a:p>
            <a:pPr marL="514350" lvl="0" indent="-514350">
              <a:buFont typeface="+mj-lt"/>
              <a:buAutoNum type="arabicParenR"/>
              <a:defRPr/>
            </a:pPr>
            <a:endParaRPr kumimoji="0" lang="en-US" sz="30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6ACF995E-AABD-C946-964F-5C69E863042B}"/>
              </a:ext>
            </a:extLst>
          </p:cNvPr>
          <p:cNvPicPr>
            <a:picLocks noChangeAspect="1"/>
          </p:cNvPicPr>
          <p:nvPr/>
        </p:nvPicPr>
        <p:blipFill>
          <a:blip r:embed="rId4"/>
          <a:stretch>
            <a:fillRect/>
          </a:stretch>
        </p:blipFill>
        <p:spPr>
          <a:xfrm>
            <a:off x="7953555" y="2029102"/>
            <a:ext cx="4064000" cy="3048000"/>
          </a:xfrm>
          <a:prstGeom prst="rect">
            <a:avLst/>
          </a:prstGeom>
        </p:spPr>
      </p:pic>
    </p:spTree>
    <p:extLst>
      <p:ext uri="{BB962C8B-B14F-4D97-AF65-F5344CB8AC3E}">
        <p14:creationId xmlns:p14="http://schemas.microsoft.com/office/powerpoint/2010/main" val="316992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2234</TotalTime>
  <Words>5019</Words>
  <Application>Microsoft Macintosh PowerPoint</Application>
  <PresentationFormat>Widescreen</PresentationFormat>
  <Paragraphs>1354</Paragraphs>
  <Slides>58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맑은 고딕</vt:lpstr>
      <vt:lpstr>Arial</vt:lpstr>
      <vt:lpstr>Calibri</vt:lpstr>
      <vt:lpstr>Calibri Light</vt:lpstr>
      <vt:lpstr>Wingdings</vt:lpstr>
      <vt:lpstr>Office Theme</vt:lpstr>
      <vt:lpstr>PowerPoint Presentation</vt:lpstr>
      <vt:lpstr>PowerPoint Presentation</vt:lpstr>
      <vt:lpstr>Intro Story: Importance of Alignment</vt:lpstr>
      <vt:lpstr>Intro Story: Importance of Alignment</vt:lpstr>
      <vt:lpstr>Mission Statement vs Shared Vision</vt:lpstr>
      <vt:lpstr>Shared Vision as an Alignment Tool</vt:lpstr>
      <vt:lpstr>Alignment is Challenging! (The Learning Pit)</vt:lpstr>
      <vt:lpstr>Schedule: 2-Day Process</vt:lpstr>
      <vt:lpstr>Step 1: Create Vision Creation Team</vt:lpstr>
      <vt:lpstr>Step 2: Designing the Inquiry Probes</vt:lpstr>
      <vt:lpstr>Step 3: Choose the Best Inquiry Probes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4: Set Up Groups With Trained Facilitators</vt:lpstr>
      <vt:lpstr>Step 5: Combine Ideas into a Master List</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6: The Final Vote</vt:lpstr>
      <vt:lpstr>Step 7: Writing First Drafts of Shared Vision</vt:lpstr>
      <vt:lpstr>Step 8:  Forming the Final Shared Vision</vt:lpstr>
      <vt:lpstr>Step 8:  Forming the Final Shared Vision</vt:lpstr>
      <vt:lpstr>Step 8:  Forming the Final Shared Vision</vt:lpstr>
      <vt:lpstr>Next Step: A Year of ‘Preparation for Action”</vt:lpstr>
      <vt:lpstr>Next Step: A Year of ‘Preparation for Action”</vt:lpstr>
      <vt:lpstr>Next Step: A Year of ‘Preparation for Action”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Chapman</dc:creator>
  <cp:lastModifiedBy>Chapman</cp:lastModifiedBy>
  <cp:revision>289</cp:revision>
  <dcterms:created xsi:type="dcterms:W3CDTF">2019-10-31T05:42:20Z</dcterms:created>
  <dcterms:modified xsi:type="dcterms:W3CDTF">2019-12-31T06:20:20Z</dcterms:modified>
</cp:coreProperties>
</file>