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9"/>
  </p:notesMasterIdLst>
  <p:handoutMasterIdLst>
    <p:handoutMasterId r:id="rId40"/>
  </p:handoutMasterIdLst>
  <p:sldIdLst>
    <p:sldId id="420" r:id="rId3"/>
    <p:sldId id="340" r:id="rId4"/>
    <p:sldId id="415" r:id="rId5"/>
    <p:sldId id="341" r:id="rId6"/>
    <p:sldId id="259" r:id="rId7"/>
    <p:sldId id="345" r:id="rId8"/>
    <p:sldId id="325" r:id="rId9"/>
    <p:sldId id="428" r:id="rId10"/>
    <p:sldId id="429" r:id="rId11"/>
    <p:sldId id="430" r:id="rId12"/>
    <p:sldId id="271" r:id="rId13"/>
    <p:sldId id="423" r:id="rId14"/>
    <p:sldId id="417" r:id="rId15"/>
    <p:sldId id="418" r:id="rId16"/>
    <p:sldId id="300" r:id="rId17"/>
    <p:sldId id="433" r:id="rId18"/>
    <p:sldId id="280" r:id="rId19"/>
    <p:sldId id="301" r:id="rId20"/>
    <p:sldId id="297" r:id="rId21"/>
    <p:sldId id="298" r:id="rId22"/>
    <p:sldId id="302" r:id="rId23"/>
    <p:sldId id="334" r:id="rId24"/>
    <p:sldId id="296" r:id="rId25"/>
    <p:sldId id="339" r:id="rId26"/>
    <p:sldId id="434" r:id="rId27"/>
    <p:sldId id="419" r:id="rId28"/>
    <p:sldId id="422" r:id="rId29"/>
    <p:sldId id="327" r:id="rId30"/>
    <p:sldId id="424" r:id="rId31"/>
    <p:sldId id="426" r:id="rId32"/>
    <p:sldId id="346" r:id="rId33"/>
    <p:sldId id="431" r:id="rId34"/>
    <p:sldId id="421" r:id="rId35"/>
    <p:sldId id="329" r:id="rId36"/>
    <p:sldId id="432" r:id="rId37"/>
    <p:sldId id="335" r:id="rId3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pman" initials="CC" lastIdx="6" clrIdx="0">
    <p:extLst>
      <p:ext uri="{19B8F6BF-5375-455C-9EA6-DF929625EA0E}">
        <p15:presenceInfo xmlns:p15="http://schemas.microsoft.com/office/powerpoint/2012/main" userId="Chap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6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6"/>
    <p:restoredTop sz="94745"/>
  </p:normalViewPr>
  <p:slideViewPr>
    <p:cSldViewPr snapToGrid="0" snapToObjects="1">
      <p:cViewPr varScale="1">
        <p:scale>
          <a:sx n="98" d="100"/>
          <a:sy n="98" d="100"/>
        </p:scale>
        <p:origin x="10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D902B6-33D8-5846-99EC-25D1427D22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81A5E4-F5C1-9341-88DF-FE8AA903AB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0BF94-9D50-D946-86AE-B3CD389E6B99}" type="datetimeFigureOut">
              <a:rPr lang="en-US" smtClean="0"/>
              <a:t>1/1/20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49BD1-396E-AE42-B283-59D028B116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4621D-2CC7-8342-937E-7E5A5C777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BC250-4AD7-C046-AD7D-EC4CACA7C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33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CD7F4-43E5-174A-8847-8B6E2CCB749D}" type="datetimeFigureOut">
              <a:rPr lang="en-US" smtClean="0"/>
              <a:t>1/1/20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6CC56-B1CB-AE41-883E-D2C9F985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33E96-F078-4B3D-A8F4-F1AF21EBC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9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33E96-F078-4B3D-A8F4-F1AF21EBC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15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=hLQl3WQQoQ0</a:t>
            </a:r>
          </a:p>
          <a:p>
            <a:r>
              <a:rPr lang="en-US" dirty="0"/>
              <a:t>Do you always have to trust the narrator?</a:t>
            </a:r>
            <a:r>
              <a:rPr lang="en-US" baseline="0" dirty="0"/>
              <a:t> When she says, “Never mind, I’ll find someone like you,” do you believe her?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501F5-7192-B347-A976-D2C0BE29DE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6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=hLQl3WQQoQ0</a:t>
            </a:r>
          </a:p>
          <a:p>
            <a:r>
              <a:rPr lang="en-US" dirty="0"/>
              <a:t>Do you always have to trust the narrator?</a:t>
            </a:r>
            <a:r>
              <a:rPr lang="en-US" baseline="0" dirty="0"/>
              <a:t> When she says, “Never mind, I’ll find someone like you,” do you believe her?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501F5-7192-B347-A976-D2C0BE29DE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5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501F5-7192-B347-A976-D2C0BE29DE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45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501F5-7192-B347-A976-D2C0BE29DE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2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6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5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7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4575" y="2084440"/>
            <a:ext cx="8214851" cy="190745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CB0BA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576" y="3991897"/>
            <a:ext cx="8207477" cy="904568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04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1" y="338445"/>
            <a:ext cx="8259098" cy="101803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710813"/>
            <a:ext cx="8246070" cy="4660488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46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16" y="522385"/>
            <a:ext cx="7070174" cy="96713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B0B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76" y="1501090"/>
            <a:ext cx="7093973" cy="468141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84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96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96" y="332702"/>
            <a:ext cx="8093365" cy="1018033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2099207"/>
            <a:ext cx="4040188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2729069"/>
            <a:ext cx="4040188" cy="303505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3" y="2099207"/>
            <a:ext cx="4041775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3" y="2729069"/>
            <a:ext cx="4041775" cy="303505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62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28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7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7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3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39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95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08475" y="3101618"/>
            <a:ext cx="1463784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58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1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88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7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5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4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0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63CA7-4B84-534D-89E8-A9A3B1F58321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B7986-1BB7-6C4F-8AAF-D2D010F5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6951663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81439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Writing Prompt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5966FF-469E-144E-A57A-5DA5F0F23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22" y="1861391"/>
            <a:ext cx="8726556" cy="4539409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ts val="5500"/>
              </a:lnSpc>
              <a:buNone/>
            </a:pPr>
            <a:r>
              <a:rPr lang="en-US" sz="4000" b="1" dirty="0">
                <a:latin typeface="Calibri" charset="0"/>
                <a:ea typeface="ＭＳ Ｐゴシック" charset="0"/>
              </a:rPr>
              <a:t>If you could design a flag to represent you, what would you put on it? What colors/images represent you?</a:t>
            </a:r>
          </a:p>
          <a:p>
            <a:pPr marL="0" indent="0" eaLnBrk="1" hangingPunct="1">
              <a:lnSpc>
                <a:spcPts val="5500"/>
              </a:lnSpc>
              <a:buNone/>
            </a:pPr>
            <a:r>
              <a:rPr lang="en-US" sz="4000" b="1" dirty="0">
                <a:latin typeface="Calibri" charset="0"/>
                <a:ea typeface="ＭＳ Ｐゴシック" charset="0"/>
              </a:rPr>
              <a:t>(5 minutes: minimum 50 words</a:t>
            </a:r>
          </a:p>
        </p:txBody>
      </p:sp>
    </p:spTree>
    <p:extLst>
      <p:ext uri="{BB962C8B-B14F-4D97-AF65-F5344CB8AC3E}">
        <p14:creationId xmlns:p14="http://schemas.microsoft.com/office/powerpoint/2010/main" val="51516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 in </a:t>
            </a:r>
            <a:r>
              <a:rPr lang="en-US" i="1" dirty="0"/>
              <a:t>The Giver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7" y="1501090"/>
            <a:ext cx="6727794" cy="51999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What are some of </a:t>
            </a:r>
            <a:r>
              <a:rPr lang="en-US" b="1" dirty="0">
                <a:solidFill>
                  <a:srgbClr val="7030A0"/>
                </a:solidFill>
              </a:rPr>
              <a:t>themes</a:t>
            </a:r>
            <a:r>
              <a:rPr lang="en-US" dirty="0"/>
              <a:t> in </a:t>
            </a:r>
            <a:r>
              <a:rPr lang="en-US" i="1" dirty="0"/>
              <a:t>The Giver </a:t>
            </a:r>
            <a:r>
              <a:rPr lang="en-US" dirty="0"/>
              <a:t>so far? Ask yourself, what are some of the conflicts/issues/doubts that the Jonas faces so far, even just in his mind?</a:t>
            </a:r>
          </a:p>
          <a:p>
            <a:endParaRPr lang="en-US" dirty="0"/>
          </a:p>
          <a:p>
            <a:pPr marL="285750" indent="-285750"/>
            <a:r>
              <a:rPr lang="en-US" dirty="0"/>
              <a:t>Freedom of Choice</a:t>
            </a:r>
          </a:p>
          <a:p>
            <a:pPr marL="285750" indent="-285750"/>
            <a:r>
              <a:rPr lang="en-US" dirty="0"/>
              <a:t>Individual desires (individualism) vs. Social pressure/control (society)</a:t>
            </a:r>
          </a:p>
          <a:p>
            <a:pPr marL="285750" indent="-285750"/>
            <a:r>
              <a:rPr lang="en-US" dirty="0"/>
              <a:t>Being different vs. Uniformity/Sameness</a:t>
            </a:r>
          </a:p>
          <a:p>
            <a:pPr marL="285750" indent="-285750"/>
            <a:r>
              <a:rPr lang="en-US" dirty="0"/>
              <a:t>(Un)Importance of Emotions</a:t>
            </a:r>
          </a:p>
          <a:p>
            <a:pPr marL="285750" indent="-285750"/>
            <a:r>
              <a:rPr lang="en-US" dirty="0"/>
              <a:t>Utopia vs. Dystopia</a:t>
            </a:r>
          </a:p>
          <a:p>
            <a:pPr marL="285750" indent="-285750"/>
            <a:r>
              <a:rPr lang="en-US" dirty="0"/>
              <a:t>Genetic Engineering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0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Adele – Someone Like You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796925" y="1311275"/>
            <a:ext cx="6999288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I heard that you're settled down</a:t>
            </a:r>
          </a:p>
          <a:p>
            <a:r>
              <a:rPr lang="en-US"/>
              <a:t>That you found a girl and you're married now.</a:t>
            </a:r>
          </a:p>
          <a:p>
            <a:r>
              <a:rPr lang="en-US"/>
              <a:t>I heard that your dreams came true.</a:t>
            </a:r>
          </a:p>
          <a:p>
            <a:r>
              <a:rPr lang="en-US"/>
              <a:t>Guess she gave you things I didn't give to you.</a:t>
            </a:r>
          </a:p>
          <a:p>
            <a:endParaRPr lang="en-US"/>
          </a:p>
          <a:p>
            <a:r>
              <a:rPr lang="en-US"/>
              <a:t>Old friend, why are you so shy?</a:t>
            </a:r>
          </a:p>
          <a:p>
            <a:r>
              <a:rPr lang="en-US"/>
              <a:t>Ain't like you to hold back or hide from the light.</a:t>
            </a:r>
          </a:p>
          <a:p>
            <a:endParaRPr lang="en-US"/>
          </a:p>
          <a:p>
            <a:r>
              <a:rPr lang="en-US"/>
              <a:t>I hate to turn up out of the blue uninvited</a:t>
            </a:r>
          </a:p>
          <a:p>
            <a:r>
              <a:rPr lang="en-US"/>
              <a:t>But I couldn't stay away, I couldn't fight it.</a:t>
            </a:r>
          </a:p>
          <a:p>
            <a:r>
              <a:rPr lang="en-US"/>
              <a:t>I had hoped you'd see my face and that you'd be reminded</a:t>
            </a:r>
          </a:p>
          <a:p>
            <a:r>
              <a:rPr lang="en-US"/>
              <a:t>That for me it isn't over.</a:t>
            </a:r>
          </a:p>
          <a:p>
            <a:endParaRPr lang="en-US"/>
          </a:p>
          <a:p>
            <a:r>
              <a:rPr lang="en-US"/>
              <a:t>Never mind, I'll find someone like you</a:t>
            </a:r>
          </a:p>
          <a:p>
            <a:r>
              <a:rPr lang="en-US"/>
              <a:t>I wish nothing but the best for you too</a:t>
            </a:r>
          </a:p>
          <a:p>
            <a:r>
              <a:rPr lang="en-US"/>
              <a:t>Don't forget me, I beg</a:t>
            </a:r>
          </a:p>
          <a:p>
            <a:r>
              <a:rPr lang="en-US"/>
              <a:t>I remember you said,</a:t>
            </a:r>
          </a:p>
          <a:p>
            <a:r>
              <a:rPr lang="en-US"/>
              <a:t>"Sometimes it lasts in love but sometimes it hurts instead,</a:t>
            </a:r>
          </a:p>
          <a:p>
            <a:r>
              <a:rPr lang="en-US"/>
              <a:t>Sometimes it lasts in love but sometimes it hurts instead"</a:t>
            </a:r>
          </a:p>
        </p:txBody>
      </p:sp>
      <p:pic>
        <p:nvPicPr>
          <p:cNvPr id="2" name="15 Someone Like You (Live Acoustic)">
            <a:hlinkClick r:id="" action="ppaction://media"/>
            <a:extLst>
              <a:ext uri="{FF2B5EF4-FFF2-40B4-BE49-F238E27FC236}">
                <a16:creationId xmlns:a16="http://schemas.microsoft.com/office/drawing/2014/main" id="{B62347A5-0716-0C46-8869-659DEAFC8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525AF7-F42F-9642-B538-195D62A8C37D}"/>
              </a:ext>
            </a:extLst>
          </p:cNvPr>
          <p:cNvSpPr txBox="1">
            <a:spLocks/>
          </p:cNvSpPr>
          <p:nvPr/>
        </p:nvSpPr>
        <p:spPr>
          <a:xfrm>
            <a:off x="6718588" y="304218"/>
            <a:ext cx="1855694" cy="428229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50" b="1" dirty="0">
                <a:solidFill>
                  <a:schemeClr val="bg1"/>
                </a:solidFill>
              </a:rPr>
              <a:t>What are the issues (themes) that are brought up in this song?</a:t>
            </a:r>
          </a:p>
          <a:p>
            <a:pPr marL="0" indent="0">
              <a:buNone/>
            </a:pPr>
            <a:endParaRPr lang="en-US" sz="1750" b="1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Heartbreak</a:t>
            </a:r>
          </a:p>
          <a:p>
            <a:r>
              <a:rPr lang="en-US" sz="1800" dirty="0">
                <a:solidFill>
                  <a:schemeClr val="bg1"/>
                </a:solidFill>
              </a:rPr>
              <a:t>Moving on</a:t>
            </a:r>
          </a:p>
          <a:p>
            <a:r>
              <a:rPr lang="en-US" sz="1800" dirty="0">
                <a:solidFill>
                  <a:schemeClr val="bg1"/>
                </a:solidFill>
              </a:rPr>
              <a:t>Loss of innocence</a:t>
            </a:r>
          </a:p>
          <a:p>
            <a:r>
              <a:rPr lang="en-US" sz="1800" dirty="0">
                <a:solidFill>
                  <a:schemeClr val="bg1"/>
                </a:solidFill>
              </a:rPr>
              <a:t>Regret</a:t>
            </a:r>
          </a:p>
          <a:p>
            <a:r>
              <a:rPr lang="en-US" sz="1800" dirty="0">
                <a:solidFill>
                  <a:schemeClr val="bg1"/>
                </a:solidFill>
              </a:rPr>
              <a:t>Avoiding love vs. avoiding pain</a:t>
            </a:r>
          </a:p>
        </p:txBody>
      </p:sp>
    </p:spTree>
    <p:extLst>
      <p:ext uri="{BB962C8B-B14F-4D97-AF65-F5344CB8AC3E}">
        <p14:creationId xmlns:p14="http://schemas.microsoft.com/office/powerpoint/2010/main" val="18911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Adele – Someone Like You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796925" y="1311275"/>
            <a:ext cx="6999288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I heard that you're settled down</a:t>
            </a:r>
          </a:p>
          <a:p>
            <a:r>
              <a:rPr lang="en-US"/>
              <a:t>That you found a girl and you're married now.</a:t>
            </a:r>
          </a:p>
          <a:p>
            <a:r>
              <a:rPr lang="en-US"/>
              <a:t>I heard that your dreams came true.</a:t>
            </a:r>
          </a:p>
          <a:p>
            <a:r>
              <a:rPr lang="en-US"/>
              <a:t>Guess she gave you things I didn't give to you.</a:t>
            </a:r>
          </a:p>
          <a:p>
            <a:endParaRPr lang="en-US"/>
          </a:p>
          <a:p>
            <a:r>
              <a:rPr lang="en-US"/>
              <a:t>Old friend, why are you so shy?</a:t>
            </a:r>
          </a:p>
          <a:p>
            <a:r>
              <a:rPr lang="en-US"/>
              <a:t>Ain't like you to hold back or hide from the light.</a:t>
            </a:r>
          </a:p>
          <a:p>
            <a:endParaRPr lang="en-US"/>
          </a:p>
          <a:p>
            <a:r>
              <a:rPr lang="en-US"/>
              <a:t>I hate to turn up out of the blue uninvited</a:t>
            </a:r>
          </a:p>
          <a:p>
            <a:r>
              <a:rPr lang="en-US"/>
              <a:t>But I couldn't stay away, I couldn't fight it.</a:t>
            </a:r>
          </a:p>
          <a:p>
            <a:r>
              <a:rPr lang="en-US"/>
              <a:t>I had hoped you'd see my face and that you'd be reminded</a:t>
            </a:r>
          </a:p>
          <a:p>
            <a:r>
              <a:rPr lang="en-US"/>
              <a:t>That for me it isn't over.</a:t>
            </a:r>
          </a:p>
          <a:p>
            <a:endParaRPr lang="en-US"/>
          </a:p>
          <a:p>
            <a:r>
              <a:rPr lang="en-US"/>
              <a:t>Never mind, I'll find someone like you</a:t>
            </a:r>
          </a:p>
          <a:p>
            <a:r>
              <a:rPr lang="en-US"/>
              <a:t>I wish nothing but the best for you too</a:t>
            </a:r>
          </a:p>
          <a:p>
            <a:r>
              <a:rPr lang="en-US"/>
              <a:t>Don't forget me, I beg</a:t>
            </a:r>
          </a:p>
          <a:p>
            <a:r>
              <a:rPr lang="en-US"/>
              <a:t>I remember you said,</a:t>
            </a:r>
          </a:p>
          <a:p>
            <a:r>
              <a:rPr lang="en-US"/>
              <a:t>"Sometimes it lasts in love but sometimes it hurts instead,</a:t>
            </a:r>
          </a:p>
          <a:p>
            <a:r>
              <a:rPr lang="en-US"/>
              <a:t>Sometimes it lasts in love but sometimes it hurts instead"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525AF7-F42F-9642-B538-195D62A8C37D}"/>
              </a:ext>
            </a:extLst>
          </p:cNvPr>
          <p:cNvSpPr txBox="1">
            <a:spLocks/>
          </p:cNvSpPr>
          <p:nvPr/>
        </p:nvSpPr>
        <p:spPr>
          <a:xfrm>
            <a:off x="6718588" y="304219"/>
            <a:ext cx="1855694" cy="15898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50" b="1" dirty="0">
                <a:solidFill>
                  <a:schemeClr val="bg1"/>
                </a:solidFill>
              </a:rPr>
              <a:t>And what about the mood?</a:t>
            </a:r>
          </a:p>
          <a:p>
            <a:pPr marL="0" indent="0">
              <a:buNone/>
            </a:pPr>
            <a:endParaRPr lang="en-US" sz="175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750" b="1" dirty="0">
                <a:solidFill>
                  <a:schemeClr val="bg1"/>
                </a:solidFill>
              </a:rPr>
              <a:t>What makes you say that?</a:t>
            </a:r>
          </a:p>
        </p:txBody>
      </p:sp>
    </p:spTree>
    <p:extLst>
      <p:ext uri="{BB962C8B-B14F-4D97-AF65-F5344CB8AC3E}">
        <p14:creationId xmlns:p14="http://schemas.microsoft.com/office/powerpoint/2010/main" val="2781774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Symbolism</a:t>
            </a:r>
            <a:endParaRPr lang="en-US" dirty="0"/>
          </a:p>
        </p:txBody>
      </p:sp>
      <p:pic>
        <p:nvPicPr>
          <p:cNvPr id="4" name="What is Symbolism">
            <a:hlinkClick r:id="" action="ppaction://media"/>
            <a:extLst>
              <a:ext uri="{FF2B5EF4-FFF2-40B4-BE49-F238E27FC236}">
                <a16:creationId xmlns:a16="http://schemas.microsoft.com/office/drawing/2014/main" id="{6C18C392-57F2-6D4D-8249-A7F3E3970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1300"/>
                  <p14:bmkLst>
                    <p14:bmk name="Bookmark 1" time="48127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7638"/>
            <a:ext cx="91144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0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16" y="522385"/>
            <a:ext cx="6794475" cy="967132"/>
          </a:xfrm>
        </p:spPr>
        <p:txBody>
          <a:bodyPr/>
          <a:lstStyle/>
          <a:p>
            <a:r>
              <a:rPr lang="en-US" dirty="0"/>
              <a:t>Symbolism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Almost every text you see in middle &amp; high school will have </a:t>
            </a:r>
            <a:r>
              <a:rPr lang="en-US" b="1" dirty="0">
                <a:solidFill>
                  <a:srgbClr val="00B050"/>
                </a:solidFill>
              </a:rPr>
              <a:t>symbols</a:t>
            </a:r>
            <a:r>
              <a:rPr lang="en-US" dirty="0"/>
              <a:t>, but you also see them every day. For example: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15B0A-CD09-C24B-B31C-301EAA5AA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3" y="4751110"/>
            <a:ext cx="2823882" cy="1821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71765B-AD09-9F46-BDDB-5A4DF033EC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2757" y="4230643"/>
            <a:ext cx="2403934" cy="2403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78340E-D8DE-BB45-BB69-A81C2D0A7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227" y="2900503"/>
            <a:ext cx="2411530" cy="25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A8AC7-C464-DD4C-BFBD-A577B373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" y="0"/>
            <a:ext cx="9141802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59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16" y="522385"/>
            <a:ext cx="6794475" cy="967132"/>
          </a:xfrm>
        </p:spPr>
        <p:txBody>
          <a:bodyPr/>
          <a:lstStyle/>
          <a:p>
            <a:r>
              <a:rPr lang="en-US" dirty="0"/>
              <a:t>Symbolism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6" y="1501090"/>
            <a:ext cx="6516795" cy="53569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To find the meaning of a </a:t>
            </a:r>
            <a:r>
              <a:rPr lang="en-US" b="1" dirty="0">
                <a:solidFill>
                  <a:srgbClr val="00B050"/>
                </a:solidFill>
              </a:rPr>
              <a:t>symbol</a:t>
            </a:r>
            <a:r>
              <a:rPr lang="en-US" dirty="0"/>
              <a:t>, consider:</a:t>
            </a:r>
          </a:p>
          <a:p>
            <a:r>
              <a:rPr lang="en-US" dirty="0"/>
              <a:t>what that object/person has symbolized in history, other “texts” (visual or written), or current society</a:t>
            </a:r>
          </a:p>
          <a:p>
            <a:pPr lvl="1"/>
            <a:r>
              <a:rPr lang="en-US" sz="2000" dirty="0"/>
              <a:t>e.g. a skeleton has symbolized death for thousands of years</a:t>
            </a:r>
          </a:p>
          <a:p>
            <a:r>
              <a:rPr lang="en-US" dirty="0"/>
              <a:t>what that symbol is used for in the text</a:t>
            </a:r>
          </a:p>
          <a:p>
            <a:pPr lvl="1"/>
            <a:r>
              <a:rPr lang="en-US" sz="2000" dirty="0"/>
              <a:t>Elsa’s gloves in </a:t>
            </a:r>
            <a:r>
              <a:rPr lang="en-US" sz="2000" i="1" dirty="0"/>
              <a:t>Frozen</a:t>
            </a:r>
            <a:r>
              <a:rPr lang="en-US" sz="2000" dirty="0"/>
              <a:t> stop her magic, so they can symbolize hiding oneself</a:t>
            </a:r>
            <a:endParaRPr lang="en-US" dirty="0"/>
          </a:p>
          <a:p>
            <a:r>
              <a:rPr lang="en-US" dirty="0"/>
              <a:t>how that symbol has changed the character(s)</a:t>
            </a:r>
          </a:p>
          <a:p>
            <a:pPr lvl="1"/>
            <a:r>
              <a:rPr lang="en-US" dirty="0"/>
              <a:t>Buzz Lightyear changes Woody’s outlook on life in </a:t>
            </a:r>
            <a:r>
              <a:rPr lang="en-US" i="1" dirty="0"/>
              <a:t>Toy Story</a:t>
            </a:r>
            <a:r>
              <a:rPr lang="en-US" dirty="0"/>
              <a:t>, so Buzz could symbolize change &amp; growing</a:t>
            </a:r>
          </a:p>
        </p:txBody>
      </p:sp>
    </p:spTree>
    <p:extLst>
      <p:ext uri="{BB962C8B-B14F-4D97-AF65-F5344CB8AC3E}">
        <p14:creationId xmlns:p14="http://schemas.microsoft.com/office/powerpoint/2010/main" val="39832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138D9-7E27-BD4A-8DF8-BB9079E3B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0" y="167640"/>
            <a:ext cx="3570514" cy="57367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People can be symbols too. Here, what does basketball superstar Michael Jordan symbolize?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Power/Strength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Agility/Speed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Superstardom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Talent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(and more)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C530A2-6BB6-EB48-AD5F-5C7047EAAA45}"/>
              </a:ext>
            </a:extLst>
          </p:cNvPr>
          <p:cNvSpPr txBox="1">
            <a:spLocks/>
          </p:cNvSpPr>
          <p:nvPr/>
        </p:nvSpPr>
        <p:spPr>
          <a:xfrm>
            <a:off x="1453946" y="5904412"/>
            <a:ext cx="3300933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50" b="1" dirty="0">
                <a:solidFill>
                  <a:srgbClr val="FFFF00"/>
                </a:solidFill>
              </a:rPr>
              <a:t>(We’ll come back to this ad later)</a:t>
            </a:r>
            <a:endParaRPr lang="en-US" sz="175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,_Napoleon_on_his_Imperial_thro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506C042-B8C3-FF41-87E9-D8EB2E419C27}"/>
              </a:ext>
            </a:extLst>
          </p:cNvPr>
          <p:cNvSpPr/>
          <p:nvPr/>
        </p:nvSpPr>
        <p:spPr>
          <a:xfrm>
            <a:off x="5210017" y="313766"/>
            <a:ext cx="3803354" cy="2677628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r>
              <a:rPr lang="en-US" sz="3200" dirty="0"/>
              <a:t>What about this painting of Napoleon? What symbols you can find?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771FD5-711D-1E42-9E67-8EB14BD3155D}"/>
              </a:ext>
            </a:extLst>
          </p:cNvPr>
          <p:cNvSpPr/>
          <p:nvPr/>
        </p:nvSpPr>
        <p:spPr>
          <a:xfrm>
            <a:off x="-97972" y="0"/>
            <a:ext cx="1080655" cy="88322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A50B2C-3783-A44D-BB77-EFD9561DD8C5}"/>
              </a:ext>
            </a:extLst>
          </p:cNvPr>
          <p:cNvSpPr/>
          <p:nvPr/>
        </p:nvSpPr>
        <p:spPr>
          <a:xfrm>
            <a:off x="-55814" y="5804956"/>
            <a:ext cx="5265831" cy="105304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E6BD13-19EA-0C44-936E-849D8F6E6C4C}"/>
              </a:ext>
            </a:extLst>
          </p:cNvPr>
          <p:cNvSpPr/>
          <p:nvPr/>
        </p:nvSpPr>
        <p:spPr>
          <a:xfrm>
            <a:off x="2823754" y="2460112"/>
            <a:ext cx="1080655" cy="309160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6F9923-DC5C-E941-927A-11CCD0F3C773}"/>
              </a:ext>
            </a:extLst>
          </p:cNvPr>
          <p:cNvSpPr/>
          <p:nvPr/>
        </p:nvSpPr>
        <p:spPr>
          <a:xfrm>
            <a:off x="1174865" y="2525169"/>
            <a:ext cx="1385455" cy="138062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9ED11B-78A1-5A41-92DF-D364A0384F01}"/>
              </a:ext>
            </a:extLst>
          </p:cNvPr>
          <p:cNvSpPr/>
          <p:nvPr/>
        </p:nvSpPr>
        <p:spPr>
          <a:xfrm>
            <a:off x="3375164" y="627304"/>
            <a:ext cx="1080655" cy="88322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C8E929-CE6B-1244-B055-33DAF36618B4}"/>
              </a:ext>
            </a:extLst>
          </p:cNvPr>
          <p:cNvSpPr/>
          <p:nvPr/>
        </p:nvSpPr>
        <p:spPr>
          <a:xfrm>
            <a:off x="1873883" y="836657"/>
            <a:ext cx="1080655" cy="62399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7805CF-835B-1946-BEEE-C60E1ABBACD2}"/>
              </a:ext>
            </a:extLst>
          </p:cNvPr>
          <p:cNvSpPr/>
          <p:nvPr/>
        </p:nvSpPr>
        <p:spPr>
          <a:xfrm>
            <a:off x="1901831" y="2213169"/>
            <a:ext cx="1080655" cy="62399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,_Napoleon_on_his_Imperial_throne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pic>
        <p:nvPicPr>
          <p:cNvPr id="3" name="Picture 2" descr="Ingres,_Napoleon_on_his_Imperial_throne.jpg">
            <a:extLst>
              <a:ext uri="{FF2B5EF4-FFF2-40B4-BE49-F238E27FC236}">
                <a16:creationId xmlns:a16="http://schemas.microsoft.com/office/drawing/2014/main" id="{02C650C2-A099-E54D-B012-1147B88B95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57" b="90000" l="65625" r="89931">
                        <a14:foregroundMark x1="80903" y1="16429" x2="80903" y2="16429"/>
                        <a14:foregroundMark x1="82176" y1="16429" x2="82176" y2="16429"/>
                        <a14:foregroundMark x1="82176" y1="14929" x2="82176" y2="14929"/>
                        <a14:foregroundMark x1="82755" y1="14143" x2="82755" y2="14143"/>
                        <a14:foregroundMark x1="78472" y1="19714" x2="78472" y2="19714"/>
                        <a14:foregroundMark x1="79745" y1="20071" x2="79745" y2="20071"/>
                        <a14:foregroundMark x1="79977" y1="18857" x2="79977" y2="18857"/>
                        <a14:foregroundMark x1="79977" y1="19286" x2="79977" y2="19286"/>
                        <a14:foregroundMark x1="82755" y1="16286" x2="82755" y2="16286"/>
                        <a14:foregroundMark x1="77778" y1="22000" x2="77778" y2="22000"/>
                        <a14:foregroundMark x1="75694" y1="25214" x2="75694" y2="25214"/>
                        <a14:foregroundMark x1="76273" y1="24000" x2="76273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816B0B-854A-A342-BD23-B7FB6BB0C563}"/>
              </a:ext>
            </a:extLst>
          </p:cNvPr>
          <p:cNvSpPr/>
          <p:nvPr/>
        </p:nvSpPr>
        <p:spPr>
          <a:xfrm>
            <a:off x="3429000" y="727364"/>
            <a:ext cx="1080655" cy="88322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4BA0E7-0418-2348-8384-65C9CB286AF3}"/>
              </a:ext>
            </a:extLst>
          </p:cNvPr>
          <p:cNvSpPr/>
          <p:nvPr/>
        </p:nvSpPr>
        <p:spPr>
          <a:xfrm>
            <a:off x="5210017" y="313765"/>
            <a:ext cx="3633536" cy="4954921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55000" lnSpcReduction="20000"/>
          </a:bodyPr>
          <a:lstStyle/>
          <a:p>
            <a:r>
              <a:rPr lang="en-US" sz="4400" dirty="0"/>
              <a:t>For example, this rod that he’s holding is known as the “hand of God”.</a:t>
            </a:r>
          </a:p>
          <a:p>
            <a:endParaRPr lang="en-US" sz="4400" dirty="0"/>
          </a:p>
          <a:p>
            <a:r>
              <a:rPr lang="en-US" sz="4400" dirty="0"/>
              <a:t>(I think) </a:t>
            </a:r>
            <a:r>
              <a:rPr lang="en-US" sz="4400" dirty="0">
                <a:solidFill>
                  <a:srgbClr val="FF0000"/>
                </a:solidFill>
              </a:rPr>
              <a:t>This symbolizes God’s blessing…</a:t>
            </a:r>
            <a:r>
              <a:rPr lang="en-US" sz="4400" dirty="0">
                <a:solidFill>
                  <a:schemeClr val="bg1"/>
                </a:solidFill>
              </a:rPr>
              <a:t>(why?)</a:t>
            </a:r>
          </a:p>
          <a:p>
            <a:endParaRPr lang="en-US" sz="4400" dirty="0">
              <a:solidFill>
                <a:srgbClr val="FFFF00"/>
              </a:solidFill>
            </a:endParaRPr>
          </a:p>
          <a:p>
            <a:r>
              <a:rPr lang="en-US" sz="4400" dirty="0">
                <a:solidFill>
                  <a:srgbClr val="FFFF00"/>
                </a:solidFill>
              </a:rPr>
              <a:t>…because in ancient &amp; medieval paintings, this same image of just a hand represents God making a decision, showing that God has chosen Napoleon.</a:t>
            </a:r>
          </a:p>
        </p:txBody>
      </p:sp>
    </p:spTree>
    <p:extLst>
      <p:ext uri="{BB962C8B-B14F-4D97-AF65-F5344CB8AC3E}">
        <p14:creationId xmlns:p14="http://schemas.microsoft.com/office/powerpoint/2010/main" val="371995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150" y="2349296"/>
            <a:ext cx="4699818" cy="1526459"/>
          </a:xfrm>
        </p:spPr>
        <p:txBody>
          <a:bodyPr>
            <a:normAutofit/>
          </a:bodyPr>
          <a:lstStyle/>
          <a:p>
            <a:r>
              <a:rPr lang="en-US" dirty="0"/>
              <a:t>Mood, Messages, Themes, and Symbols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151" y="3980329"/>
            <a:ext cx="4424515" cy="8337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Pushing Your Reading to a High School Level</a:t>
            </a:r>
          </a:p>
        </p:txBody>
      </p:sp>
    </p:spTree>
    <p:extLst>
      <p:ext uri="{BB962C8B-B14F-4D97-AF65-F5344CB8AC3E}">
        <p14:creationId xmlns:p14="http://schemas.microsoft.com/office/powerpoint/2010/main" val="253803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,_Napoleon_on_his_Imperial_throne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pic>
        <p:nvPicPr>
          <p:cNvPr id="3" name="Picture 2" descr="Ingres,_Napoleon_on_his_Imperial_throne.jpg">
            <a:extLst>
              <a:ext uri="{FF2B5EF4-FFF2-40B4-BE49-F238E27FC236}">
                <a16:creationId xmlns:a16="http://schemas.microsoft.com/office/drawing/2014/main" id="{02C650C2-A099-E54D-B012-1147B88B95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29" b="20286" l="40625" r="60995">
                        <a14:foregroundMark x1="57060" y1="18571" x2="57060" y2="18571"/>
                        <a14:foregroundMark x1="56713" y1="17500" x2="56713" y2="17500"/>
                        <a14:foregroundMark x1="57407" y1="18786" x2="57407" y2="18786"/>
                        <a14:foregroundMark x1="56944" y1="19857" x2="56944" y2="19857"/>
                        <a14:foregroundMark x1="55787" y1="19071" x2="55787" y2="19071"/>
                        <a14:foregroundMark x1="56019" y1="19143" x2="56019" y2="19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4BA0E7-0418-2348-8384-65C9CB286AF3}"/>
              </a:ext>
            </a:extLst>
          </p:cNvPr>
          <p:cNvSpPr/>
          <p:nvPr/>
        </p:nvSpPr>
        <p:spPr>
          <a:xfrm>
            <a:off x="5210017" y="313765"/>
            <a:ext cx="3633536" cy="1326349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62500" lnSpcReduction="20000"/>
          </a:bodyPr>
          <a:lstStyle/>
          <a:p>
            <a:pPr algn="ctr"/>
            <a:r>
              <a:rPr lang="en-US" sz="4400" dirty="0"/>
              <a:t>What might the laurel wreath symbolize? Why do you say that?</a:t>
            </a:r>
          </a:p>
          <a:p>
            <a:pPr algn="ctr"/>
            <a:endParaRPr lang="en-US" sz="4400" dirty="0"/>
          </a:p>
          <a:p>
            <a:pPr algn="ctr"/>
            <a:endParaRPr lang="en-US" sz="44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480FB0-E7DD-684E-ACC5-D35799251CF0}"/>
              </a:ext>
            </a:extLst>
          </p:cNvPr>
          <p:cNvSpPr/>
          <p:nvPr/>
        </p:nvSpPr>
        <p:spPr>
          <a:xfrm>
            <a:off x="5013960" y="3136349"/>
            <a:ext cx="4130040" cy="3859537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32500" lnSpcReduction="20000"/>
          </a:bodyPr>
          <a:lstStyle/>
          <a:p>
            <a:r>
              <a:rPr lang="en-US" sz="6800" dirty="0">
                <a:solidFill>
                  <a:srgbClr val="FF0000"/>
                </a:solidFill>
              </a:rPr>
              <a:t>• Victory/triumph </a:t>
            </a:r>
            <a:r>
              <a:rPr lang="en-US" sz="6800" dirty="0">
                <a:solidFill>
                  <a:srgbClr val="FFFF00"/>
                </a:solidFill>
              </a:rPr>
              <a:t>(because they were given to the winners of the ancient Greek Olympics)</a:t>
            </a:r>
          </a:p>
          <a:p>
            <a:endParaRPr lang="en-US" sz="6800" dirty="0">
              <a:solidFill>
                <a:srgbClr val="FF0000"/>
              </a:solidFill>
            </a:endParaRPr>
          </a:p>
          <a:p>
            <a:r>
              <a:rPr lang="en-US" sz="6800" dirty="0">
                <a:solidFill>
                  <a:srgbClr val="FF0000"/>
                </a:solidFill>
              </a:rPr>
              <a:t>• Connection to the Greek gods </a:t>
            </a:r>
            <a:r>
              <a:rPr lang="en-US" sz="6800" dirty="0">
                <a:solidFill>
                  <a:srgbClr val="FFFF00"/>
                </a:solidFill>
              </a:rPr>
              <a:t>(because Apollo used to wear them)</a:t>
            </a:r>
          </a:p>
          <a:p>
            <a:endParaRPr lang="en-US" sz="6800" dirty="0">
              <a:solidFill>
                <a:srgbClr val="FF0000"/>
              </a:solidFill>
            </a:endParaRPr>
          </a:p>
          <a:p>
            <a:r>
              <a:rPr lang="en-US" sz="6800" dirty="0">
                <a:solidFill>
                  <a:srgbClr val="FF0000"/>
                </a:solidFill>
              </a:rPr>
              <a:t>• Connection to the Roman emperors </a:t>
            </a:r>
            <a:r>
              <a:rPr lang="en-US" sz="6800" dirty="0">
                <a:solidFill>
                  <a:srgbClr val="FFFF00"/>
                </a:solidFill>
              </a:rPr>
              <a:t>(since they used to wear them during celebrations)</a:t>
            </a:r>
          </a:p>
          <a:p>
            <a:endParaRPr lang="en-US" sz="44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3F705-5713-CF40-8E92-142C9CEEF681}"/>
              </a:ext>
            </a:extLst>
          </p:cNvPr>
          <p:cNvSpPr/>
          <p:nvPr/>
        </p:nvSpPr>
        <p:spPr>
          <a:xfrm>
            <a:off x="5013960" y="1748135"/>
            <a:ext cx="4130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white"/>
                </a:solidFill>
              </a:rPr>
              <a:t>Consider:</a:t>
            </a:r>
          </a:p>
          <a:p>
            <a:pPr lvl="0"/>
            <a:r>
              <a:rPr lang="en-US" b="1" dirty="0">
                <a:solidFill>
                  <a:prstClr val="white"/>
                </a:solidFill>
              </a:rPr>
              <a:t>• where you’ve seen it before in history or stories </a:t>
            </a:r>
            <a:r>
              <a:rPr lang="en-US" b="1" i="1" dirty="0">
                <a:solidFill>
                  <a:prstClr val="white"/>
                </a:solidFill>
              </a:rPr>
              <a:t>and/or</a:t>
            </a:r>
          </a:p>
          <a:p>
            <a:pPr lvl="0"/>
            <a:r>
              <a:rPr lang="en-US" b="1" dirty="0">
                <a:solidFill>
                  <a:prstClr val="white"/>
                </a:solidFill>
              </a:rPr>
              <a:t>• what it was used for in stories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2B1EAC-27F5-B145-BD13-09A44F8AAEE3}"/>
              </a:ext>
            </a:extLst>
          </p:cNvPr>
          <p:cNvSpPr/>
          <p:nvPr/>
        </p:nvSpPr>
        <p:spPr>
          <a:xfrm>
            <a:off x="70154" y="4920343"/>
            <a:ext cx="4700211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Note</a:t>
            </a:r>
            <a:r>
              <a:rPr lang="en-US" dirty="0">
                <a:solidFill>
                  <a:srgbClr val="FFFF00"/>
                </a:solidFill>
              </a:rPr>
              <a:t>: You can </a:t>
            </a:r>
            <a:r>
              <a:rPr lang="en-US" i="1" dirty="0">
                <a:solidFill>
                  <a:srgbClr val="FFFF00"/>
                </a:solidFill>
              </a:rPr>
              <a:t>say</a:t>
            </a:r>
            <a:r>
              <a:rPr lang="en-US" dirty="0">
                <a:solidFill>
                  <a:srgbClr val="FFFF00"/>
                </a:solidFill>
              </a:rPr>
              <a:t> a symbol represents anything, but it doesn’t matter if you can’t logically explain/prove it in relation to the text. Here, saying it represents a connection to aliens doesn’t make logical sense in the painting .</a:t>
            </a:r>
          </a:p>
        </p:txBody>
      </p:sp>
    </p:spTree>
    <p:extLst>
      <p:ext uri="{BB962C8B-B14F-4D97-AF65-F5344CB8AC3E}">
        <p14:creationId xmlns:p14="http://schemas.microsoft.com/office/powerpoint/2010/main" val="10944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,_Napoleon_on_his_Imperial_throne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pic>
        <p:nvPicPr>
          <p:cNvPr id="3" name="Picture 2" descr="Ingres,_Napoleon_on_his_Imperial_throne.jpg">
            <a:extLst>
              <a:ext uri="{FF2B5EF4-FFF2-40B4-BE49-F238E27FC236}">
                <a16:creationId xmlns:a16="http://schemas.microsoft.com/office/drawing/2014/main" id="{02C650C2-A099-E54D-B012-1147B88B95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597" r="89931">
                        <a14:foregroundMark x1="12153" y1="33714" x2="12153" y2="33714"/>
                        <a14:foregroundMark x1="6597" y1="42286" x2="6597" y2="42286"/>
                        <a14:foregroundMark x1="22338" y1="69643" x2="22338" y2="69643"/>
                        <a14:foregroundMark x1="22405" y1="66251" x2="22405" y2="66251"/>
                        <a14:foregroundMark x1="23038" y1="68299" x2="23038" y2="68299"/>
                        <a14:foregroundMark x1="21266" y1="65183" x2="21266" y2="65183"/>
                        <a14:foregroundMark x1="19494" y1="67231" x2="19494" y2="67231"/>
                        <a14:foregroundMark x1="18228" y1="68566" x2="18228" y2="68566"/>
                        <a14:foregroundMark x1="56835" y1="53428" x2="56835" y2="53428"/>
                        <a14:backgroundMark x1="37616" y1="32643" x2="37616" y2="32643"/>
                        <a14:backgroundMark x1="46412" y1="31857" x2="46412" y2="31857"/>
                        <a14:backgroundMark x1="50231" y1="30714" x2="50231" y2="30714"/>
                        <a14:backgroundMark x1="57176" y1="35643" x2="57176" y2="35643"/>
                        <a14:backgroundMark x1="62847" y1="50286" x2="62847" y2="50286"/>
                        <a14:backgroundMark x1="63310" y1="49357" x2="63310" y2="49357"/>
                        <a14:backgroundMark x1="15972" y1="58857" x2="15972" y2="58857"/>
                        <a14:backgroundMark x1="22917" y1="51500" x2="22917" y2="51500"/>
                        <a14:backgroundMark x1="22917" y1="48786" x2="22917" y2="48786"/>
                        <a14:backgroundMark x1="23843" y1="59786" x2="23843" y2="59786"/>
                        <a14:backgroundMark x1="18981" y1="45143" x2="18981" y2="45143"/>
                        <a14:backgroundMark x1="17940" y1="40857" x2="17940" y2="40857"/>
                        <a14:backgroundMark x1="13889" y1="26857" x2="13889" y2="26857"/>
                        <a14:backgroundMark x1="32060" y1="28571" x2="32060" y2="28571"/>
                        <a14:backgroundMark x1="15741" y1="33214" x2="15741" y2="33214"/>
                        <a14:backgroundMark x1="16435" y1="34857" x2="16435" y2="34857"/>
                        <a14:backgroundMark x1="17130" y1="37429" x2="17130" y2="37429"/>
                        <a14:backgroundMark x1="17361" y1="39000" x2="17361" y2="39000"/>
                        <a14:backgroundMark x1="13194" y1="25071" x2="13194" y2="25071"/>
                        <a14:backgroundMark x1="14005" y1="27000" x2="14005" y2="27000"/>
                        <a14:backgroundMark x1="15046" y1="29214" x2="15046" y2="29214"/>
                        <a14:backgroundMark x1="16582" y1="60908" x2="16582" y2="60908"/>
                        <a14:backgroundMark x1="16076" y1="64559" x2="16076" y2="64559"/>
                        <a14:backgroundMark x1="62278" y1="57703" x2="62278" y2="57703"/>
                        <a14:backgroundMark x1="16835" y1="54942" x2="16835" y2="54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4BA0E7-0418-2348-8384-65C9CB286AF3}"/>
              </a:ext>
            </a:extLst>
          </p:cNvPr>
          <p:cNvSpPr/>
          <p:nvPr/>
        </p:nvSpPr>
        <p:spPr>
          <a:xfrm>
            <a:off x="5210017" y="313766"/>
            <a:ext cx="3633536" cy="1501782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77500" lnSpcReduction="20000"/>
          </a:bodyPr>
          <a:lstStyle/>
          <a:p>
            <a:pPr algn="ctr"/>
            <a:r>
              <a:rPr lang="en-US" sz="4400" dirty="0"/>
              <a:t>What about the red/purple robes? Why?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480FB0-E7DD-684E-ACC5-D35799251CF0}"/>
              </a:ext>
            </a:extLst>
          </p:cNvPr>
          <p:cNvSpPr/>
          <p:nvPr/>
        </p:nvSpPr>
        <p:spPr>
          <a:xfrm>
            <a:off x="5013960" y="1815549"/>
            <a:ext cx="4130040" cy="3104794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32500" lnSpcReduction="20000"/>
          </a:bodyPr>
          <a:lstStyle/>
          <a:p>
            <a:endParaRPr lang="en-US" sz="6800" dirty="0">
              <a:solidFill>
                <a:srgbClr val="FF0000"/>
              </a:solidFill>
            </a:endParaRPr>
          </a:p>
          <a:p>
            <a:r>
              <a:rPr lang="en-US" sz="6800" dirty="0">
                <a:solidFill>
                  <a:srgbClr val="FF0000"/>
                </a:solidFill>
              </a:rPr>
              <a:t>• Wealth </a:t>
            </a:r>
            <a:r>
              <a:rPr lang="en-US" sz="6800" dirty="0">
                <a:solidFill>
                  <a:srgbClr val="FFFF00"/>
                </a:solidFill>
              </a:rPr>
              <a:t>(because only the rich in ancient Rome could afford this color dye in their togas)</a:t>
            </a:r>
          </a:p>
          <a:p>
            <a:endParaRPr lang="en-US" sz="6800" dirty="0">
              <a:solidFill>
                <a:srgbClr val="FF0000"/>
              </a:solidFill>
            </a:endParaRPr>
          </a:p>
          <a:p>
            <a:r>
              <a:rPr lang="en-US" sz="6800" dirty="0">
                <a:solidFill>
                  <a:srgbClr val="FF0000"/>
                </a:solidFill>
              </a:rPr>
              <a:t>• Connection to royalty/Roman emperors </a:t>
            </a:r>
            <a:r>
              <a:rPr lang="en-US" sz="6800" dirty="0">
                <a:solidFill>
                  <a:srgbClr val="FFFF00"/>
                </a:solidFill>
              </a:rPr>
              <a:t>(because the colors were often worn by the emperors of Rome and European monarchs)</a:t>
            </a:r>
          </a:p>
          <a:p>
            <a:endParaRPr lang="en-US" sz="44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,_Napoleon_on_his_Imperial_throne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4BA0E7-0418-2348-8384-65C9CB286AF3}"/>
              </a:ext>
            </a:extLst>
          </p:cNvPr>
          <p:cNvSpPr/>
          <p:nvPr/>
        </p:nvSpPr>
        <p:spPr>
          <a:xfrm>
            <a:off x="5210017" y="313766"/>
            <a:ext cx="3633536" cy="1501782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85000" lnSpcReduction="10000"/>
          </a:bodyPr>
          <a:lstStyle/>
          <a:p>
            <a:pPr algn="ctr"/>
            <a:r>
              <a:rPr lang="en-US" sz="4400" dirty="0"/>
              <a:t>What about the eagle? Why?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480FB0-E7DD-684E-ACC5-D35799251CF0}"/>
              </a:ext>
            </a:extLst>
          </p:cNvPr>
          <p:cNvSpPr/>
          <p:nvPr/>
        </p:nvSpPr>
        <p:spPr>
          <a:xfrm>
            <a:off x="5013960" y="1815549"/>
            <a:ext cx="4130040" cy="3104794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32500" lnSpcReduction="20000"/>
          </a:bodyPr>
          <a:lstStyle/>
          <a:p>
            <a:endParaRPr lang="en-US" sz="6800" dirty="0">
              <a:solidFill>
                <a:srgbClr val="FF0000"/>
              </a:solidFill>
            </a:endParaRPr>
          </a:p>
          <a:p>
            <a:r>
              <a:rPr lang="en-US" sz="6800" dirty="0">
                <a:solidFill>
                  <a:srgbClr val="FF0000"/>
                </a:solidFill>
              </a:rPr>
              <a:t>• Power </a:t>
            </a:r>
            <a:r>
              <a:rPr lang="en-US" sz="6800" dirty="0">
                <a:solidFill>
                  <a:srgbClr val="FFFF00"/>
                </a:solidFill>
              </a:rPr>
              <a:t>(because eagles are a powerful, deadly bird)</a:t>
            </a:r>
          </a:p>
          <a:p>
            <a:endParaRPr lang="en-US" sz="6800" dirty="0">
              <a:solidFill>
                <a:srgbClr val="FF0000"/>
              </a:solidFill>
            </a:endParaRPr>
          </a:p>
          <a:p>
            <a:r>
              <a:rPr lang="en-US" sz="6800" dirty="0">
                <a:solidFill>
                  <a:srgbClr val="FF0000"/>
                </a:solidFill>
              </a:rPr>
              <a:t>• Connection to the unstoppable Roman Empire </a:t>
            </a:r>
            <a:r>
              <a:rPr lang="en-US" sz="6800" dirty="0">
                <a:solidFill>
                  <a:srgbClr val="FFFF00"/>
                </a:solidFill>
              </a:rPr>
              <a:t>(because the eagle was a symbol of the Roman army, which conquered almost all of Europe)</a:t>
            </a:r>
          </a:p>
          <a:p>
            <a:endParaRPr lang="en-US" sz="44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7" name="Picture 6" descr="Ingres,_Napoleon_on_his_Imperial_throne.jpg">
            <a:extLst>
              <a:ext uri="{FF2B5EF4-FFF2-40B4-BE49-F238E27FC236}">
                <a16:creationId xmlns:a16="http://schemas.microsoft.com/office/drawing/2014/main" id="{346668C1-7569-C44D-96E5-23D22D31AD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786" b="99786" l="0" r="99306">
                        <a14:foregroundMark x1="50694" y1="87500" x2="50694" y2="87500"/>
                        <a14:foregroundMark x1="52083" y1="87357" x2="52083" y2="87357"/>
                        <a14:foregroundMark x1="54051" y1="87357" x2="54051" y2="87357"/>
                        <a14:foregroundMark x1="55440" y1="88000" x2="55440" y2="88000"/>
                        <a14:backgroundMark x1="48264" y1="51214" x2="48264" y2="51214"/>
                        <a14:backgroundMark x1="41204" y1="50357" x2="41204" y2="50357"/>
                        <a14:backgroundMark x1="32986" y1="42357" x2="32986" y2="42357"/>
                        <a14:backgroundMark x1="22338" y1="31429" x2="22338" y2="31429"/>
                        <a14:backgroundMark x1="20486" y1="24929" x2="20486" y2="24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9" y="0"/>
            <a:ext cx="4828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2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,_Napoleon_on_his_Imperial_throne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7F07F-6B89-A54C-ABE6-ED262909DF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841" y="1675627"/>
            <a:ext cx="3281493" cy="4914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A58221-6502-B24A-90AC-CED657F73F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060" y="1483924"/>
            <a:ext cx="2234404" cy="4902282"/>
          </a:xfrm>
          <a:prstGeom prst="rect">
            <a:avLst/>
          </a:prstGeom>
        </p:spPr>
      </p:pic>
      <p:pic>
        <p:nvPicPr>
          <p:cNvPr id="5" name="Picture 4" descr="Ingres,_Napoleon_on_his_Imperial_throne.jpg">
            <a:extLst>
              <a:ext uri="{FF2B5EF4-FFF2-40B4-BE49-F238E27FC236}">
                <a16:creationId xmlns:a16="http://schemas.microsoft.com/office/drawing/2014/main" id="{EA454655-7F8A-B74C-BBE8-748AF36FD6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3" b="32143" l="19329" r="86227">
                        <a14:foregroundMark x1="68750" y1="13000" x2="68750" y2="13000"/>
                        <a14:foregroundMark x1="70949" y1="13714" x2="70949" y2="13714"/>
                        <a14:foregroundMark x1="46065" y1="9357" x2="46065" y2="9357"/>
                        <a14:foregroundMark x1="49306" y1="9357" x2="49306" y2="9357"/>
                        <a14:foregroundMark x1="54282" y1="9500" x2="54282" y2="9500"/>
                        <a14:foregroundMark x1="50810" y1="9000" x2="50810" y2="9000"/>
                        <a14:foregroundMark x1="47338" y1="9143" x2="47338" y2="9143"/>
                        <a14:foregroundMark x1="55556" y1="9714" x2="55556" y2="9714"/>
                        <a14:foregroundMark x1="59375" y1="10000" x2="59375" y2="10000"/>
                        <a14:foregroundMark x1="65856" y1="11429" x2="65856" y2="11429"/>
                        <a14:foregroundMark x1="60995" y1="10143" x2="60995" y2="10143"/>
                        <a14:backgroundMark x1="45486" y1="17571" x2="45486" y2="17571"/>
                        <a14:backgroundMark x1="51157" y1="19500" x2="51157" y2="19500"/>
                        <a14:backgroundMark x1="54167" y1="20714" x2="54167" y2="20714"/>
                        <a14:backgroundMark x1="56597" y1="17786" x2="56597" y2="17786"/>
                        <a14:backgroundMark x1="51620" y1="14714" x2="51620" y2="14714"/>
                        <a14:backgroundMark x1="32292" y1="26429" x2="32292" y2="26429"/>
                        <a14:backgroundMark x1="41551" y1="29214" x2="41551" y2="29214"/>
                        <a14:backgroundMark x1="50463" y1="29357" x2="50463" y2="29357"/>
                        <a14:backgroundMark x1="37384" y1="27214" x2="37384" y2="27214"/>
                        <a14:backgroundMark x1="36458" y1="26286" x2="36458" y2="26286"/>
                        <a14:backgroundMark x1="38310" y1="26571" x2="38310" y2="26571"/>
                        <a14:backgroundMark x1="43403" y1="28000" x2="43403" y2="28000"/>
                        <a14:backgroundMark x1="36690" y1="25929" x2="36690" y2="25929"/>
                        <a14:backgroundMark x1="64005" y1="29357" x2="64005" y2="29357"/>
                        <a14:backgroundMark x1="69907" y1="29357" x2="69907" y2="29357"/>
                        <a14:backgroundMark x1="73380" y1="29357" x2="73380" y2="29357"/>
                        <a14:backgroundMark x1="74769" y1="27000" x2="74769" y2="27000"/>
                        <a14:backgroundMark x1="76273" y1="24500" x2="76273" y2="24500"/>
                        <a14:backgroundMark x1="75231" y1="26071" x2="75231" y2="26071"/>
                        <a14:backgroundMark x1="76852" y1="24071" x2="76852" y2="24071"/>
                        <a14:backgroundMark x1="77662" y1="22643" x2="77662" y2="22643"/>
                        <a14:backgroundMark x1="77894" y1="23000" x2="77894" y2="23000"/>
                        <a14:backgroundMark x1="82060" y1="16643" x2="82060" y2="16643"/>
                        <a14:backgroundMark x1="78472" y1="21857" x2="78472" y2="21857"/>
                        <a14:backgroundMark x1="44097" y1="24714" x2="44097" y2="24714"/>
                        <a14:backgroundMark x1="56250" y1="24714" x2="56250" y2="24714"/>
                        <a14:backgroundMark x1="57060" y1="22714" x2="57060" y2="22714"/>
                        <a14:backgroundMark x1="58681" y1="23643" x2="58681" y2="23643"/>
                        <a14:backgroundMark x1="66551" y1="28429" x2="66551" y2="28429"/>
                        <a14:backgroundMark x1="42477" y1="23714" x2="42477" y2="23714"/>
                        <a14:backgroundMark x1="43750" y1="23786" x2="43750" y2="23786"/>
                        <a14:backgroundMark x1="49190" y1="15071" x2="49190" y2="15071"/>
                        <a14:backgroundMark x1="19907" y1="21643" x2="19907" y2="21643"/>
                        <a14:backgroundMark x1="44560" y1="28857" x2="44560" y2="28857"/>
                        <a14:backgroundMark x1="58218" y1="25071" x2="58218" y2="25071"/>
                        <a14:backgroundMark x1="78356" y1="19286" x2="78356" y2="19286"/>
                        <a14:backgroundMark x1="73727" y1="27643" x2="73727" y2="27643"/>
                        <a14:backgroundMark x1="74537" y1="26571" x2="74537" y2="26571"/>
                        <a14:backgroundMark x1="57870" y1="22643" x2="57870" y2="22643"/>
                        <a14:backgroundMark x1="57292" y1="22143" x2="57292" y2="22143"/>
                        <a14:backgroundMark x1="58449" y1="23000" x2="58449" y2="23000"/>
                        <a14:backgroundMark x1="58796" y1="24214" x2="58796" y2="24214"/>
                        <a14:backgroundMark x1="57060" y1="26286" x2="57060" y2="26286"/>
                        <a14:backgroundMark x1="54977" y1="16000" x2="54977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04A720-9C22-3544-929E-4FCE01E89F2B}"/>
              </a:ext>
            </a:extLst>
          </p:cNvPr>
          <p:cNvSpPr/>
          <p:nvPr/>
        </p:nvSpPr>
        <p:spPr>
          <a:xfrm>
            <a:off x="5210017" y="313766"/>
            <a:ext cx="3633536" cy="1297320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62500" lnSpcReduction="20000"/>
          </a:bodyPr>
          <a:lstStyle/>
          <a:p>
            <a:pPr algn="ctr"/>
            <a:r>
              <a:rPr lang="en-US" sz="4400" dirty="0"/>
              <a:t>Did anyone notice what the throne behind him looks like?</a:t>
            </a:r>
          </a:p>
          <a:p>
            <a:pPr algn="ctr"/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C090C-41BD-FE42-8011-4A128C2D1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026" y="2384379"/>
            <a:ext cx="4059518" cy="26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5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,_Napoleon_on_his_Imperial_throne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pic>
        <p:nvPicPr>
          <p:cNvPr id="5" name="Picture 4" descr="Ingres,_Napoleon_on_his_Imperial_throne.jpg">
            <a:extLst>
              <a:ext uri="{FF2B5EF4-FFF2-40B4-BE49-F238E27FC236}">
                <a16:creationId xmlns:a16="http://schemas.microsoft.com/office/drawing/2014/main" id="{EA454655-7F8A-B74C-BBE8-748AF36FD6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43" b="32143" l="19329" r="86227">
                        <a14:foregroundMark x1="68750" y1="13000" x2="68750" y2="13000"/>
                        <a14:foregroundMark x1="70949" y1="13714" x2="70949" y2="13714"/>
                        <a14:foregroundMark x1="46065" y1="9357" x2="46065" y2="9357"/>
                        <a14:foregroundMark x1="49306" y1="9357" x2="49306" y2="9357"/>
                        <a14:foregroundMark x1="54282" y1="9500" x2="54282" y2="9500"/>
                        <a14:foregroundMark x1="50810" y1="9000" x2="50810" y2="9000"/>
                        <a14:foregroundMark x1="47338" y1="9143" x2="47338" y2="9143"/>
                        <a14:foregroundMark x1="55556" y1="9714" x2="55556" y2="9714"/>
                        <a14:foregroundMark x1="59375" y1="10000" x2="59375" y2="10000"/>
                        <a14:foregroundMark x1="65856" y1="11429" x2="65856" y2="11429"/>
                        <a14:foregroundMark x1="60995" y1="10143" x2="60995" y2="10143"/>
                        <a14:backgroundMark x1="45486" y1="17571" x2="45486" y2="17571"/>
                        <a14:backgroundMark x1="51157" y1="19500" x2="51157" y2="19500"/>
                        <a14:backgroundMark x1="54167" y1="20714" x2="54167" y2="20714"/>
                        <a14:backgroundMark x1="56597" y1="17786" x2="56597" y2="17786"/>
                        <a14:backgroundMark x1="51620" y1="14714" x2="51620" y2="14714"/>
                        <a14:backgroundMark x1="32292" y1="26429" x2="32292" y2="26429"/>
                        <a14:backgroundMark x1="41551" y1="29214" x2="41551" y2="29214"/>
                        <a14:backgroundMark x1="50463" y1="29357" x2="50463" y2="29357"/>
                        <a14:backgroundMark x1="37384" y1="27214" x2="37384" y2="27214"/>
                        <a14:backgroundMark x1="36458" y1="26286" x2="36458" y2="26286"/>
                        <a14:backgroundMark x1="38310" y1="26571" x2="38310" y2="26571"/>
                        <a14:backgroundMark x1="43403" y1="28000" x2="43403" y2="28000"/>
                        <a14:backgroundMark x1="36690" y1="25929" x2="36690" y2="25929"/>
                        <a14:backgroundMark x1="64005" y1="29357" x2="64005" y2="29357"/>
                        <a14:backgroundMark x1="69907" y1="29357" x2="69907" y2="29357"/>
                        <a14:backgroundMark x1="73380" y1="29357" x2="73380" y2="29357"/>
                        <a14:backgroundMark x1="74769" y1="27000" x2="74769" y2="27000"/>
                        <a14:backgroundMark x1="76273" y1="24500" x2="76273" y2="24500"/>
                        <a14:backgroundMark x1="75231" y1="26071" x2="75231" y2="26071"/>
                        <a14:backgroundMark x1="76852" y1="24071" x2="76852" y2="24071"/>
                        <a14:backgroundMark x1="77662" y1="22643" x2="77662" y2="22643"/>
                        <a14:backgroundMark x1="77894" y1="23000" x2="77894" y2="23000"/>
                        <a14:backgroundMark x1="82060" y1="16643" x2="82060" y2="16643"/>
                        <a14:backgroundMark x1="78472" y1="21857" x2="78472" y2="21857"/>
                        <a14:backgroundMark x1="44097" y1="24714" x2="44097" y2="24714"/>
                        <a14:backgroundMark x1="56250" y1="24714" x2="56250" y2="24714"/>
                        <a14:backgroundMark x1="57060" y1="22714" x2="57060" y2="22714"/>
                        <a14:backgroundMark x1="58681" y1="23643" x2="58681" y2="23643"/>
                        <a14:backgroundMark x1="66551" y1="28429" x2="66551" y2="28429"/>
                        <a14:backgroundMark x1="42477" y1="23714" x2="42477" y2="23714"/>
                        <a14:backgroundMark x1="43750" y1="23786" x2="43750" y2="23786"/>
                        <a14:backgroundMark x1="49190" y1="15071" x2="49190" y2="15071"/>
                        <a14:backgroundMark x1="19907" y1="21643" x2="19907" y2="21643"/>
                        <a14:backgroundMark x1="44560" y1="28857" x2="44560" y2="28857"/>
                        <a14:backgroundMark x1="58218" y1="25071" x2="58218" y2="25071"/>
                        <a14:backgroundMark x1="78356" y1="19286" x2="78356" y2="19286"/>
                        <a14:backgroundMark x1="73727" y1="27643" x2="73727" y2="27643"/>
                        <a14:backgroundMark x1="74537" y1="26571" x2="74537" y2="26571"/>
                        <a14:backgroundMark x1="57870" y1="22643" x2="57870" y2="22643"/>
                        <a14:backgroundMark x1="57292" y1="22143" x2="57292" y2="22143"/>
                        <a14:backgroundMark x1="58449" y1="23000" x2="58449" y2="23000"/>
                        <a14:backgroundMark x1="58796" y1="24214" x2="58796" y2="24214"/>
                        <a14:backgroundMark x1="57060" y1="26286" x2="57060" y2="26286"/>
                        <a14:backgroundMark x1="54977" y1="16000" x2="54977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C724964-359E-6849-AB8C-81FBC660C56D}"/>
              </a:ext>
            </a:extLst>
          </p:cNvPr>
          <p:cNvSpPr/>
          <p:nvPr/>
        </p:nvSpPr>
        <p:spPr>
          <a:xfrm>
            <a:off x="4961765" y="2029096"/>
            <a:ext cx="4130040" cy="3248297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32500" lnSpcReduction="20000"/>
          </a:bodyPr>
          <a:lstStyle/>
          <a:p>
            <a:endParaRPr lang="en-US" sz="6800" dirty="0">
              <a:solidFill>
                <a:srgbClr val="FF0000"/>
              </a:solidFill>
            </a:endParaRPr>
          </a:p>
          <a:p>
            <a:r>
              <a:rPr lang="en-US" sz="6800" dirty="0">
                <a:solidFill>
                  <a:srgbClr val="FF0000"/>
                </a:solidFill>
              </a:rPr>
              <a:t>• Power </a:t>
            </a:r>
            <a:r>
              <a:rPr lang="en-US" sz="6800" dirty="0">
                <a:solidFill>
                  <a:srgbClr val="FFFF00"/>
                </a:solidFill>
              </a:rPr>
              <a:t>(because “the sun” rises and falls over him as if he were in control of it)</a:t>
            </a:r>
          </a:p>
          <a:p>
            <a:endParaRPr lang="en-US" sz="6800" dirty="0">
              <a:solidFill>
                <a:srgbClr val="FF0000"/>
              </a:solidFill>
            </a:endParaRPr>
          </a:p>
          <a:p>
            <a:r>
              <a:rPr lang="en-US" sz="6800" dirty="0">
                <a:solidFill>
                  <a:srgbClr val="FF0000"/>
                </a:solidFill>
              </a:rPr>
              <a:t>• Connection to the gods/God </a:t>
            </a:r>
            <a:r>
              <a:rPr lang="en-US" sz="6800" dirty="0">
                <a:solidFill>
                  <a:srgbClr val="FFFF00"/>
                </a:solidFill>
              </a:rPr>
              <a:t>(because images of holy people and ancient gods had halos around them)</a:t>
            </a:r>
          </a:p>
          <a:p>
            <a:endParaRPr lang="en-US" sz="44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04A720-9C22-3544-929E-4FCE01E89F2B}"/>
              </a:ext>
            </a:extLst>
          </p:cNvPr>
          <p:cNvSpPr/>
          <p:nvPr/>
        </p:nvSpPr>
        <p:spPr>
          <a:xfrm>
            <a:off x="5210017" y="313766"/>
            <a:ext cx="3633536" cy="1297320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>
            <a:normAutofit fontScale="92500" lnSpcReduction="20000"/>
          </a:bodyPr>
          <a:lstStyle/>
          <a:p>
            <a:pPr algn="ctr"/>
            <a:r>
              <a:rPr lang="en-US" sz="4400" dirty="0"/>
              <a:t>The halo can symbolize…</a:t>
            </a:r>
          </a:p>
          <a:p>
            <a:pPr algn="ctr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629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,_Napoleon_on_his_Imperial_throne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pic>
        <p:nvPicPr>
          <p:cNvPr id="5" name="Picture 4" descr="Ingres,_Napoleon_on_his_Imperial_throne.jpg">
            <a:extLst>
              <a:ext uri="{FF2B5EF4-FFF2-40B4-BE49-F238E27FC236}">
                <a16:creationId xmlns:a16="http://schemas.microsoft.com/office/drawing/2014/main" id="{EA454655-7F8A-B74C-BBE8-748AF36FD6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A37F65-2BC0-6D4C-8EDF-A288DBC68485}"/>
              </a:ext>
            </a:extLst>
          </p:cNvPr>
          <p:cNvSpPr/>
          <p:nvPr/>
        </p:nvSpPr>
        <p:spPr>
          <a:xfrm>
            <a:off x="5034040" y="284478"/>
            <a:ext cx="3790646" cy="55092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</a:rPr>
              <a:t>Before we move on, a funny side note: Napoleon actually didn’t like this painting at all  because he thought the symbols were too arrogant, even for him! In fact, he never took it from the artist!</a:t>
            </a:r>
          </a:p>
        </p:txBody>
      </p:sp>
    </p:spTree>
    <p:extLst>
      <p:ext uri="{BB962C8B-B14F-4D97-AF65-F5344CB8AC3E}">
        <p14:creationId xmlns:p14="http://schemas.microsoft.com/office/powerpoint/2010/main" val="80651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77" y="253620"/>
            <a:ext cx="6882173" cy="967132"/>
          </a:xfrm>
        </p:spPr>
        <p:txBody>
          <a:bodyPr/>
          <a:lstStyle/>
          <a:p>
            <a:r>
              <a:rPr lang="en-US" dirty="0"/>
              <a:t>Symbolism in </a:t>
            </a:r>
            <a:r>
              <a:rPr lang="en-US" i="1" dirty="0"/>
              <a:t>The Giver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7" y="1501090"/>
            <a:ext cx="4512372" cy="32668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Cochin" panose="02000603020000020003" pitchFamily="2" charset="0"/>
              </a:rPr>
              <a:t>In </a:t>
            </a:r>
            <a:r>
              <a:rPr lang="en-US" i="1" dirty="0">
                <a:latin typeface="Cochin" panose="02000603020000020003" pitchFamily="2" charset="0"/>
              </a:rPr>
              <a:t>The Giver</a:t>
            </a:r>
            <a:r>
              <a:rPr lang="en-US" dirty="0">
                <a:latin typeface="Cochin" panose="02000603020000020003" pitchFamily="2" charset="0"/>
              </a:rPr>
              <a:t>, what do you think </a:t>
            </a:r>
            <a:r>
              <a:rPr lang="en-US" b="1" dirty="0">
                <a:solidFill>
                  <a:srgbClr val="FF0000"/>
                </a:solidFill>
                <a:latin typeface="Cochin" panose="02000603020000020003" pitchFamily="2" charset="0"/>
              </a:rPr>
              <a:t>the sled </a:t>
            </a:r>
            <a:r>
              <a:rPr lang="en-US" dirty="0">
                <a:latin typeface="Cochin" panose="02000603020000020003" pitchFamily="2" charset="0"/>
              </a:rPr>
              <a:t>symbolizes? Why do you think that?</a:t>
            </a:r>
          </a:p>
          <a:p>
            <a:pPr marL="0" indent="0">
              <a:buNone/>
            </a:pPr>
            <a:endParaRPr lang="en-US" dirty="0">
              <a:latin typeface="Cochin" panose="02000603020000020003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chin" panose="02000603020000020003" pitchFamily="2" charset="0"/>
              </a:rPr>
              <a:t>Hint: consider what the sled transports Jonas to or away from, literally and figuratively.</a:t>
            </a:r>
          </a:p>
          <a:p>
            <a:pPr marL="0" indent="0">
              <a:buNone/>
            </a:pPr>
            <a:endParaRPr lang="en-US" dirty="0">
              <a:latin typeface="Cochin" panose="020006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802FB-1AD8-3047-AD9D-D9D1CBC44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898" y="1306637"/>
            <a:ext cx="3579222" cy="2577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C7F8D9-8CCA-C34A-8082-B5F49ED4D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898" y="4055448"/>
            <a:ext cx="3591892" cy="22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6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77" y="260886"/>
            <a:ext cx="6882173" cy="967132"/>
          </a:xfrm>
        </p:spPr>
        <p:txBody>
          <a:bodyPr/>
          <a:lstStyle/>
          <a:p>
            <a:r>
              <a:rPr lang="en-US" dirty="0"/>
              <a:t>Symbolism in </a:t>
            </a:r>
            <a:r>
              <a:rPr lang="en-US" i="1" dirty="0"/>
              <a:t>The Giver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6" y="1501089"/>
            <a:ext cx="4653333" cy="52886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Cochin" panose="02000603020000020003" pitchFamily="2" charset="0"/>
              </a:rPr>
              <a:t>In </a:t>
            </a:r>
            <a:r>
              <a:rPr lang="en-US" i="1" dirty="0">
                <a:latin typeface="Cochin" panose="02000603020000020003" pitchFamily="2" charset="0"/>
              </a:rPr>
              <a:t>The Giver</a:t>
            </a:r>
            <a:r>
              <a:rPr lang="en-US" dirty="0">
                <a:latin typeface="Cochin" panose="02000603020000020003" pitchFamily="2" charset="0"/>
              </a:rPr>
              <a:t>, what do you think </a:t>
            </a:r>
            <a:r>
              <a:rPr lang="en-US" b="1" dirty="0">
                <a:solidFill>
                  <a:srgbClr val="FF0000"/>
                </a:solidFill>
                <a:latin typeface="Cochin" panose="02000603020000020003" pitchFamily="2" charset="0"/>
              </a:rPr>
              <a:t>the sled </a:t>
            </a:r>
            <a:r>
              <a:rPr lang="en-US" dirty="0">
                <a:latin typeface="Cochin" panose="02000603020000020003" pitchFamily="2" charset="0"/>
              </a:rPr>
              <a:t>symbolizes? Why do you think that?</a:t>
            </a:r>
          </a:p>
          <a:p>
            <a:pPr marL="0" indent="0">
              <a:buNone/>
            </a:pPr>
            <a:endParaRPr lang="en-US" dirty="0">
              <a:latin typeface="Cochin" panose="02000603020000020003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chin" panose="02000603020000020003" pitchFamily="2" charset="0"/>
              </a:rPr>
              <a:t>It can symbolize:</a:t>
            </a:r>
          </a:p>
          <a:p>
            <a:r>
              <a:rPr lang="en-US" b="1" dirty="0">
                <a:solidFill>
                  <a:srgbClr val="00B050"/>
                </a:solidFill>
                <a:latin typeface="Cochin" panose="02000603020000020003" pitchFamily="2" charset="0"/>
              </a:rPr>
              <a:t>Jonas’ journey through memories</a:t>
            </a:r>
            <a:r>
              <a:rPr lang="en-US" dirty="0">
                <a:latin typeface="Cochin" panose="02000603020000020003" pitchFamily="2" charset="0"/>
              </a:rPr>
              <a:t>—and </a:t>
            </a:r>
            <a:r>
              <a:rPr lang="en-US" u="sng" dirty="0">
                <a:latin typeface="Cochin" panose="02000603020000020003" pitchFamily="2" charset="0"/>
              </a:rPr>
              <a:t>foreshadows</a:t>
            </a:r>
            <a:r>
              <a:rPr lang="en-US" dirty="0">
                <a:latin typeface="Cochin" panose="02000603020000020003" pitchFamily="2" charset="0"/>
              </a:rPr>
              <a:t> the future difficulty of them—</a:t>
            </a:r>
            <a:r>
              <a:rPr lang="en-US" b="1" dirty="0">
                <a:latin typeface="Cochin" panose="02000603020000020003" pitchFamily="2" charset="0"/>
              </a:rPr>
              <a:t>because</a:t>
            </a:r>
            <a:r>
              <a:rPr lang="en-US" dirty="0">
                <a:latin typeface="Cochin" panose="02000603020000020003" pitchFamily="2" charset="0"/>
              </a:rPr>
              <a:t> this is his 1</a:t>
            </a:r>
            <a:r>
              <a:rPr lang="en-US" baseline="30000" dirty="0">
                <a:latin typeface="Cochin" panose="02000603020000020003" pitchFamily="2" charset="0"/>
              </a:rPr>
              <a:t>st</a:t>
            </a:r>
            <a:r>
              <a:rPr lang="en-US" dirty="0">
                <a:latin typeface="Cochin" panose="02000603020000020003" pitchFamily="2" charset="0"/>
              </a:rPr>
              <a:t> memory transmitted through The Giver</a:t>
            </a:r>
          </a:p>
          <a:p>
            <a:pPr marL="0" indent="0">
              <a:buNone/>
            </a:pPr>
            <a:endParaRPr lang="en-US" dirty="0">
              <a:latin typeface="Cochin" panose="02000603020000020003" pitchFamily="2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ochin" panose="02000603020000020003" pitchFamily="2" charset="0"/>
              </a:rPr>
              <a:t>Knowledge</a:t>
            </a:r>
            <a:r>
              <a:rPr lang="en-US" dirty="0">
                <a:latin typeface="Cochin" panose="02000603020000020003" pitchFamily="2" charset="0"/>
              </a:rPr>
              <a:t> </a:t>
            </a:r>
            <a:r>
              <a:rPr lang="en-US" b="1" dirty="0">
                <a:latin typeface="Cochin" panose="02000603020000020003" pitchFamily="2" charset="0"/>
              </a:rPr>
              <a:t>because</a:t>
            </a:r>
            <a:r>
              <a:rPr lang="en-US" dirty="0">
                <a:latin typeface="Cochin" panose="02000603020000020003" pitchFamily="2" charset="0"/>
              </a:rPr>
              <a:t> from it Jonas learns about colors, weather, hills, and even plain exhilaration</a:t>
            </a:r>
          </a:p>
          <a:p>
            <a:pPr marL="0" indent="0">
              <a:buNone/>
            </a:pPr>
            <a:endParaRPr lang="en-US" dirty="0">
              <a:latin typeface="Cochin" panose="02000603020000020003" pitchFamily="2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ochin" panose="02000603020000020003" pitchFamily="2" charset="0"/>
              </a:rPr>
              <a:t>Loss of Innocence/Growing Up </a:t>
            </a:r>
            <a:r>
              <a:rPr lang="en-US" b="1" dirty="0">
                <a:latin typeface="Cochin" panose="02000603020000020003" pitchFamily="2" charset="0"/>
              </a:rPr>
              <a:t>because </a:t>
            </a:r>
            <a:r>
              <a:rPr lang="en-US" dirty="0">
                <a:latin typeface="Cochin" panose="02000603020000020003" pitchFamily="2" charset="0"/>
              </a:rPr>
              <a:t>it’s when Jonas starts thinking differently than his community but also realizing some of the negative things about it too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F7206-34C3-FB4D-BCC8-2B4DD0E6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377" y="1319459"/>
            <a:ext cx="3614413" cy="2560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F58E0-96C6-FA4F-B75C-5D8FF6D8A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376" y="4084780"/>
            <a:ext cx="3614413" cy="27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3081" y="1723029"/>
            <a:ext cx="8420668" cy="51349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>
                <a:solidFill>
                  <a:srgbClr val="386EFF"/>
                </a:solidFill>
              </a:rPr>
              <a:t>message</a:t>
            </a:r>
            <a:r>
              <a:rPr lang="en-US" dirty="0"/>
              <a:t> is what the author is trying to teach the reader through the text. Almost every story has a </a:t>
            </a:r>
            <a:r>
              <a:rPr lang="en-US" b="1" dirty="0">
                <a:solidFill>
                  <a:srgbClr val="386EFF"/>
                </a:solidFill>
              </a:rPr>
              <a:t>message</a:t>
            </a:r>
            <a:r>
              <a:rPr lang="en-US" dirty="0"/>
              <a:t>, some more hidden than others. As literature students, your job is to find it.</a:t>
            </a:r>
          </a:p>
          <a:p>
            <a:r>
              <a:rPr lang="en-US" dirty="0"/>
              <a:t>We can usually find the </a:t>
            </a:r>
            <a:r>
              <a:rPr lang="en-US" b="1" dirty="0">
                <a:solidFill>
                  <a:srgbClr val="386EFF"/>
                </a:solidFill>
              </a:rPr>
              <a:t>message</a:t>
            </a:r>
            <a:r>
              <a:rPr lang="en-US" dirty="0"/>
              <a:t> from one or more of the following: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Based on the theme, and what the author thinks about that theme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Based on the symbols in the story, and what happens with them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Based on what the characters say</a:t>
            </a:r>
          </a:p>
          <a:p>
            <a:pPr lvl="2"/>
            <a:r>
              <a:rPr lang="en-US" dirty="0"/>
              <a:t>Depending on who we trust &amp; who we don’t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Based on what the main character(s) learn(s)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A6596F-F881-7544-BF63-6629632E8056}"/>
              </a:ext>
            </a:extLst>
          </p:cNvPr>
          <p:cNvSpPr txBox="1">
            <a:spLocks/>
          </p:cNvSpPr>
          <p:nvPr/>
        </p:nvSpPr>
        <p:spPr>
          <a:xfrm>
            <a:off x="6988055" y="5252152"/>
            <a:ext cx="1855694" cy="91642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50" b="1" dirty="0">
                <a:solidFill>
                  <a:schemeClr val="bg1"/>
                </a:solidFill>
              </a:rPr>
              <a:t>Note</a:t>
            </a:r>
            <a:r>
              <a:rPr lang="en-US" sz="1750" dirty="0">
                <a:solidFill>
                  <a:schemeClr val="bg1"/>
                </a:solidFill>
              </a:rPr>
              <a:t>: We’ll get to #3 &amp; 4 on another day.</a:t>
            </a:r>
          </a:p>
        </p:txBody>
      </p:sp>
    </p:spTree>
    <p:extLst>
      <p:ext uri="{BB962C8B-B14F-4D97-AF65-F5344CB8AC3E}">
        <p14:creationId xmlns:p14="http://schemas.microsoft.com/office/powerpoint/2010/main" val="187889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25" y="522385"/>
            <a:ext cx="7392265" cy="967132"/>
          </a:xfrm>
        </p:spPr>
        <p:txBody>
          <a:bodyPr>
            <a:normAutofit fontScale="90000"/>
          </a:bodyPr>
          <a:lstStyle/>
          <a:p>
            <a:r>
              <a:rPr lang="en-US" dirty="0"/>
              <a:t>1) Finding the Message from the 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70" y="1489517"/>
            <a:ext cx="5924109" cy="5252477"/>
          </a:xfrm>
        </p:spPr>
        <p:txBody>
          <a:bodyPr>
            <a:normAutofit/>
          </a:bodyPr>
          <a:lstStyle/>
          <a:p>
            <a:pPr marL="12700" lvl="2" indent="0">
              <a:buNone/>
            </a:pPr>
            <a:r>
              <a:rPr lang="en-US" dirty="0"/>
              <a:t>If one of the themes of </a:t>
            </a:r>
            <a:r>
              <a:rPr lang="en-US" i="1" dirty="0"/>
              <a:t>Beauty &amp; the Beast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external vs. internal beauty</a:t>
            </a:r>
            <a:r>
              <a:rPr lang="en-US" dirty="0"/>
              <a:t>, what do you think the movie’s writers believe about it?</a:t>
            </a:r>
          </a:p>
          <a:p>
            <a:pPr marL="579438" lvl="2" indent="-350838"/>
            <a:r>
              <a:rPr lang="en-US" b="1" dirty="0">
                <a:solidFill>
                  <a:srgbClr val="386EFF"/>
                </a:solidFill>
              </a:rPr>
              <a:t>Author’s Message: </a:t>
            </a:r>
            <a:r>
              <a:rPr lang="en-US" dirty="0">
                <a:solidFill>
                  <a:srgbClr val="FF0000"/>
                </a:solidFill>
              </a:rPr>
              <a:t>It’s what’s inside that counts </a:t>
            </a:r>
            <a:r>
              <a:rPr lang="en-US" dirty="0"/>
              <a:t>(because Gaston is handsome but horrible, and dies in the end…while the Beast is “ugly” outside, but shows his true heart and ends up living happily ever after with Belle.)</a:t>
            </a:r>
          </a:p>
          <a:p>
            <a:pPr lvl="2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A6094A-15BA-6241-BD62-8D9AF8CCE380}"/>
              </a:ext>
            </a:extLst>
          </p:cNvPr>
          <p:cNvSpPr txBox="1">
            <a:spLocks/>
          </p:cNvSpPr>
          <p:nvPr/>
        </p:nvSpPr>
        <p:spPr>
          <a:xfrm>
            <a:off x="361375" y="5336638"/>
            <a:ext cx="6708165" cy="68202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50" b="1" dirty="0">
                <a:solidFill>
                  <a:schemeClr val="bg1"/>
                </a:solidFill>
              </a:rPr>
              <a:t>Note</a:t>
            </a:r>
            <a:r>
              <a:rPr lang="en-US" sz="1750" dirty="0">
                <a:solidFill>
                  <a:schemeClr val="bg1"/>
                </a:solidFill>
              </a:rPr>
              <a:t>: You don’t need to agree with the author’s message: it’s not about what </a:t>
            </a:r>
            <a:r>
              <a:rPr lang="en-US" sz="1750" i="1" dirty="0">
                <a:solidFill>
                  <a:schemeClr val="bg1"/>
                </a:solidFill>
              </a:rPr>
              <a:t>you</a:t>
            </a:r>
            <a:r>
              <a:rPr lang="en-US" sz="1750" dirty="0">
                <a:solidFill>
                  <a:schemeClr val="bg1"/>
                </a:solidFill>
              </a:rPr>
              <a:t> believe; it’s about what you think </a:t>
            </a:r>
            <a:r>
              <a:rPr lang="en-US" sz="1750" i="1" dirty="0">
                <a:solidFill>
                  <a:schemeClr val="bg1"/>
                </a:solidFill>
              </a:rPr>
              <a:t>the author</a:t>
            </a:r>
            <a:r>
              <a:rPr lang="en-US" sz="1750" dirty="0">
                <a:solidFill>
                  <a:schemeClr val="bg1"/>
                </a:solidFill>
              </a:rPr>
              <a:t> believes</a:t>
            </a:r>
          </a:p>
        </p:txBody>
      </p:sp>
    </p:spTree>
    <p:extLst>
      <p:ext uri="{BB962C8B-B14F-4D97-AF65-F5344CB8AC3E}">
        <p14:creationId xmlns:p14="http://schemas.microsoft.com/office/powerpoint/2010/main" val="407085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153827-C4D1-7B45-8B8C-B65B57C12081}"/>
              </a:ext>
            </a:extLst>
          </p:cNvPr>
          <p:cNvSpPr txBox="1">
            <a:spLocks/>
          </p:cNvSpPr>
          <p:nvPr/>
        </p:nvSpPr>
        <p:spPr>
          <a:xfrm>
            <a:off x="442451" y="1763485"/>
            <a:ext cx="8259098" cy="462425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dirty="0"/>
              <a:t>Students will be able to: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understand the meaning of: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Mood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Theme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Messages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Symbolism</a:t>
            </a:r>
          </a:p>
          <a:p>
            <a:pPr marL="469900" lvl="1" indent="-457200">
              <a:spcBef>
                <a:spcPts val="0"/>
              </a:spcBef>
            </a:pPr>
            <a:r>
              <a:rPr lang="en-US" sz="3200" dirty="0"/>
              <a:t>identify them in stories</a:t>
            </a:r>
          </a:p>
          <a:p>
            <a:pPr marL="469900" lvl="1" indent="-457200">
              <a:spcBef>
                <a:spcPts val="0"/>
              </a:spcBef>
            </a:pPr>
            <a:r>
              <a:rPr lang="en-US" sz="3200" dirty="0"/>
              <a:t>explain their own reasoning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1B6183-6BE8-8746-A0DB-2A94526E9192}"/>
              </a:ext>
            </a:extLst>
          </p:cNvPr>
          <p:cNvSpPr txBox="1">
            <a:spLocks/>
          </p:cNvSpPr>
          <p:nvPr/>
        </p:nvSpPr>
        <p:spPr>
          <a:xfrm>
            <a:off x="442451" y="338445"/>
            <a:ext cx="8259098" cy="101803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010546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25" y="522385"/>
            <a:ext cx="7392265" cy="967132"/>
          </a:xfrm>
        </p:spPr>
        <p:txBody>
          <a:bodyPr>
            <a:normAutofit fontScale="90000"/>
          </a:bodyPr>
          <a:lstStyle/>
          <a:p>
            <a:r>
              <a:rPr lang="en-US" dirty="0"/>
              <a:t>1) Finding the Message from the 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70" y="1489517"/>
            <a:ext cx="5924109" cy="5252477"/>
          </a:xfrm>
        </p:spPr>
        <p:txBody>
          <a:bodyPr>
            <a:normAutofit/>
          </a:bodyPr>
          <a:lstStyle/>
          <a:p>
            <a:pPr marL="12700" lvl="2" indent="0">
              <a:buNone/>
            </a:pPr>
            <a:r>
              <a:rPr lang="en-US" dirty="0"/>
              <a:t>If one of the themes of </a:t>
            </a:r>
            <a:r>
              <a:rPr lang="en-US" i="1" dirty="0"/>
              <a:t>Holes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fate</a:t>
            </a:r>
            <a:r>
              <a:rPr lang="en-US" dirty="0"/>
              <a:t>, what do we think Louis Sachar feels about it?</a:t>
            </a:r>
          </a:p>
          <a:p>
            <a:pPr marL="579438" lvl="2" indent="-350838"/>
            <a:r>
              <a:rPr lang="en-US" b="1" dirty="0">
                <a:solidFill>
                  <a:srgbClr val="386EFF"/>
                </a:solidFill>
              </a:rPr>
              <a:t>Author’s Message: </a:t>
            </a:r>
            <a:r>
              <a:rPr lang="en-US" dirty="0">
                <a:solidFill>
                  <a:srgbClr val="FF0000"/>
                </a:solidFill>
              </a:rPr>
              <a:t>We can’t change fate, but we can overcome it through hard work and kindness </a:t>
            </a:r>
            <a:r>
              <a:rPr lang="en-US" dirty="0"/>
              <a:t>(because Stanley in the end is a millionaire due to his and his father’s persistence, and his friendship with Zero.)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32012" y="290373"/>
            <a:ext cx="7030937" cy="96713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1) Finding the Message from the Theme in 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The Giver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457200" y="1417638"/>
            <a:ext cx="6805749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500" dirty="0"/>
              <a:t>We’ll work on the </a:t>
            </a:r>
            <a:r>
              <a:rPr lang="en-US" sz="2500" b="1" dirty="0">
                <a:solidFill>
                  <a:srgbClr val="386EFF"/>
                </a:solidFill>
              </a:rPr>
              <a:t>message</a:t>
            </a:r>
            <a:r>
              <a:rPr lang="en-US" sz="2500" dirty="0"/>
              <a:t> of </a:t>
            </a:r>
            <a:r>
              <a:rPr lang="en-US" sz="2500" i="1" dirty="0"/>
              <a:t>The Giver</a:t>
            </a:r>
            <a:r>
              <a:rPr lang="en-US" sz="2500" dirty="0"/>
              <a:t> once we finish it, but as we read the last half of the book in the next three weeks, ask yourself, “What do you think </a:t>
            </a:r>
            <a:r>
              <a:rPr lang="en-US" sz="2500" i="1" dirty="0"/>
              <a:t>the author</a:t>
            </a:r>
            <a:r>
              <a:rPr lang="en-US" sz="2500" dirty="0"/>
              <a:t> (Lois Lowry) thinks about those themes?”</a:t>
            </a:r>
          </a:p>
          <a:p>
            <a:endParaRPr lang="en-US" sz="2500" dirty="0"/>
          </a:p>
          <a:p>
            <a:r>
              <a:rPr lang="en-US" sz="2200" dirty="0"/>
              <a:t>(e.g. What side do you think she would fall on for the battle between Individuality vs. Social Pressure?)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Freedom of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Individual desires (individualism) vs. Social pressure/control (society)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Being different vs. Social Pressure to be the 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Uniformity/Sameness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(Un)Importance of Emotions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Utopia vs. Dystopia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2) Finding the Message from Symbols</a:t>
            </a:r>
            <a:endParaRPr lang="en-US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437473" y="1274018"/>
            <a:ext cx="680574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500" dirty="0"/>
              <a:t>We can often discover the </a:t>
            </a:r>
            <a:r>
              <a:rPr lang="en-US" sz="2500" b="1" dirty="0">
                <a:solidFill>
                  <a:srgbClr val="386EFF"/>
                </a:solidFill>
              </a:rPr>
              <a:t>message</a:t>
            </a:r>
            <a:r>
              <a:rPr lang="en-US" sz="2500" dirty="0"/>
              <a:t> of a text based just on the symbols. Let’s try with paintings first.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31E6F-707C-A947-8B19-5E0205F8E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7" y="2197291"/>
            <a:ext cx="6736262" cy="46607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DEFF16-461E-0948-9DA4-BFED13325054}"/>
              </a:ext>
            </a:extLst>
          </p:cNvPr>
          <p:cNvSpPr/>
          <p:nvPr/>
        </p:nvSpPr>
        <p:spPr>
          <a:xfrm>
            <a:off x="928746" y="2384770"/>
            <a:ext cx="1591407" cy="4587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rmAutofit fontScale="55000" lnSpcReduction="20000"/>
          </a:bodyPr>
          <a:lstStyle/>
          <a:p>
            <a:pPr algn="ctr"/>
            <a:r>
              <a:rPr lang="en-US" sz="2900" b="1" dirty="0">
                <a:solidFill>
                  <a:srgbClr val="FFFF00"/>
                </a:solidFill>
              </a:rPr>
              <a:t>Flower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(symbol of beauty and life)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E5A57D-5C3E-FB4B-857D-C42E6C3768DF}"/>
              </a:ext>
            </a:extLst>
          </p:cNvPr>
          <p:cNvSpPr/>
          <p:nvPr/>
        </p:nvSpPr>
        <p:spPr>
          <a:xfrm>
            <a:off x="3044643" y="2384770"/>
            <a:ext cx="1591407" cy="4587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rmAutofit fontScale="55000" lnSpcReduction="20000"/>
          </a:bodyPr>
          <a:lstStyle/>
          <a:p>
            <a:pPr algn="ctr"/>
            <a:r>
              <a:rPr lang="en-US" sz="2900" b="1" dirty="0">
                <a:solidFill>
                  <a:srgbClr val="FFFF00"/>
                </a:solidFill>
              </a:rPr>
              <a:t>Skull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(symbol of death &amp; decay)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53E221-B530-FF4C-B378-13063662DC38}"/>
              </a:ext>
            </a:extLst>
          </p:cNvPr>
          <p:cNvSpPr/>
          <p:nvPr/>
        </p:nvSpPr>
        <p:spPr>
          <a:xfrm>
            <a:off x="5165249" y="2378461"/>
            <a:ext cx="1591407" cy="4587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rmAutofit fontScale="62500" lnSpcReduction="20000"/>
          </a:bodyPr>
          <a:lstStyle/>
          <a:p>
            <a:pPr algn="ctr"/>
            <a:r>
              <a:rPr lang="en-US" sz="2900" b="1" dirty="0">
                <a:solidFill>
                  <a:srgbClr val="FFFF00"/>
                </a:solidFill>
              </a:rPr>
              <a:t>Hourglass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(symbol of time)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BDE6C-2539-734E-B88A-4B9E6FB6AD47}"/>
              </a:ext>
            </a:extLst>
          </p:cNvPr>
          <p:cNvSpPr/>
          <p:nvPr/>
        </p:nvSpPr>
        <p:spPr>
          <a:xfrm>
            <a:off x="599306" y="6425412"/>
            <a:ext cx="6482080" cy="4325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normAutofit fontScale="62500" lnSpcReduction="20000"/>
          </a:bodyPr>
          <a:lstStyle/>
          <a:p>
            <a:pPr algn="ctr"/>
            <a:r>
              <a:rPr lang="en-US" sz="2900" b="1" dirty="0">
                <a:solidFill>
                  <a:srgbClr val="386EFF"/>
                </a:solidFill>
              </a:rPr>
              <a:t>Potential</a:t>
            </a:r>
            <a:r>
              <a:rPr lang="en-US" sz="2900" b="1" dirty="0">
                <a:solidFill>
                  <a:srgbClr val="FFFF00"/>
                </a:solidFill>
              </a:rPr>
              <a:t> </a:t>
            </a:r>
            <a:r>
              <a:rPr lang="en-US" sz="2900" b="1" dirty="0">
                <a:solidFill>
                  <a:srgbClr val="386EFF"/>
                </a:solidFill>
              </a:rPr>
              <a:t>Message:</a:t>
            </a:r>
            <a:r>
              <a:rPr lang="en-US" sz="2900" b="1" dirty="0">
                <a:solidFill>
                  <a:srgbClr val="FFFF00"/>
                </a:solidFill>
              </a:rPr>
              <a:t> Time inevitably leads beauty and life to death.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6970C0-4E8B-9B47-80D9-34B2AFC3BEA1}"/>
              </a:ext>
            </a:extLst>
          </p:cNvPr>
          <p:cNvSpPr txBox="1"/>
          <p:nvPr/>
        </p:nvSpPr>
        <p:spPr>
          <a:xfrm>
            <a:off x="5140960" y="365761"/>
            <a:ext cx="3759200" cy="532384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Now let’s go back to </a:t>
            </a:r>
            <a:r>
              <a:rPr lang="en-US" sz="2800" dirty="0" err="1">
                <a:solidFill>
                  <a:schemeClr val="bg1"/>
                </a:solidFill>
              </a:rPr>
              <a:t>ol</a:t>
            </a:r>
            <a:r>
              <a:rPr lang="en-US" sz="2800" dirty="0">
                <a:solidFill>
                  <a:schemeClr val="bg1"/>
                </a:solidFill>
              </a:rPr>
              <a:t>’ Napoleon. </a:t>
            </a: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Ingres,_Napoleon_on_his_Imperial_throne.jpg">
            <a:extLst>
              <a:ext uri="{FF2B5EF4-FFF2-40B4-BE49-F238E27FC236}">
                <a16:creationId xmlns:a16="http://schemas.microsoft.com/office/drawing/2014/main" id="{9376BC06-0AE5-7E44-994E-FFEDB71834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79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6970C0-4E8B-9B47-80D9-34B2AFC3BEA1}"/>
              </a:ext>
            </a:extLst>
          </p:cNvPr>
          <p:cNvSpPr txBox="1"/>
          <p:nvPr/>
        </p:nvSpPr>
        <p:spPr>
          <a:xfrm>
            <a:off x="5140960" y="365761"/>
            <a:ext cx="3759200" cy="623382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 we have all these symbols now. Symbols of: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Power (orb, sword, medal, throne-halo, eagle, robes)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Victory (laurel wreath, medal)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connection to God/the gods (hand of God, throne-halo, laurel wreath)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connection to the Roman Empire (eagle, laurel wreath, robes)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Based on the symbols above, what is the artist trying to say about the subject/topic of this painting, Napoleon?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Ingres,_Napoleon_on_his_Imperial_throne.jpg">
            <a:extLst>
              <a:ext uri="{FF2B5EF4-FFF2-40B4-BE49-F238E27FC236}">
                <a16:creationId xmlns:a16="http://schemas.microsoft.com/office/drawing/2014/main" id="{9376BC06-0AE5-7E44-994E-FFEDB71834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84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2F634-76BC-3843-8674-27D3F3F73489}"/>
              </a:ext>
            </a:extLst>
          </p:cNvPr>
          <p:cNvSpPr/>
          <p:nvPr/>
        </p:nvSpPr>
        <p:spPr>
          <a:xfrm>
            <a:off x="128211" y="3846286"/>
            <a:ext cx="4572000" cy="258532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Napoleon is a leader hand-picked by God.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Napoleon is an all-powerful ruler.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Napoleon will bring the glory of Ancient Rome to France.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(among others)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2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138D9-7E27-BD4A-8DF8-BB9079E3B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0" y="167641"/>
            <a:ext cx="3570514" cy="4201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If Michael Jordan represents…</a:t>
            </a: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Power/Strength</a:t>
            </a:r>
          </a:p>
          <a:p>
            <a:r>
              <a:rPr lang="en-US" sz="2800" dirty="0">
                <a:solidFill>
                  <a:schemeClr val="bg1"/>
                </a:solidFill>
              </a:rPr>
              <a:t>Agility/Speed</a:t>
            </a:r>
          </a:p>
          <a:p>
            <a:r>
              <a:rPr lang="en-US" sz="2800" dirty="0">
                <a:solidFill>
                  <a:schemeClr val="bg1"/>
                </a:solidFill>
              </a:rPr>
              <a:t>Superstardom</a:t>
            </a:r>
          </a:p>
          <a:p>
            <a:r>
              <a:rPr lang="en-US" sz="2800" dirty="0">
                <a:solidFill>
                  <a:schemeClr val="bg1"/>
                </a:solidFill>
              </a:rPr>
              <a:t>Talent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prstClr val="white"/>
                </a:solidFill>
              </a:rPr>
              <a:t>…what is this ad trying to trick your subconscious into thinking?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AB6FE6-A4EE-ED4E-B8AD-D32F3F70E8AB}"/>
              </a:ext>
            </a:extLst>
          </p:cNvPr>
          <p:cNvSpPr txBox="1">
            <a:spLocks/>
          </p:cNvSpPr>
          <p:nvPr/>
        </p:nvSpPr>
        <p:spPr>
          <a:xfrm>
            <a:off x="5573486" y="4760686"/>
            <a:ext cx="3570514" cy="1326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FF0000"/>
                </a:solidFill>
              </a:rPr>
              <a:t>If you drink Gatorade, you will…</a:t>
            </a:r>
          </a:p>
          <a:p>
            <a:pPr marL="0" indent="0">
              <a:buFont typeface="Arial"/>
              <a:buNone/>
            </a:pP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D63EC-EDA3-A445-B311-E6E1015BE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Woohoo!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6EE9B3-54D6-5C42-B7DE-EA68A043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486" y="1706409"/>
            <a:ext cx="4645315" cy="4660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/>
              <a:t>Yay! You’re on your way to being a high school reader!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Now let’s see what you can do on your own…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8CE33-7A3D-0147-90FD-BA88B8657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1" y="1710813"/>
            <a:ext cx="3504690" cy="232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007E86-A9FF-E041-AC6F-1C58C14E5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28" y="4156137"/>
            <a:ext cx="2569936" cy="27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Mood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5966FF-469E-144E-A57A-5DA5F0F23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22" y="1861391"/>
            <a:ext cx="8726556" cy="54403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mood </a:t>
            </a:r>
            <a:r>
              <a:rPr lang="en-US" dirty="0">
                <a:latin typeface="Calibri" charset="0"/>
                <a:ea typeface="ＭＳ Ｐゴシック" charset="0"/>
              </a:rPr>
              <a:t>is what the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reader </a:t>
            </a:r>
            <a:r>
              <a:rPr lang="en-US" dirty="0">
                <a:latin typeface="Calibri" charset="0"/>
                <a:ea typeface="ＭＳ Ｐゴシック" charset="0"/>
              </a:rPr>
              <a:t>is feeling as they’re reading. What are the emotions that are coming up?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For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mood</a:t>
            </a:r>
            <a:r>
              <a:rPr lang="en-US" dirty="0">
                <a:latin typeface="Calibri" charset="0"/>
                <a:ea typeface="ＭＳ Ｐゴシック" charset="0"/>
              </a:rPr>
              <a:t>, pay special attention to the imagery/sensory description that the author uses.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>
                <a:latin typeface="Calibri" charset="0"/>
                <a:ea typeface="ＭＳ Ｐゴシック" charset="0"/>
              </a:rPr>
              <a:t>It was a dark and stormy night. The rain smashed against the old shingles of the creaky house.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What is the mood?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What description/actions make you say that?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>
                <a:latin typeface="Calibri" charset="0"/>
                <a:ea typeface="ＭＳ Ｐゴシック" charset="0"/>
              </a:rPr>
              <a:t>The lights were bright, the food was plentiful, and everyone was dancing.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What is the mood? Why do you say that?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>
                <a:latin typeface="Calibri" charset="0"/>
                <a:ea typeface="ＭＳ Ｐゴシック" charset="0"/>
              </a:rPr>
              <a:t>The man screamed at the orphan, “You’re never to come back to the orphanage!”</a:t>
            </a:r>
            <a:br>
              <a:rPr lang="en-US" sz="2000" dirty="0">
                <a:latin typeface="Calibri" charset="0"/>
                <a:ea typeface="ＭＳ Ｐゴシック" charset="0"/>
              </a:rPr>
            </a:br>
            <a:r>
              <a:rPr lang="en-US" sz="2000" dirty="0">
                <a:latin typeface="Calibri" charset="0"/>
                <a:ea typeface="ＭＳ Ｐゴシック" charset="0"/>
              </a:rPr>
              <a:t>	“But where will I go?” the young child cried, tears running down his dirt-splotched face.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What is the mood? Why do you say that?</a:t>
            </a:r>
          </a:p>
        </p:txBody>
      </p:sp>
    </p:spTree>
    <p:extLst>
      <p:ext uri="{BB962C8B-B14F-4D97-AF65-F5344CB8AC3E}">
        <p14:creationId xmlns:p14="http://schemas.microsoft.com/office/powerpoint/2010/main" val="119214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845A0C-1142-ED4E-83DD-7A586821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Mood in </a:t>
            </a:r>
            <a:r>
              <a:rPr lang="en-US" i="1" dirty="0"/>
              <a:t>The Giver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958F95-1884-E743-B435-3F196DA01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6" y="1501090"/>
            <a:ext cx="7093973" cy="19144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the mood words from your “Cheat Sheet”, what do you think is the mood of this passage from </a:t>
            </a:r>
            <a:r>
              <a:rPr lang="en-US" i="1" dirty="0"/>
              <a:t>The Giver</a:t>
            </a:r>
            <a:r>
              <a:rPr lang="en-US" dirty="0"/>
              <a:t>? What words/phrases show you that?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3B8BB8-B327-7B40-97A3-4EAC062BAE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64" y="3427126"/>
            <a:ext cx="6838669" cy="202801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4D28BA-D088-8B43-B7F9-257543DB720D}"/>
              </a:ext>
            </a:extLst>
          </p:cNvPr>
          <p:cNvCxnSpPr>
            <a:cxnSpLocks/>
          </p:cNvCxnSpPr>
          <p:nvPr/>
        </p:nvCxnSpPr>
        <p:spPr>
          <a:xfrm>
            <a:off x="2474259" y="3787454"/>
            <a:ext cx="3382227" cy="0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B95FDF-2ABF-D449-A355-4D893EDF5A9D}"/>
              </a:ext>
            </a:extLst>
          </p:cNvPr>
          <p:cNvCxnSpPr>
            <a:cxnSpLocks/>
          </p:cNvCxnSpPr>
          <p:nvPr/>
        </p:nvCxnSpPr>
        <p:spPr>
          <a:xfrm>
            <a:off x="3900032" y="4432912"/>
            <a:ext cx="2465817" cy="0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A2AE96-0F6F-184B-B274-6F3DF8AE202F}"/>
              </a:ext>
            </a:extLst>
          </p:cNvPr>
          <p:cNvCxnSpPr>
            <a:cxnSpLocks/>
          </p:cNvCxnSpPr>
          <p:nvPr/>
        </p:nvCxnSpPr>
        <p:spPr>
          <a:xfrm>
            <a:off x="210664" y="4792782"/>
            <a:ext cx="2263595" cy="0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22CCEF2-D092-1B4C-B413-586B7E6F84EE}"/>
              </a:ext>
            </a:extLst>
          </p:cNvPr>
          <p:cNvSpPr txBox="1">
            <a:spLocks/>
          </p:cNvSpPr>
          <p:nvPr/>
        </p:nvSpPr>
        <p:spPr>
          <a:xfrm>
            <a:off x="81988" y="6005221"/>
            <a:ext cx="7187595" cy="5675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50" dirty="0">
                <a:solidFill>
                  <a:schemeClr val="bg1"/>
                </a:solidFill>
              </a:rPr>
              <a:t>(There may be more words/phrases that caught your eye)</a:t>
            </a:r>
          </a:p>
        </p:txBody>
      </p:sp>
    </p:spTree>
    <p:extLst>
      <p:ext uri="{BB962C8B-B14F-4D97-AF65-F5344CB8AC3E}">
        <p14:creationId xmlns:p14="http://schemas.microsoft.com/office/powerpoint/2010/main" val="260974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845A0C-1142-ED4E-83DD-7A586821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Mood in </a:t>
            </a:r>
            <a:r>
              <a:rPr lang="en-US" i="1" dirty="0"/>
              <a:t>The Giver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958F95-1884-E743-B435-3F196DA01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6" y="1501090"/>
            <a:ext cx="7093973" cy="19144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the mood words from your “Cheat Sheet”, what do you think is the mood of this passage from </a:t>
            </a:r>
            <a:r>
              <a:rPr lang="en-US" i="1" dirty="0"/>
              <a:t>The Giver</a:t>
            </a:r>
            <a:r>
              <a:rPr lang="en-US" dirty="0"/>
              <a:t>? What words/phrases show you that?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021C4B-D099-C047-83FC-A0E5A6A699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37" y="3607801"/>
            <a:ext cx="7070528" cy="20186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E43485-1230-944B-AAF4-E2AAEC31B358}"/>
              </a:ext>
            </a:extLst>
          </p:cNvPr>
          <p:cNvCxnSpPr>
            <a:cxnSpLocks/>
          </p:cNvCxnSpPr>
          <p:nvPr/>
        </p:nvCxnSpPr>
        <p:spPr>
          <a:xfrm>
            <a:off x="6087454" y="3929614"/>
            <a:ext cx="1160511" cy="0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DAD347-8A48-5F4F-B8E2-730C7483FE1E}"/>
              </a:ext>
            </a:extLst>
          </p:cNvPr>
          <p:cNvCxnSpPr>
            <a:cxnSpLocks/>
          </p:cNvCxnSpPr>
          <p:nvPr/>
        </p:nvCxnSpPr>
        <p:spPr>
          <a:xfrm>
            <a:off x="274321" y="4261053"/>
            <a:ext cx="814891" cy="0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F925DF-0A1B-F546-B869-242D48A2C51D}"/>
              </a:ext>
            </a:extLst>
          </p:cNvPr>
          <p:cNvCxnSpPr>
            <a:cxnSpLocks/>
          </p:cNvCxnSpPr>
          <p:nvPr/>
        </p:nvCxnSpPr>
        <p:spPr>
          <a:xfrm>
            <a:off x="177437" y="5637758"/>
            <a:ext cx="2087222" cy="0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22B8E4-3172-A74B-8300-F9391FE725CC}"/>
              </a:ext>
            </a:extLst>
          </p:cNvPr>
          <p:cNvCxnSpPr>
            <a:cxnSpLocks/>
          </p:cNvCxnSpPr>
          <p:nvPr/>
        </p:nvCxnSpPr>
        <p:spPr>
          <a:xfrm>
            <a:off x="3977256" y="5663243"/>
            <a:ext cx="1849880" cy="0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DB3F79-0315-324B-9363-631ABBE3B562}"/>
              </a:ext>
            </a:extLst>
          </p:cNvPr>
          <p:cNvCxnSpPr>
            <a:cxnSpLocks/>
          </p:cNvCxnSpPr>
          <p:nvPr/>
        </p:nvCxnSpPr>
        <p:spPr>
          <a:xfrm>
            <a:off x="274321" y="5292445"/>
            <a:ext cx="2643691" cy="0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26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41194" y="1613847"/>
            <a:ext cx="6127845" cy="5059907"/>
          </a:xfrm>
        </p:spPr>
        <p:txBody>
          <a:bodyPr>
            <a:noAutofit/>
          </a:bodyPr>
          <a:lstStyle/>
          <a:p>
            <a:r>
              <a:rPr lang="en-US" sz="3600" dirty="0"/>
              <a:t>The </a:t>
            </a:r>
            <a:r>
              <a:rPr lang="en-US" sz="3600" b="1" dirty="0">
                <a:solidFill>
                  <a:srgbClr val="7030A0"/>
                </a:solidFill>
              </a:rPr>
              <a:t>theme</a:t>
            </a:r>
            <a:r>
              <a:rPr lang="en-US" sz="3600" dirty="0"/>
              <a:t> is the topic of a text (whether written or visual); it’s what the story is about</a:t>
            </a:r>
          </a:p>
          <a:p>
            <a:pPr lvl="1"/>
            <a:r>
              <a:rPr lang="en-US" sz="3200" dirty="0"/>
              <a:t>For </a:t>
            </a:r>
            <a:r>
              <a:rPr lang="en-US" sz="3200" b="1" dirty="0">
                <a:solidFill>
                  <a:srgbClr val="7030A0"/>
                </a:solidFill>
              </a:rPr>
              <a:t>theme</a:t>
            </a:r>
            <a:r>
              <a:rPr lang="en-US" sz="3200" dirty="0"/>
              <a:t>, consider what problems the characters have to face or the decisions they have to make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836617-AB23-2249-BBA6-B38CC8ACDA86}"/>
              </a:ext>
            </a:extLst>
          </p:cNvPr>
          <p:cNvSpPr txBox="1">
            <a:spLocks/>
          </p:cNvSpPr>
          <p:nvPr/>
        </p:nvSpPr>
        <p:spPr>
          <a:xfrm>
            <a:off x="6755642" y="1772867"/>
            <a:ext cx="2153227" cy="278548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50" b="1" dirty="0">
                <a:solidFill>
                  <a:schemeClr val="bg1"/>
                </a:solidFill>
              </a:rPr>
              <a:t>Note</a:t>
            </a:r>
            <a:r>
              <a:rPr lang="en-US" sz="1750" dirty="0">
                <a:solidFill>
                  <a:schemeClr val="bg1"/>
                </a:solidFill>
              </a:rPr>
              <a:t>: You’ll discover that half of teachers use the word </a:t>
            </a:r>
            <a:r>
              <a:rPr lang="en-US" sz="1750" i="1" dirty="0">
                <a:solidFill>
                  <a:schemeClr val="bg1"/>
                </a:solidFill>
              </a:rPr>
              <a:t>theme</a:t>
            </a:r>
            <a:r>
              <a:rPr lang="en-US" sz="1750" dirty="0">
                <a:solidFill>
                  <a:schemeClr val="bg1"/>
                </a:solidFill>
              </a:rPr>
              <a:t> to mean the thematic message; in 8</a:t>
            </a:r>
            <a:r>
              <a:rPr lang="en-US" sz="1750" baseline="30000" dirty="0">
                <a:solidFill>
                  <a:schemeClr val="bg1"/>
                </a:solidFill>
              </a:rPr>
              <a:t>th</a:t>
            </a:r>
            <a:r>
              <a:rPr lang="en-US" sz="1750" dirty="0">
                <a:solidFill>
                  <a:schemeClr val="bg1"/>
                </a:solidFill>
              </a:rPr>
              <a:t> grade, we’ll simply use the term “message” or “author’s purpose” for that.</a:t>
            </a:r>
          </a:p>
        </p:txBody>
      </p:sp>
    </p:spTree>
    <p:extLst>
      <p:ext uri="{BB962C8B-B14F-4D97-AF65-F5344CB8AC3E}">
        <p14:creationId xmlns:p14="http://schemas.microsoft.com/office/powerpoint/2010/main" val="18174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7" y="1501090"/>
            <a:ext cx="6727794" cy="4681415"/>
          </a:xfrm>
        </p:spPr>
        <p:txBody>
          <a:bodyPr>
            <a:normAutofit fontScale="92500" lnSpcReduction="20000"/>
          </a:bodyPr>
          <a:lstStyle/>
          <a:p>
            <a:pPr marL="93663" lvl="1" indent="0">
              <a:buNone/>
            </a:pPr>
            <a:r>
              <a:rPr lang="en-US" sz="3200" dirty="0"/>
              <a:t>For </a:t>
            </a:r>
            <a:r>
              <a:rPr lang="en-US" sz="3200" b="1" dirty="0">
                <a:solidFill>
                  <a:srgbClr val="7030A0"/>
                </a:solidFill>
              </a:rPr>
              <a:t>theme</a:t>
            </a:r>
            <a:r>
              <a:rPr lang="en-US" sz="3200" dirty="0"/>
              <a:t>, consider what problems the characters have to face or the decisions they have to make</a:t>
            </a:r>
          </a:p>
          <a:p>
            <a:pPr marL="550863" lvl="1" indent="-45720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i="1" dirty="0"/>
              <a:t>Finding Nemo</a:t>
            </a:r>
            <a:r>
              <a:rPr lang="en-US" dirty="0"/>
              <a:t>, for example, Marlin has to deal with his overprotective nature, the trauma of the death of his wife &amp; loss of his son, and his fear of trusting others.</a:t>
            </a:r>
          </a:p>
          <a:p>
            <a:pPr marL="550863" lvl="1" indent="-457200">
              <a:buFont typeface="Arial" panose="020B0604020202020204" pitchFamily="34" charset="0"/>
              <a:buChar char="•"/>
            </a:pPr>
            <a:r>
              <a:rPr lang="en-US" dirty="0"/>
              <a:t>So potential </a:t>
            </a:r>
            <a:r>
              <a:rPr lang="en-US" b="1" dirty="0">
                <a:solidFill>
                  <a:srgbClr val="7030A0"/>
                </a:solidFill>
              </a:rPr>
              <a:t>themes</a:t>
            </a:r>
            <a:r>
              <a:rPr lang="en-US" dirty="0"/>
              <a:t> are:</a:t>
            </a:r>
          </a:p>
          <a:p>
            <a:pPr marL="950913" lvl="2" indent="-457200"/>
            <a:r>
              <a:rPr lang="en-US" dirty="0"/>
              <a:t>Trust</a:t>
            </a:r>
          </a:p>
          <a:p>
            <a:pPr marL="950913" lvl="2" indent="-457200"/>
            <a:r>
              <a:rPr lang="en-US" dirty="0"/>
              <a:t>Family</a:t>
            </a:r>
          </a:p>
          <a:p>
            <a:pPr marL="950913" lvl="2" indent="-457200"/>
            <a:r>
              <a:rPr lang="en-US" dirty="0"/>
              <a:t>Fear vs. Perseverance</a:t>
            </a:r>
          </a:p>
          <a:p>
            <a:pPr marL="950913" lvl="2" indent="-457200"/>
            <a:r>
              <a:rPr lang="en-US" dirty="0"/>
              <a:t>Overcoming the past/Letting go</a:t>
            </a:r>
          </a:p>
          <a:p>
            <a:pPr marL="950913" lvl="2" indent="-457200"/>
            <a:r>
              <a:rPr lang="en-US" dirty="0"/>
              <a:t>Growing Up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15F-4054-DF45-850E-4E956B1A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4E6B-6AF2-9E41-A1CC-3E3C2D7E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7" y="1501090"/>
            <a:ext cx="6727794" cy="5199961"/>
          </a:xfrm>
        </p:spPr>
        <p:txBody>
          <a:bodyPr>
            <a:normAutofit fontScale="92500" lnSpcReduction="20000"/>
          </a:bodyPr>
          <a:lstStyle/>
          <a:p>
            <a:pPr marL="93663" lvl="1" indent="0">
              <a:buNone/>
            </a:pPr>
            <a:r>
              <a:rPr lang="en-US" sz="3200" dirty="0"/>
              <a:t>For </a:t>
            </a:r>
            <a:r>
              <a:rPr lang="en-US" sz="3200" b="1" dirty="0">
                <a:solidFill>
                  <a:srgbClr val="7030A0"/>
                </a:solidFill>
              </a:rPr>
              <a:t>theme</a:t>
            </a:r>
            <a:r>
              <a:rPr lang="en-US" sz="3200" dirty="0"/>
              <a:t>, consider what problems the characters have to face or the decisions they have to make</a:t>
            </a:r>
          </a:p>
          <a:p>
            <a:pPr marL="550863" lvl="1" indent="-45720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i="1" dirty="0"/>
              <a:t>Holes</a:t>
            </a:r>
            <a:r>
              <a:rPr lang="en-US" dirty="0"/>
              <a:t>, Stanley has to deal with his family’s poverty, his family’s curse, an unfair prison system, surviving bullies in and outside of prison, and his weight.</a:t>
            </a:r>
          </a:p>
          <a:p>
            <a:pPr marL="550863" lvl="1" indent="-457200">
              <a:buFont typeface="Arial" panose="020B0604020202020204" pitchFamily="34" charset="0"/>
              <a:buChar char="•"/>
            </a:pPr>
            <a:r>
              <a:rPr lang="en-US" dirty="0"/>
              <a:t>So potential </a:t>
            </a:r>
            <a:r>
              <a:rPr lang="en-US" b="1" dirty="0">
                <a:solidFill>
                  <a:srgbClr val="7030A0"/>
                </a:solidFill>
              </a:rPr>
              <a:t>themes</a:t>
            </a:r>
            <a:r>
              <a:rPr lang="en-US" dirty="0"/>
              <a:t> are:</a:t>
            </a:r>
          </a:p>
          <a:p>
            <a:pPr marL="950913" lvl="2" indent="-457200"/>
            <a:r>
              <a:rPr lang="en-US" dirty="0"/>
              <a:t>Self-esteem/self-confidence</a:t>
            </a:r>
          </a:p>
          <a:p>
            <a:pPr marL="950913" lvl="2" indent="-457200"/>
            <a:r>
              <a:rPr lang="en-US" dirty="0"/>
              <a:t>Fate vs. Choice</a:t>
            </a:r>
          </a:p>
          <a:p>
            <a:pPr marL="950913" lvl="2" indent="-457200"/>
            <a:r>
              <a:rPr lang="en-US" dirty="0"/>
              <a:t>Friendship</a:t>
            </a:r>
          </a:p>
          <a:p>
            <a:pPr marL="950913" lvl="2" indent="-457200"/>
            <a:r>
              <a:rPr lang="en-US" dirty="0"/>
              <a:t>Bullying</a:t>
            </a:r>
          </a:p>
          <a:p>
            <a:pPr marL="950913" lvl="2" indent="-457200"/>
            <a:r>
              <a:rPr lang="en-US" dirty="0"/>
              <a:t>Racism</a:t>
            </a:r>
          </a:p>
          <a:p>
            <a:pPr marL="950913" lvl="2" indent="-457200"/>
            <a:r>
              <a:rPr lang="en-US" dirty="0"/>
              <a:t>Social/Criminal Justice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5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icy Governance" id="{393BA433-3407-2F4A-868A-C93B5B63691C}" vid="{59C5C51E-F7E4-3C49-90C0-30896CB63B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9575</TotalTime>
  <Words>2368</Words>
  <Application>Microsoft Macintosh PowerPoint</Application>
  <PresentationFormat>On-screen Show (4:3)</PresentationFormat>
  <Paragraphs>262</Paragraphs>
  <Slides>36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ＭＳ Ｐゴシック</vt:lpstr>
      <vt:lpstr>Arial</vt:lpstr>
      <vt:lpstr>Calibri</vt:lpstr>
      <vt:lpstr>Cochin</vt:lpstr>
      <vt:lpstr>Office Theme</vt:lpstr>
      <vt:lpstr>1_Office Theme</vt:lpstr>
      <vt:lpstr>Writing Prompt</vt:lpstr>
      <vt:lpstr>Mood, Messages, Themes, and Symbols</vt:lpstr>
      <vt:lpstr>PowerPoint Presentation</vt:lpstr>
      <vt:lpstr>Mood</vt:lpstr>
      <vt:lpstr>Mood in The Giver</vt:lpstr>
      <vt:lpstr>Mood in The Giver</vt:lpstr>
      <vt:lpstr>Themes</vt:lpstr>
      <vt:lpstr>Theme</vt:lpstr>
      <vt:lpstr>Theme</vt:lpstr>
      <vt:lpstr>Themes in The Giver</vt:lpstr>
      <vt:lpstr>Adele – Someone Like You</vt:lpstr>
      <vt:lpstr>Adele – Someone Like You</vt:lpstr>
      <vt:lpstr>Symbolism</vt:lpstr>
      <vt:lpstr>Symbolism</vt:lpstr>
      <vt:lpstr>PowerPoint Presentation</vt:lpstr>
      <vt:lpstr>Symbolism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Symbolism in The Giver</vt:lpstr>
      <vt:lpstr>Symbolism in The Giver</vt:lpstr>
      <vt:lpstr>Message</vt:lpstr>
      <vt:lpstr>1) Finding the Message from the Theme</vt:lpstr>
      <vt:lpstr>1) Finding the Message from the Theme</vt:lpstr>
      <vt:lpstr>1) Finding the Message from the Theme in The Giver</vt:lpstr>
      <vt:lpstr>2) Finding the Message from Symbols</vt:lpstr>
      <vt:lpstr>PowerPoint Presentation</vt:lpstr>
      <vt:lpstr>PowerPoint Presentation</vt:lpstr>
      <vt:lpstr>PowerPoint Presentation</vt:lpstr>
      <vt:lpstr>Woohoo!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Symbolism &amp; Messages</dc:title>
  <dc:creator>Corey Chapman</dc:creator>
  <cp:lastModifiedBy>Chapman</cp:lastModifiedBy>
  <cp:revision>434</cp:revision>
  <cp:lastPrinted>2019-10-30T08:34:03Z</cp:lastPrinted>
  <dcterms:created xsi:type="dcterms:W3CDTF">2014-03-06T08:30:23Z</dcterms:created>
  <dcterms:modified xsi:type="dcterms:W3CDTF">2020-01-01T18:26:52Z</dcterms:modified>
</cp:coreProperties>
</file>