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1" r:id="rId1"/>
  </p:sldMasterIdLst>
  <p:notesMasterIdLst>
    <p:notesMasterId r:id="rId13"/>
  </p:notesMasterIdLst>
  <p:sldIdLst>
    <p:sldId id="256" r:id="rId2"/>
    <p:sldId id="260" r:id="rId3"/>
    <p:sldId id="262" r:id="rId4"/>
    <p:sldId id="265" r:id="rId5"/>
    <p:sldId id="266" r:id="rId6"/>
    <p:sldId id="267" r:id="rId7"/>
    <p:sldId id="258" r:id="rId8"/>
    <p:sldId id="268" r:id="rId9"/>
    <p:sldId id="261" r:id="rId10"/>
    <p:sldId id="269" r:id="rId11"/>
    <p:sldId id="25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5701"/>
  </p:normalViewPr>
  <p:slideViewPr>
    <p:cSldViewPr snapToGrid="0" snapToObjects="1">
      <p:cViewPr varScale="1">
        <p:scale>
          <a:sx n="104" d="100"/>
          <a:sy n="104" d="100"/>
        </p:scale>
        <p:origin x="264" y="20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2" d="100"/>
          <a:sy n="82" d="100"/>
        </p:scale>
        <p:origin x="335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0199B-3397-AD4C-BC18-CCF20A865DFD}" type="datetimeFigureOut">
              <a:rPr lang="en-US" smtClean="0"/>
              <a:t>12/31/19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FFEF0-1986-6B4C-BF54-70B7267FADFB}" type="slidenum">
              <a:rPr lang="en-US" smtClean="0"/>
              <a:t>‹#›</a:t>
            </a:fld>
            <a:endParaRPr lang="en-US"/>
          </a:p>
        </p:txBody>
      </p:sp>
    </p:spTree>
    <p:extLst>
      <p:ext uri="{BB962C8B-B14F-4D97-AF65-F5344CB8AC3E}">
        <p14:creationId xmlns:p14="http://schemas.microsoft.com/office/powerpoint/2010/main" val="2840532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neatoday.org/2019/08/07/improving-parent-engagemen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Academic Socialization: "</a:t>
            </a:r>
            <a:r>
              <a:rPr lang="en-US" sz="1200" b="0" i="0" kern="1200" dirty="0">
                <a:solidFill>
                  <a:schemeClr val="tx1"/>
                </a:solidFill>
                <a:effectLst/>
                <a:latin typeface="+mn-lt"/>
                <a:ea typeface="+mn-ea"/>
                <a:cs typeface="+mn-cs"/>
              </a:rPr>
              <a:t>parents' beliefs, aspirations, expectations, knowledge of children's development as well as educationally relevant practices"</a:t>
            </a:r>
            <a:endParaRPr lang="en-US" dirty="0"/>
          </a:p>
        </p:txBody>
      </p:sp>
      <p:sp>
        <p:nvSpPr>
          <p:cNvPr id="4" name="Slide Number Placeholder 3"/>
          <p:cNvSpPr>
            <a:spLocks noGrp="1"/>
          </p:cNvSpPr>
          <p:nvPr>
            <p:ph type="sldNum" sz="quarter" idx="5"/>
          </p:nvPr>
        </p:nvSpPr>
        <p:spPr/>
        <p:txBody>
          <a:bodyPr/>
          <a:lstStyle/>
          <a:p>
            <a:fld id="{636FFEF0-1986-6B4C-BF54-70B7267FADFB}" type="slidenum">
              <a:rPr lang="en-US" smtClean="0"/>
              <a:t>2</a:t>
            </a:fld>
            <a:endParaRPr lang="en-US"/>
          </a:p>
        </p:txBody>
      </p:sp>
    </p:spTree>
    <p:extLst>
      <p:ext uri="{BB962C8B-B14F-4D97-AF65-F5344CB8AC3E}">
        <p14:creationId xmlns:p14="http://schemas.microsoft.com/office/powerpoint/2010/main" val="3353817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P’s from: </a:t>
            </a:r>
            <a:r>
              <a:rPr lang="en-US" dirty="0">
                <a:hlinkClick r:id="rId3"/>
              </a:rPr>
              <a:t>http://neatoday.org/2019/08/07/improving-parent-engagement/</a:t>
            </a:r>
            <a:endParaRPr lang="en-US" dirty="0"/>
          </a:p>
        </p:txBody>
      </p:sp>
      <p:sp>
        <p:nvSpPr>
          <p:cNvPr id="4" name="Slide Number Placeholder 3"/>
          <p:cNvSpPr>
            <a:spLocks noGrp="1"/>
          </p:cNvSpPr>
          <p:nvPr>
            <p:ph type="sldNum" sz="quarter" idx="5"/>
          </p:nvPr>
        </p:nvSpPr>
        <p:spPr/>
        <p:txBody>
          <a:bodyPr/>
          <a:lstStyle/>
          <a:p>
            <a:fld id="{636FFEF0-1986-6B4C-BF54-70B7267FADFB}" type="slidenum">
              <a:rPr lang="en-US" smtClean="0"/>
              <a:t>7</a:t>
            </a:fld>
            <a:endParaRPr lang="en-US"/>
          </a:p>
        </p:txBody>
      </p:sp>
    </p:spTree>
    <p:extLst>
      <p:ext uri="{BB962C8B-B14F-4D97-AF65-F5344CB8AC3E}">
        <p14:creationId xmlns:p14="http://schemas.microsoft.com/office/powerpoint/2010/main" val="2250396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 find the fear of parents takes priority over student learning, at least in my department</a:t>
            </a:r>
          </a:p>
          <a:p>
            <a:endParaRPr lang="en-US" dirty="0"/>
          </a:p>
        </p:txBody>
      </p:sp>
      <p:sp>
        <p:nvSpPr>
          <p:cNvPr id="4" name="Slide Number Placeholder 3"/>
          <p:cNvSpPr>
            <a:spLocks noGrp="1"/>
          </p:cNvSpPr>
          <p:nvPr>
            <p:ph type="sldNum" sz="quarter" idx="5"/>
          </p:nvPr>
        </p:nvSpPr>
        <p:spPr/>
        <p:txBody>
          <a:bodyPr/>
          <a:lstStyle/>
          <a:p>
            <a:fld id="{636FFEF0-1986-6B4C-BF54-70B7267FADFB}" type="slidenum">
              <a:rPr lang="en-US" smtClean="0"/>
              <a:t>8</a:t>
            </a:fld>
            <a:endParaRPr lang="en-US"/>
          </a:p>
        </p:txBody>
      </p:sp>
    </p:spTree>
    <p:extLst>
      <p:ext uri="{BB962C8B-B14F-4D97-AF65-F5344CB8AC3E}">
        <p14:creationId xmlns:p14="http://schemas.microsoft.com/office/powerpoint/2010/main" val="23309794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48A87A34-81AB-432B-8DAE-1953F412C126}" type="datetimeFigureOut">
              <a:rPr lang="en-US" smtClean="0"/>
              <a:t>12/31/19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6574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12/31/19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37043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6815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7276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45037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9167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9339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9109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2856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74825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2276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301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12/31/19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70780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12/31/19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0372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12/31/19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3312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12/31/19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58408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12/31/19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9309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12/31/19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3196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A87A34-81AB-432B-8DAE-1953F412C126}" type="datetimeFigureOut">
              <a:rPr lang="en-US" smtClean="0"/>
              <a:pPr/>
              <a:t>12/31/19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9815086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neatoday.org/2018/10/12/lawnmower-parents/" TargetMode="External"/><Relationship Id="rId13" Type="http://schemas.openxmlformats.org/officeDocument/2006/relationships/image" Target="../media/image17.png"/><Relationship Id="rId3" Type="http://schemas.openxmlformats.org/officeDocument/2006/relationships/hyperlink" Target="https://drive.google.com/open?id=15uQVpazQAnlGDNuvIo4Gv2dRx7Oe94Tl" TargetMode="External"/><Relationship Id="rId7" Type="http://schemas.openxmlformats.org/officeDocument/2006/relationships/hyperlink" Target="http://neatoday.org/2019/08/07/improving-parent-engagement/" TargetMode="External"/><Relationship Id="rId12" Type="http://schemas.openxmlformats.org/officeDocument/2006/relationships/hyperlink" Target="https://www.waterford.org/education/how-parent-involvment-leads-to-student-success/" TargetMode="Externa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neatoday.org/2016/05/23/building-positive-teacher-parent-relationships/" TargetMode="External"/><Relationship Id="rId11" Type="http://schemas.openxmlformats.org/officeDocument/2006/relationships/hyperlink" Target="https://www.newzealandnow.govt.nz/living-in-nz/education/role-of-parents" TargetMode="External"/><Relationship Id="rId5" Type="http://schemas.openxmlformats.org/officeDocument/2006/relationships/hyperlink" Target="https://www.familiesandschools.org/blog/the-importance-of-parent-engagement/" TargetMode="External"/><Relationship Id="rId10" Type="http://schemas.openxmlformats.org/officeDocument/2006/relationships/hyperlink" Target="https://www.ero.govt.nz/assets/Uploads/How-is-my-child-doing.pdf" TargetMode="External"/><Relationship Id="rId4" Type="http://schemas.openxmlformats.org/officeDocument/2006/relationships/hyperlink" Target="https://www.ncbi.nlm.nih.gov/pmc/articles/PMC2782391/" TargetMode="External"/><Relationship Id="rId9" Type="http://schemas.openxmlformats.org/officeDocument/2006/relationships/hyperlink" Target="http://www.nea.org/assets/docs/PB11_ParentInvolvement08.pd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www.esc16.net/upload/page/0371/docs/Parents%20Ask.pdf" TargetMode="External"/><Relationship Id="rId13" Type="http://schemas.openxmlformats.org/officeDocument/2006/relationships/hyperlink" Target="https://www.wjccschools.org/wp-content/uploads/sites/9/2015/10/CBB-Parental-Involvement-Policy-15-16-002.pdf" TargetMode="External"/><Relationship Id="rId3" Type="http://schemas.openxmlformats.org/officeDocument/2006/relationships/hyperlink" Target="https://drive.google.com/open?id=1vdM5TDcr3vTRc-97FI-VHEaL72DLkFXY" TargetMode="External"/><Relationship Id="rId7" Type="http://schemas.openxmlformats.org/officeDocument/2006/relationships/hyperlink" Target="https://www.nsanpete.org/sceparents/sce-parent-policies.html" TargetMode="External"/><Relationship Id="rId12" Type="http://schemas.openxmlformats.org/officeDocument/2006/relationships/hyperlink" Target="https://www.kqps.net/cms/lib/VA01918668/Centricity/Domain/152/Elementary%20School%20Parent%20Involvement%20Policy.pdf" TargetMode="Externa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www.unis.org/uploaded/01_ABOUT_UNIS/Handbook_2014-2015_January_2015.pdf" TargetMode="External"/><Relationship Id="rId11" Type="http://schemas.openxmlformats.org/officeDocument/2006/relationships/hyperlink" Target="https://www.nj.gov/education/title1/tech/module2/policy.pdf" TargetMode="External"/><Relationship Id="rId5" Type="http://schemas.openxmlformats.org/officeDocument/2006/relationships/hyperlink" Target="http://www.sacatonschools.org/ParentInvolvementPolicy.aspx" TargetMode="External"/><Relationship Id="rId15" Type="http://schemas.openxmlformats.org/officeDocument/2006/relationships/hyperlink" Target="https://ed.sc.gov/scdoe/assets/File/programs-services/77/documents/Parentinvolvementrequirementshandbook.pdf" TargetMode="External"/><Relationship Id="rId10" Type="http://schemas.openxmlformats.org/officeDocument/2006/relationships/hyperlink" Target="https://dpi.wi.gov/sites/default/files/imce/title-i/pdf/school-policy_sample.pdf" TargetMode="External"/><Relationship Id="rId4" Type="http://schemas.openxmlformats.org/officeDocument/2006/relationships/hyperlink" Target="https://www.wellingtoninternationalschool.com/for-parents/parent-partnership/" TargetMode="External"/><Relationship Id="rId9" Type="http://schemas.openxmlformats.org/officeDocument/2006/relationships/hyperlink" Target="https://www.sedl.org/connections/toolkit/toolkit-pi-s4tools.pdf" TargetMode="External"/><Relationship Id="rId14" Type="http://schemas.openxmlformats.org/officeDocument/2006/relationships/hyperlink" Target="https://www.stamfordpublicschools.org/sites/stamfordps/files/uploads/parental20involvement20and20family20engagement20policy20davenport_copy.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632C-8770-424E-98CF-DDB3C1C5F812}"/>
              </a:ext>
            </a:extLst>
          </p:cNvPr>
          <p:cNvSpPr>
            <a:spLocks noGrp="1"/>
          </p:cNvSpPr>
          <p:nvPr>
            <p:ph type="ctrTitle"/>
          </p:nvPr>
        </p:nvSpPr>
        <p:spPr/>
        <p:txBody>
          <a:bodyPr/>
          <a:lstStyle/>
          <a:p>
            <a:r>
              <a:rPr lang="en-US" b="1"/>
              <a:t>Parental Involvement</a:t>
            </a:r>
            <a:endParaRPr lang="en-US" b="1" dirty="0"/>
          </a:p>
        </p:txBody>
      </p:sp>
      <p:sp>
        <p:nvSpPr>
          <p:cNvPr id="3" name="Subtitle 2">
            <a:extLst>
              <a:ext uri="{FF2B5EF4-FFF2-40B4-BE49-F238E27FC236}">
                <a16:creationId xmlns:a16="http://schemas.microsoft.com/office/drawing/2014/main" id="{BCF6C678-FD44-FE4A-B9C5-4B7573DBDDEF}"/>
              </a:ext>
            </a:extLst>
          </p:cNvPr>
          <p:cNvSpPr>
            <a:spLocks noGrp="1"/>
          </p:cNvSpPr>
          <p:nvPr>
            <p:ph type="subTitle" idx="1"/>
          </p:nvPr>
        </p:nvSpPr>
        <p:spPr/>
        <p:txBody>
          <a:bodyPr>
            <a:normAutofit/>
          </a:bodyPr>
          <a:lstStyle/>
          <a:p>
            <a:r>
              <a:rPr lang="en-US" sz="2800"/>
              <a:t>Overview of US Parental Policies &amp; Studies</a:t>
            </a:r>
            <a:endParaRPr lang="en-US" sz="2800" dirty="0"/>
          </a:p>
        </p:txBody>
      </p:sp>
    </p:spTree>
    <p:extLst>
      <p:ext uri="{BB962C8B-B14F-4D97-AF65-F5344CB8AC3E}">
        <p14:creationId xmlns:p14="http://schemas.microsoft.com/office/powerpoint/2010/main" val="2215674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A9DF0-5CCD-9342-9604-AC79B4F72664}"/>
              </a:ext>
            </a:extLst>
          </p:cNvPr>
          <p:cNvSpPr txBox="1">
            <a:spLocks/>
          </p:cNvSpPr>
          <p:nvPr/>
        </p:nvSpPr>
        <p:spPr>
          <a:xfrm>
            <a:off x="1295401" y="982132"/>
            <a:ext cx="9615615" cy="797241"/>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Resources</a:t>
            </a:r>
          </a:p>
        </p:txBody>
      </p:sp>
      <p:sp>
        <p:nvSpPr>
          <p:cNvPr id="7" name="Content Placeholder 2">
            <a:extLst>
              <a:ext uri="{FF2B5EF4-FFF2-40B4-BE49-F238E27FC236}">
                <a16:creationId xmlns:a16="http://schemas.microsoft.com/office/drawing/2014/main" id="{2B9329B2-A5FD-9940-8C3A-36FC6EC77637}"/>
              </a:ext>
            </a:extLst>
          </p:cNvPr>
          <p:cNvSpPr txBox="1">
            <a:spLocks/>
          </p:cNvSpPr>
          <p:nvPr/>
        </p:nvSpPr>
        <p:spPr>
          <a:xfrm>
            <a:off x="1173193" y="1779373"/>
            <a:ext cx="5577336" cy="4328129"/>
          </a:xfrm>
          <a:prstGeom prst="rect">
            <a:avLst/>
          </a:prstGeom>
        </p:spPr>
        <p:txBody>
          <a:bodyPr>
            <a:normAutofit fontScale="85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fontAlgn="base">
              <a:buNone/>
            </a:pPr>
            <a:r>
              <a:rPr lang="en-US" sz="2200" b="1" dirty="0"/>
              <a:t>Studies </a:t>
            </a:r>
          </a:p>
          <a:p>
            <a:pPr fontAlgn="base"/>
            <a:r>
              <a:rPr lang="en-US" sz="1650" dirty="0"/>
              <a:t>Epstein, Joyce: </a:t>
            </a:r>
            <a:r>
              <a:rPr lang="en-US" sz="1650" dirty="0">
                <a:hlinkClick r:id="rId3"/>
              </a:rPr>
              <a:t>“Framework of Six Types of Involvement”</a:t>
            </a:r>
            <a:endParaRPr lang="en-US" sz="1650" dirty="0"/>
          </a:p>
          <a:p>
            <a:r>
              <a:rPr lang="en-US" sz="1650" dirty="0"/>
              <a:t>Hill, Nancy and Tyson, Diana: </a:t>
            </a:r>
            <a:r>
              <a:rPr lang="en-US" sz="1650" dirty="0">
                <a:hlinkClick r:id="rId4"/>
              </a:rPr>
              <a:t>“Parental Involvement in Middle School: A Meta-Analytic Assessment of the Strategies That Promote Achievement”</a:t>
            </a:r>
            <a:endParaRPr lang="en-US" sz="1650" dirty="0"/>
          </a:p>
          <a:p>
            <a:r>
              <a:rPr lang="en-US" sz="1650" dirty="0"/>
              <a:t>FAST: </a:t>
            </a:r>
            <a:r>
              <a:rPr lang="en-US" sz="1650" dirty="0">
                <a:hlinkClick r:id="rId5"/>
              </a:rPr>
              <a:t>“The Importance of Parent Engagement: A List of Research and Thought Leadership”</a:t>
            </a:r>
            <a:endParaRPr lang="en-US" sz="1650" dirty="0"/>
          </a:p>
          <a:p>
            <a:pPr fontAlgn="base"/>
            <a:r>
              <a:rPr lang="en-US" sz="1650" dirty="0"/>
              <a:t>NEA: </a:t>
            </a:r>
            <a:r>
              <a:rPr lang="en-US" sz="1650" dirty="0">
                <a:hlinkClick r:id="rId6"/>
              </a:rPr>
              <a:t>“Building Positive Parent-Teacher Relationships”</a:t>
            </a:r>
            <a:endParaRPr lang="en-US" sz="1650" dirty="0"/>
          </a:p>
          <a:p>
            <a:pPr fontAlgn="base"/>
            <a:r>
              <a:rPr lang="en-US" sz="1650" dirty="0"/>
              <a:t>NEA:</a:t>
            </a:r>
            <a:r>
              <a:rPr lang="en-US" sz="1650" u="sng" dirty="0"/>
              <a:t> </a:t>
            </a:r>
            <a:r>
              <a:rPr lang="en-US" sz="1650" u="sng" dirty="0">
                <a:hlinkClick r:id="rId7"/>
              </a:rPr>
              <a:t>“Improving Parent Engagement”</a:t>
            </a:r>
            <a:endParaRPr lang="en-US" sz="1650" u="sng" dirty="0"/>
          </a:p>
          <a:p>
            <a:pPr fontAlgn="base"/>
            <a:r>
              <a:rPr lang="en-US" sz="1650" dirty="0"/>
              <a:t>NEA: </a:t>
            </a:r>
            <a:r>
              <a:rPr lang="en-US" sz="1650" dirty="0">
                <a:hlinkClick r:id="rId8"/>
              </a:rPr>
              <a:t>“Lawnmower Parents”</a:t>
            </a:r>
            <a:endParaRPr lang="en-US" sz="1650" dirty="0"/>
          </a:p>
          <a:p>
            <a:pPr fontAlgn="base"/>
            <a:r>
              <a:rPr lang="en-US" sz="1650" dirty="0"/>
              <a:t>NEA: </a:t>
            </a:r>
            <a:r>
              <a:rPr lang="en-US" sz="1650" u="sng" dirty="0">
                <a:hlinkClick r:id="rId9"/>
              </a:rPr>
              <a:t>“Parent, Family, Community Involvement in Education”</a:t>
            </a:r>
            <a:endParaRPr lang="en-US" sz="1650" u="sng" dirty="0"/>
          </a:p>
          <a:p>
            <a:pPr fontAlgn="base"/>
            <a:r>
              <a:rPr lang="en-US" sz="1650" dirty="0"/>
              <a:t>NEA: </a:t>
            </a:r>
            <a:r>
              <a:rPr lang="en-US" sz="1650" dirty="0">
                <a:hlinkClick r:id="rId7"/>
              </a:rPr>
              <a:t>“The Eight P’s of Parent Engagement”</a:t>
            </a:r>
            <a:endParaRPr lang="en-US" sz="1650" dirty="0"/>
          </a:p>
          <a:p>
            <a:pPr fontAlgn="base"/>
            <a:r>
              <a:rPr lang="en-US" sz="1650" dirty="0"/>
              <a:t>New Zealand Education Review Office: </a:t>
            </a:r>
            <a:r>
              <a:rPr lang="en-US" sz="1650" dirty="0">
                <a:hlinkClick r:id="rId10"/>
              </a:rPr>
              <a:t>“How Is my Child Doing?”</a:t>
            </a:r>
            <a:endParaRPr lang="en-US" sz="1650" dirty="0"/>
          </a:p>
          <a:p>
            <a:pPr fontAlgn="base"/>
            <a:r>
              <a:rPr lang="en-US" sz="1650" dirty="0"/>
              <a:t>New Zealand Now: </a:t>
            </a:r>
            <a:r>
              <a:rPr lang="en-US" sz="1650" dirty="0">
                <a:hlinkClick r:id="rId11"/>
              </a:rPr>
              <a:t>“The Role of Parents”</a:t>
            </a:r>
            <a:endParaRPr lang="en-US" sz="1650" dirty="0"/>
          </a:p>
          <a:p>
            <a:pPr fontAlgn="base"/>
            <a:r>
              <a:rPr lang="en-US" sz="1650" dirty="0" err="1"/>
              <a:t>Waterford.org</a:t>
            </a:r>
            <a:r>
              <a:rPr lang="en-US" sz="1650" dirty="0"/>
              <a:t>: </a:t>
            </a:r>
            <a:r>
              <a:rPr lang="en-US" sz="1650" u="sng" dirty="0">
                <a:hlinkClick r:id="rId12"/>
              </a:rPr>
              <a:t>“How Parental Involvement Leads to Student Success”</a:t>
            </a:r>
            <a:endParaRPr lang="en-US" sz="1650" dirty="0"/>
          </a:p>
          <a:p>
            <a:pPr lvl="1" fontAlgn="base"/>
            <a:endParaRPr lang="en-US" sz="1650" dirty="0"/>
          </a:p>
          <a:p>
            <a:pPr lvl="1"/>
            <a:endParaRPr lang="en-US" sz="1650" dirty="0"/>
          </a:p>
        </p:txBody>
      </p:sp>
      <p:pic>
        <p:nvPicPr>
          <p:cNvPr id="2" name="Picture 1">
            <a:extLst>
              <a:ext uri="{FF2B5EF4-FFF2-40B4-BE49-F238E27FC236}">
                <a16:creationId xmlns:a16="http://schemas.microsoft.com/office/drawing/2014/main" id="{86C4CDBF-62EE-444A-8EEE-33171D07E9F5}"/>
              </a:ext>
            </a:extLst>
          </p:cNvPr>
          <p:cNvPicPr>
            <a:picLocks noChangeAspect="1"/>
          </p:cNvPicPr>
          <p:nvPr/>
        </p:nvPicPr>
        <p:blipFill>
          <a:blip r:embed="rId13"/>
          <a:stretch>
            <a:fillRect/>
          </a:stretch>
        </p:blipFill>
        <p:spPr>
          <a:xfrm>
            <a:off x="6915389" y="1635899"/>
            <a:ext cx="4160487" cy="4615077"/>
          </a:xfrm>
          <a:prstGeom prst="rect">
            <a:avLst/>
          </a:prstGeom>
        </p:spPr>
      </p:pic>
      <p:sp>
        <p:nvSpPr>
          <p:cNvPr id="3" name="TextBox 2">
            <a:extLst>
              <a:ext uri="{FF2B5EF4-FFF2-40B4-BE49-F238E27FC236}">
                <a16:creationId xmlns:a16="http://schemas.microsoft.com/office/drawing/2014/main" id="{FE70C3A2-423B-B246-BA33-E533CC7297E2}"/>
              </a:ext>
            </a:extLst>
          </p:cNvPr>
          <p:cNvSpPr txBox="1"/>
          <p:nvPr/>
        </p:nvSpPr>
        <p:spPr>
          <a:xfrm rot="16200000">
            <a:off x="9413853" y="3722229"/>
            <a:ext cx="3807125" cy="442417"/>
          </a:xfrm>
          <a:prstGeom prst="rect">
            <a:avLst/>
          </a:prstGeom>
          <a:noFill/>
        </p:spPr>
        <p:txBody>
          <a:bodyPr wrap="square" rtlCol="0">
            <a:normAutofit fontScale="77500" lnSpcReduction="20000"/>
          </a:bodyPr>
          <a:lstStyle/>
          <a:p>
            <a:r>
              <a:rPr lang="en-US" dirty="0"/>
              <a:t>From “Framework of Six Types of Involvement”</a:t>
            </a:r>
          </a:p>
        </p:txBody>
      </p:sp>
    </p:spTree>
    <p:extLst>
      <p:ext uri="{BB962C8B-B14F-4D97-AF65-F5344CB8AC3E}">
        <p14:creationId xmlns:p14="http://schemas.microsoft.com/office/powerpoint/2010/main" val="1537274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7A82D6-BAC8-FC4E-88F3-B100B9BB6378}"/>
              </a:ext>
            </a:extLst>
          </p:cNvPr>
          <p:cNvSpPr/>
          <p:nvPr/>
        </p:nvSpPr>
        <p:spPr>
          <a:xfrm>
            <a:off x="1015041" y="2285999"/>
            <a:ext cx="10161917" cy="3631722"/>
          </a:xfrm>
          <a:prstGeom prst="rect">
            <a:avLst/>
          </a:prstGeom>
        </p:spPr>
        <p:txBody>
          <a:bodyPr wrap="square">
            <a:normAutofit fontScale="85000" lnSpcReduction="10000"/>
          </a:bodyPr>
          <a:lstStyle/>
          <a:p>
            <a:endParaRPr lang="en-US" dirty="0"/>
          </a:p>
          <a:p>
            <a:pPr marL="422275" lvl="2" indent="-285750" fontAlgn="base">
              <a:buFont typeface="Arial" panose="020B0604020202020204" pitchFamily="34" charset="0"/>
              <a:buChar char="•"/>
            </a:pPr>
            <a:r>
              <a:rPr lang="en-US" dirty="0"/>
              <a:t>Clear Policy Implementation — how schools:</a:t>
            </a:r>
          </a:p>
          <a:p>
            <a:pPr marL="879475" lvl="3" indent="-285750" fontAlgn="base">
              <a:buFont typeface="Arial" panose="020B0604020202020204" pitchFamily="34" charset="0"/>
              <a:buChar char="•"/>
            </a:pPr>
            <a:r>
              <a:rPr lang="en-US" dirty="0"/>
              <a:t>will take the following actions to involve parents in the process of school review</a:t>
            </a:r>
          </a:p>
          <a:p>
            <a:pPr marL="879475" lvl="4" indent="-285750" fontAlgn="base">
              <a:buFont typeface="Arial" panose="020B0604020202020204" pitchFamily="34" charset="0"/>
              <a:buChar char="•"/>
            </a:pPr>
            <a:r>
              <a:rPr lang="en-US" dirty="0"/>
              <a:t>will take the following actions to involve parents in the joint development of its school parental involvement plan</a:t>
            </a:r>
          </a:p>
          <a:p>
            <a:pPr marL="879475" lvl="4" indent="-285750" fontAlgn="base">
              <a:buFont typeface="Arial" panose="020B0604020202020204" pitchFamily="34" charset="0"/>
              <a:buChar char="•"/>
            </a:pPr>
            <a:r>
              <a:rPr lang="en-US" dirty="0"/>
              <a:t>will hold an annual meeting to inform parents</a:t>
            </a:r>
          </a:p>
          <a:p>
            <a:pPr marL="879475" lvl="4" indent="-285750" fontAlgn="base">
              <a:buFont typeface="Arial" panose="020B0604020202020204" pitchFamily="34" charset="0"/>
              <a:buChar char="•"/>
            </a:pPr>
            <a:r>
              <a:rPr lang="en-US" dirty="0"/>
              <a:t>will provide parents of...a description and explanation of the school’s curriculum, the forms of academic assessment used to measure children’s progress, and the proficiency levels students are expected to meet by: [date]</a:t>
            </a:r>
          </a:p>
          <a:p>
            <a:pPr marL="879475" lvl="4" indent="-285750" fontAlgn="base">
              <a:buFont typeface="Arial" panose="020B0604020202020204" pitchFamily="34" charset="0"/>
              <a:buChar char="•"/>
            </a:pPr>
            <a:r>
              <a:rPr lang="en-US" dirty="0"/>
              <a:t>will at the request of parents, provide opportunities for regular meetings for parents to formulate suggestions and to participate, as appropriate, in decisions about the education of their children. The school will respond to any such suggestions as soon as practicably possible by [list of actions]</a:t>
            </a:r>
          </a:p>
          <a:p>
            <a:pPr marL="879475" lvl="4" indent="-285750" fontAlgn="base">
              <a:buFont typeface="Arial" panose="020B0604020202020204" pitchFamily="34" charset="0"/>
              <a:buChar char="•"/>
            </a:pPr>
            <a:r>
              <a:rPr lang="en-US" dirty="0"/>
              <a:t>will provide materials and training to help parents work with their children to improve their children’s academic achievement, such as literacy training and using technology, as appropriate, to foster parental involvement, by:</a:t>
            </a:r>
          </a:p>
          <a:p>
            <a:pPr marL="879475" lvl="4" indent="-285750" fontAlgn="base">
              <a:buFont typeface="Arial" panose="020B0604020202020204" pitchFamily="34" charset="0"/>
              <a:buChar char="•"/>
            </a:pPr>
            <a:r>
              <a:rPr lang="en-US" dirty="0"/>
              <a:t>will, with the assistance of its parents, educate its teachers, pupil services personnel, principals and other staff in how to reach out to, communicate with, and work with parents as equal partners in the value and utility of contributions of parents, and in how to implement and coordinate parent programs and build ties between parents and schools, by:</a:t>
            </a:r>
          </a:p>
        </p:txBody>
      </p:sp>
      <p:sp>
        <p:nvSpPr>
          <p:cNvPr id="3" name="Title 2">
            <a:extLst>
              <a:ext uri="{FF2B5EF4-FFF2-40B4-BE49-F238E27FC236}">
                <a16:creationId xmlns:a16="http://schemas.microsoft.com/office/drawing/2014/main" id="{1B60A6E6-058E-2241-9961-CAFD4A21F1CC}"/>
              </a:ext>
            </a:extLst>
          </p:cNvPr>
          <p:cNvSpPr>
            <a:spLocks noGrp="1"/>
          </p:cNvSpPr>
          <p:nvPr>
            <p:ph type="title"/>
          </p:nvPr>
        </p:nvSpPr>
        <p:spPr/>
        <p:txBody>
          <a:bodyPr>
            <a:normAutofit fontScale="90000"/>
          </a:bodyPr>
          <a:lstStyle/>
          <a:p>
            <a:r>
              <a:rPr lang="en-US" b="1" dirty="0"/>
              <a:t>Partial Template of School-Parent Contract</a:t>
            </a:r>
            <a:br>
              <a:rPr lang="en-US" b="1" dirty="0"/>
            </a:br>
            <a:r>
              <a:rPr lang="en-US" b="1" dirty="0"/>
              <a:t>(from US Department of Education)</a:t>
            </a:r>
          </a:p>
        </p:txBody>
      </p:sp>
    </p:spTree>
    <p:extLst>
      <p:ext uri="{BB962C8B-B14F-4D97-AF65-F5344CB8AC3E}">
        <p14:creationId xmlns:p14="http://schemas.microsoft.com/office/powerpoint/2010/main" val="3618340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A9DF0-5CCD-9342-9604-AC79B4F72664}"/>
              </a:ext>
            </a:extLst>
          </p:cNvPr>
          <p:cNvSpPr txBox="1">
            <a:spLocks/>
          </p:cNvSpPr>
          <p:nvPr/>
        </p:nvSpPr>
        <p:spPr>
          <a:xfrm>
            <a:off x="1295399" y="996528"/>
            <a:ext cx="9615615"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Overview of Studies</a:t>
            </a:r>
          </a:p>
        </p:txBody>
      </p:sp>
      <p:sp>
        <p:nvSpPr>
          <p:cNvPr id="5" name="Content Placeholder 2">
            <a:extLst>
              <a:ext uri="{FF2B5EF4-FFF2-40B4-BE49-F238E27FC236}">
                <a16:creationId xmlns:a16="http://schemas.microsoft.com/office/drawing/2014/main" id="{A3677589-D6C1-AF49-A5CC-D73AD9531BD0}"/>
              </a:ext>
            </a:extLst>
          </p:cNvPr>
          <p:cNvSpPr txBox="1">
            <a:spLocks/>
          </p:cNvSpPr>
          <p:nvPr/>
        </p:nvSpPr>
        <p:spPr>
          <a:xfrm>
            <a:off x="961757" y="1977080"/>
            <a:ext cx="7129819" cy="3975146"/>
          </a:xfrm>
          <a:prstGeom prst="rect">
            <a:avLst/>
          </a:prstGeom>
        </p:spPr>
        <p:txBody>
          <a:bodyPr>
            <a:normAutofit fontScale="85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sz="2800" dirty="0"/>
              <a:t>Studies show that “parent engagement matters even more than schools in shaping the achievement of young people” (</a:t>
            </a:r>
            <a:r>
              <a:rPr lang="en-US" sz="2800" dirty="0" err="1"/>
              <a:t>Desforges</a:t>
            </a:r>
            <a:r>
              <a:rPr lang="en-US" sz="2800" dirty="0"/>
              <a:t> 2003)</a:t>
            </a:r>
          </a:p>
          <a:p>
            <a:r>
              <a:rPr lang="en-US" sz="2800" dirty="0"/>
              <a:t>“The best predictor of student success is the extent to which families encourage learning at home and involve themselves in their child’s education” (PTA 2000)</a:t>
            </a:r>
          </a:p>
          <a:p>
            <a:r>
              <a:rPr lang="en-US" sz="2800" dirty="0"/>
              <a:t>“Across 50 studies, parental involvement was positively associated with achievement, </a:t>
            </a:r>
            <a:r>
              <a:rPr lang="en-US" sz="2800" b="1" dirty="0"/>
              <a:t>with the exception of parental help with homework </a:t>
            </a:r>
            <a:r>
              <a:rPr lang="en-US" sz="2800" dirty="0"/>
              <a:t>[emphasis added]. Involvement that reflected academic socialization had the strongest positive association with achievement” (Hill 2009)</a:t>
            </a:r>
          </a:p>
        </p:txBody>
      </p:sp>
      <p:pic>
        <p:nvPicPr>
          <p:cNvPr id="3" name="Picture 2">
            <a:extLst>
              <a:ext uri="{FF2B5EF4-FFF2-40B4-BE49-F238E27FC236}">
                <a16:creationId xmlns:a16="http://schemas.microsoft.com/office/drawing/2014/main" id="{62027312-12A0-C645-A810-2D91ECCF24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05800" y="1833639"/>
            <a:ext cx="2938856" cy="4118587"/>
          </a:xfrm>
          <a:prstGeom prst="rect">
            <a:avLst/>
          </a:prstGeom>
        </p:spPr>
      </p:pic>
    </p:spTree>
    <p:extLst>
      <p:ext uri="{BB962C8B-B14F-4D97-AF65-F5344CB8AC3E}">
        <p14:creationId xmlns:p14="http://schemas.microsoft.com/office/powerpoint/2010/main" val="2262427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731C-EB52-3D4E-9A11-98C7452AB1A0}"/>
              </a:ext>
            </a:extLst>
          </p:cNvPr>
          <p:cNvSpPr>
            <a:spLocks noGrp="1"/>
          </p:cNvSpPr>
          <p:nvPr>
            <p:ph type="title"/>
          </p:nvPr>
        </p:nvSpPr>
        <p:spPr>
          <a:xfrm>
            <a:off x="1221262" y="833851"/>
            <a:ext cx="9601196" cy="1303867"/>
          </a:xfrm>
        </p:spPr>
        <p:txBody>
          <a:bodyPr/>
          <a:lstStyle/>
          <a:p>
            <a:r>
              <a:rPr lang="en-US" b="1" dirty="0"/>
              <a:t>Expectations for Parents: Academics</a:t>
            </a:r>
          </a:p>
        </p:txBody>
      </p:sp>
      <p:sp>
        <p:nvSpPr>
          <p:cNvPr id="3" name="Content Placeholder 2">
            <a:extLst>
              <a:ext uri="{FF2B5EF4-FFF2-40B4-BE49-F238E27FC236}">
                <a16:creationId xmlns:a16="http://schemas.microsoft.com/office/drawing/2014/main" id="{E6742553-7DF6-1942-B4D1-15167F6570B6}"/>
              </a:ext>
            </a:extLst>
          </p:cNvPr>
          <p:cNvSpPr>
            <a:spLocks noGrp="1"/>
          </p:cNvSpPr>
          <p:nvPr>
            <p:ph sz="quarter" idx="13"/>
          </p:nvPr>
        </p:nvSpPr>
        <p:spPr>
          <a:xfrm>
            <a:off x="966159" y="2367092"/>
            <a:ext cx="7056408" cy="3588865"/>
          </a:xfrm>
        </p:spPr>
        <p:txBody>
          <a:bodyPr>
            <a:normAutofit fontScale="85000" lnSpcReduction="20000"/>
          </a:bodyPr>
          <a:lstStyle/>
          <a:p>
            <a:r>
              <a:rPr lang="en-US" sz="2800" dirty="0"/>
              <a:t>Communicate with teacher directly before emailing administrators</a:t>
            </a:r>
          </a:p>
          <a:p>
            <a:pPr lvl="1"/>
            <a:r>
              <a:rPr lang="en-US" sz="2400" dirty="0"/>
              <a:t>“In general, complaints are best resolved at the level where they arise.” (UNIS)</a:t>
            </a:r>
          </a:p>
          <a:p>
            <a:r>
              <a:rPr lang="en-US" sz="2800" dirty="0"/>
              <a:t>Depending on grade level (7</a:t>
            </a:r>
            <a:r>
              <a:rPr lang="en-US" sz="2800" baseline="30000" dirty="0"/>
              <a:t>th</a:t>
            </a:r>
            <a:r>
              <a:rPr lang="en-US" sz="2800" dirty="0"/>
              <a:t> &amp; up?), students communicate </a:t>
            </a:r>
            <a:r>
              <a:rPr lang="en-US" sz="2800" u="sng" dirty="0"/>
              <a:t>first</a:t>
            </a:r>
          </a:p>
          <a:p>
            <a:pPr lvl="1"/>
            <a:r>
              <a:rPr lang="en-US" sz="2600" dirty="0"/>
              <a:t>Self-advocacy is one of the strongest concepts we can teach (see </a:t>
            </a:r>
            <a:r>
              <a:rPr lang="en-US" sz="2600" i="1" dirty="0"/>
              <a:t>Outliers </a:t>
            </a:r>
            <a:r>
              <a:rPr lang="en-US" sz="2600" dirty="0"/>
              <a:t>by Malcolm Gladwell)</a:t>
            </a:r>
          </a:p>
          <a:p>
            <a:r>
              <a:rPr lang="en-US" sz="2800" dirty="0"/>
              <a:t>Personal Experience: These boundaries for parents should be communicated at beginning of the year</a:t>
            </a:r>
          </a:p>
        </p:txBody>
      </p:sp>
      <p:pic>
        <p:nvPicPr>
          <p:cNvPr id="4" name="Picture 3">
            <a:extLst>
              <a:ext uri="{FF2B5EF4-FFF2-40B4-BE49-F238E27FC236}">
                <a16:creationId xmlns:a16="http://schemas.microsoft.com/office/drawing/2014/main" id="{DABC5AFA-653F-AE4A-BFA1-3044BFB8AB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91578" y="2137718"/>
            <a:ext cx="3003519" cy="3968246"/>
          </a:xfrm>
          <a:prstGeom prst="rect">
            <a:avLst/>
          </a:prstGeom>
        </p:spPr>
      </p:pic>
    </p:spTree>
    <p:extLst>
      <p:ext uri="{BB962C8B-B14F-4D97-AF65-F5344CB8AC3E}">
        <p14:creationId xmlns:p14="http://schemas.microsoft.com/office/powerpoint/2010/main" val="240664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731C-EB52-3D4E-9A11-98C7452AB1A0}"/>
              </a:ext>
            </a:extLst>
          </p:cNvPr>
          <p:cNvSpPr>
            <a:spLocks noGrp="1"/>
          </p:cNvSpPr>
          <p:nvPr>
            <p:ph type="title"/>
          </p:nvPr>
        </p:nvSpPr>
        <p:spPr>
          <a:xfrm>
            <a:off x="660401" y="855132"/>
            <a:ext cx="10896600" cy="1128377"/>
          </a:xfrm>
        </p:spPr>
        <p:txBody>
          <a:bodyPr>
            <a:noAutofit/>
          </a:bodyPr>
          <a:lstStyle/>
          <a:p>
            <a:r>
              <a:rPr lang="en-US" b="1" dirty="0"/>
              <a:t>Expectations for Parents: Modeling Behavior</a:t>
            </a:r>
          </a:p>
        </p:txBody>
      </p:sp>
      <p:sp>
        <p:nvSpPr>
          <p:cNvPr id="3" name="Content Placeholder 2">
            <a:extLst>
              <a:ext uri="{FF2B5EF4-FFF2-40B4-BE49-F238E27FC236}">
                <a16:creationId xmlns:a16="http://schemas.microsoft.com/office/drawing/2014/main" id="{E6742553-7DF6-1942-B4D1-15167F6570B6}"/>
              </a:ext>
            </a:extLst>
          </p:cNvPr>
          <p:cNvSpPr>
            <a:spLocks noGrp="1"/>
          </p:cNvSpPr>
          <p:nvPr>
            <p:ph sz="quarter" idx="13"/>
          </p:nvPr>
        </p:nvSpPr>
        <p:spPr>
          <a:xfrm>
            <a:off x="864973" y="2367093"/>
            <a:ext cx="6570997" cy="3601222"/>
          </a:xfrm>
        </p:spPr>
        <p:txBody>
          <a:bodyPr>
            <a:normAutofit fontScale="85000" lnSpcReduction="20000"/>
          </a:bodyPr>
          <a:lstStyle/>
          <a:p>
            <a:pPr marL="554038" lvl="2" fontAlgn="base"/>
            <a:r>
              <a:rPr lang="en-US" sz="3200" dirty="0"/>
              <a:t>Honor &amp; respect for campus rules, teachers, administrators, and their:</a:t>
            </a:r>
          </a:p>
          <a:p>
            <a:pPr marL="1011238" lvl="4" indent="-285750" fontAlgn="base"/>
            <a:r>
              <a:rPr lang="en-US" sz="2400" dirty="0"/>
              <a:t>Expertise and passion</a:t>
            </a:r>
          </a:p>
          <a:p>
            <a:pPr marL="1011238" lvl="4" indent="-285750" fontAlgn="base"/>
            <a:r>
              <a:rPr lang="en-US" sz="2400" dirty="0"/>
              <a:t>time/schedules (including weekends/holidays)</a:t>
            </a:r>
          </a:p>
          <a:p>
            <a:pPr marL="1011238" lvl="4" indent="-285750" fontAlgn="base"/>
            <a:r>
              <a:rPr lang="en-US" sz="2400" dirty="0"/>
              <a:t>class size (the knowledge that they have a large number of students)</a:t>
            </a:r>
          </a:p>
          <a:p>
            <a:pPr marL="554038" lvl="2" fontAlgn="base"/>
            <a:r>
              <a:rPr lang="en-US" sz="3200" dirty="0"/>
              <a:t>Language (on-campus and in emails)</a:t>
            </a:r>
          </a:p>
          <a:p>
            <a:pPr marL="554038" lvl="2" fontAlgn="base"/>
            <a:r>
              <a:rPr lang="en-US" sz="3200" dirty="0"/>
              <a:t>On-Campus Dress (not a problem in our school, but mentioned in many policies)</a:t>
            </a:r>
          </a:p>
        </p:txBody>
      </p:sp>
      <p:pic>
        <p:nvPicPr>
          <p:cNvPr id="4" name="Picture 3">
            <a:extLst>
              <a:ext uri="{FF2B5EF4-FFF2-40B4-BE49-F238E27FC236}">
                <a16:creationId xmlns:a16="http://schemas.microsoft.com/office/drawing/2014/main" id="{E11F6EEC-7CB3-0B47-BBDA-3714F30EB5B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9306">
                        <a14:foregroundMark x1="74306" y1="9361" x2="74306" y2="9361"/>
                        <a14:backgroundMark x1="87639" y1="90639" x2="87639" y2="90639"/>
                        <a14:backgroundMark x1="83056" y1="90639" x2="83056" y2="90639"/>
                        <a14:backgroundMark x1="91806" y1="92009" x2="91806" y2="92009"/>
                        <a14:backgroundMark x1="78472" y1="88813" x2="78472" y2="88813"/>
                        <a14:backgroundMark x1="78333" y1="97260" x2="78333" y2="97260"/>
                      </a14:backgroundRemoval>
                    </a14:imgEffect>
                  </a14:imgLayer>
                </a14:imgProps>
              </a:ext>
            </a:extLst>
          </a:blip>
          <a:stretch>
            <a:fillRect/>
          </a:stretch>
        </p:blipFill>
        <p:spPr>
          <a:xfrm>
            <a:off x="7435970" y="2646493"/>
            <a:ext cx="3833272" cy="2331907"/>
          </a:xfrm>
          <a:prstGeom prst="rect">
            <a:avLst/>
          </a:prstGeom>
          <a:solidFill>
            <a:schemeClr val="tx1"/>
          </a:solidFill>
        </p:spPr>
      </p:pic>
    </p:spTree>
    <p:extLst>
      <p:ext uri="{BB962C8B-B14F-4D97-AF65-F5344CB8AC3E}">
        <p14:creationId xmlns:p14="http://schemas.microsoft.com/office/powerpoint/2010/main" val="116563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731C-EB52-3D4E-9A11-98C7452AB1A0}"/>
              </a:ext>
            </a:extLst>
          </p:cNvPr>
          <p:cNvSpPr>
            <a:spLocks noGrp="1"/>
          </p:cNvSpPr>
          <p:nvPr>
            <p:ph type="title"/>
          </p:nvPr>
        </p:nvSpPr>
        <p:spPr>
          <a:xfrm>
            <a:off x="902044" y="796780"/>
            <a:ext cx="10392032" cy="1303867"/>
          </a:xfrm>
        </p:spPr>
        <p:txBody>
          <a:bodyPr>
            <a:normAutofit/>
          </a:bodyPr>
          <a:lstStyle/>
          <a:p>
            <a:r>
              <a:rPr lang="en-US" b="1" dirty="0"/>
              <a:t>Expectations for Schools: Communication</a:t>
            </a:r>
          </a:p>
        </p:txBody>
      </p:sp>
      <p:sp>
        <p:nvSpPr>
          <p:cNvPr id="3" name="Content Placeholder 2">
            <a:extLst>
              <a:ext uri="{FF2B5EF4-FFF2-40B4-BE49-F238E27FC236}">
                <a16:creationId xmlns:a16="http://schemas.microsoft.com/office/drawing/2014/main" id="{E6742553-7DF6-1942-B4D1-15167F6570B6}"/>
              </a:ext>
            </a:extLst>
          </p:cNvPr>
          <p:cNvSpPr>
            <a:spLocks noGrp="1"/>
          </p:cNvSpPr>
          <p:nvPr>
            <p:ph sz="quarter" idx="13"/>
          </p:nvPr>
        </p:nvSpPr>
        <p:spPr>
          <a:xfrm>
            <a:off x="1000897" y="2100646"/>
            <a:ext cx="10120184" cy="4041361"/>
          </a:xfrm>
        </p:spPr>
        <p:txBody>
          <a:bodyPr>
            <a:normAutofit fontScale="92500" lnSpcReduction="10000"/>
          </a:bodyPr>
          <a:lstStyle/>
          <a:p>
            <a:pPr marL="333375" lvl="2" fontAlgn="base"/>
            <a:r>
              <a:rPr lang="en-US" sz="2800" dirty="0"/>
              <a:t>Clear, active, two-way communication about:</a:t>
            </a:r>
          </a:p>
          <a:p>
            <a:pPr marL="790575" lvl="4" indent="-285750" fontAlgn="base"/>
            <a:r>
              <a:rPr lang="en-US" sz="2000" dirty="0"/>
              <a:t>school/teacher expectations &amp; procedures for their child</a:t>
            </a:r>
          </a:p>
          <a:p>
            <a:pPr marL="790575" lvl="4" indent="-285750" fontAlgn="base"/>
            <a:r>
              <a:rPr lang="en-US" sz="2000" dirty="0"/>
              <a:t>parental expectations &amp; procedures (and any changes to these)</a:t>
            </a:r>
          </a:p>
          <a:p>
            <a:pPr marL="790575" lvl="4" indent="-285750" fontAlgn="base"/>
            <a:r>
              <a:rPr lang="en-US" sz="2000" dirty="0"/>
              <a:t>school events &amp; activities that they’re invited to</a:t>
            </a:r>
          </a:p>
          <a:p>
            <a:pPr marL="790575" lvl="4" indent="-285750" fontAlgn="base"/>
            <a:r>
              <a:rPr lang="en-US" sz="2000" dirty="0"/>
              <a:t>overall issues that affect their child (not just at conferences or when they receive their child’s report cards)</a:t>
            </a:r>
          </a:p>
          <a:p>
            <a:pPr marL="790575" lvl="4" indent="-285750" fontAlgn="base"/>
            <a:r>
              <a:rPr lang="en-US" sz="2000" dirty="0"/>
              <a:t>how parents can help their children to improve their academic achievement, such as materials, “literacy training and using technology, as appropriate, to foster parental involvement”</a:t>
            </a:r>
          </a:p>
          <a:p>
            <a:pPr marL="333375" lvl="3" indent="-285750" fontAlgn="base"/>
            <a:r>
              <a:rPr lang="en-US" sz="2400" dirty="0"/>
              <a:t>Personal Experience: Expectation—communicated to parents at beginning of the year—that teachers will respond within 24-48 hours, not counting weekends and holidays</a:t>
            </a:r>
          </a:p>
        </p:txBody>
      </p:sp>
      <p:pic>
        <p:nvPicPr>
          <p:cNvPr id="4" name="Picture 3">
            <a:extLst>
              <a:ext uri="{FF2B5EF4-FFF2-40B4-BE49-F238E27FC236}">
                <a16:creationId xmlns:a16="http://schemas.microsoft.com/office/drawing/2014/main" id="{86027FF4-F115-4C4D-A248-37BD3E70E78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79" b="98321" l="4762" r="97381">
                        <a14:foregroundMark x1="28810" y1="24700" x2="28810" y2="24700"/>
                        <a14:foregroundMark x1="39762" y1="22782" x2="39762" y2="22782"/>
                        <a14:foregroundMark x1="46190" y1="15588" x2="46190" y2="15588"/>
                        <a14:foregroundMark x1="51905" y1="13669" x2="51905" y2="13669"/>
                        <a14:foregroundMark x1="24762" y1="40528" x2="24762" y2="40528"/>
                        <a14:foregroundMark x1="15238" y1="42446" x2="15238" y2="42446"/>
                        <a14:foregroundMark x1="19048" y1="53477" x2="19048" y2="53477"/>
                        <a14:foregroundMark x1="18333" y1="32614" x2="18333" y2="32614"/>
                        <a14:foregroundMark x1="27381" y1="20144" x2="27381" y2="20144"/>
                        <a14:foregroundMark x1="39048" y1="14868" x2="39048" y2="14868"/>
                        <a14:foregroundMark x1="57143" y1="11031" x2="57143" y2="11031"/>
                        <a14:foregroundMark x1="67619" y1="12470" x2="67619" y2="12470"/>
                        <a14:foregroundMark x1="52619" y1="18225" x2="52619" y2="18225"/>
                        <a14:foregroundMark x1="59762" y1="20144" x2="59762" y2="20144"/>
                      </a14:backgroundRemoval>
                    </a14:imgEffect>
                  </a14:imgLayer>
                </a14:imgProps>
              </a:ext>
            </a:extLst>
          </a:blip>
          <a:stretch>
            <a:fillRect/>
          </a:stretch>
        </p:blipFill>
        <p:spPr>
          <a:xfrm>
            <a:off x="8590416" y="1796164"/>
            <a:ext cx="2052184" cy="2032639"/>
          </a:xfrm>
          <a:prstGeom prst="rect">
            <a:avLst/>
          </a:prstGeom>
        </p:spPr>
      </p:pic>
    </p:spTree>
    <p:extLst>
      <p:ext uri="{BB962C8B-B14F-4D97-AF65-F5344CB8AC3E}">
        <p14:creationId xmlns:p14="http://schemas.microsoft.com/office/powerpoint/2010/main" val="238243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731C-EB52-3D4E-9A11-98C7452AB1A0}"/>
              </a:ext>
            </a:extLst>
          </p:cNvPr>
          <p:cNvSpPr>
            <a:spLocks noGrp="1"/>
          </p:cNvSpPr>
          <p:nvPr>
            <p:ph type="title"/>
          </p:nvPr>
        </p:nvSpPr>
        <p:spPr/>
        <p:txBody>
          <a:bodyPr>
            <a:normAutofit/>
          </a:bodyPr>
          <a:lstStyle/>
          <a:p>
            <a:r>
              <a:rPr lang="en-US" b="1" dirty="0"/>
              <a:t>Expectations for Schools: Partnerships</a:t>
            </a:r>
          </a:p>
        </p:txBody>
      </p:sp>
      <p:sp>
        <p:nvSpPr>
          <p:cNvPr id="3" name="Content Placeholder 2">
            <a:extLst>
              <a:ext uri="{FF2B5EF4-FFF2-40B4-BE49-F238E27FC236}">
                <a16:creationId xmlns:a16="http://schemas.microsoft.com/office/drawing/2014/main" id="{E6742553-7DF6-1942-B4D1-15167F6570B6}"/>
              </a:ext>
            </a:extLst>
          </p:cNvPr>
          <p:cNvSpPr>
            <a:spLocks noGrp="1"/>
          </p:cNvSpPr>
          <p:nvPr>
            <p:ph sz="quarter" idx="13"/>
          </p:nvPr>
        </p:nvSpPr>
        <p:spPr>
          <a:xfrm>
            <a:off x="1000897" y="2367092"/>
            <a:ext cx="7107933" cy="3757663"/>
          </a:xfrm>
        </p:spPr>
        <p:txBody>
          <a:bodyPr>
            <a:normAutofit fontScale="77500" lnSpcReduction="20000"/>
          </a:bodyPr>
          <a:lstStyle/>
          <a:p>
            <a:pPr marL="333375" lvl="2" fontAlgn="base"/>
            <a:r>
              <a:rPr lang="en-US" sz="2800" dirty="0"/>
              <a:t>Acknowledgment that:</a:t>
            </a:r>
          </a:p>
          <a:p>
            <a:pPr marL="847725" lvl="1" indent="-342900" fontAlgn="base"/>
            <a:r>
              <a:rPr lang="en-US" sz="2400" dirty="0"/>
              <a:t>parents “play an integral role in assisting their child’s learning”;</a:t>
            </a:r>
          </a:p>
          <a:p>
            <a:pPr marL="847725" lvl="1" indent="-342900" fontAlgn="base"/>
            <a:r>
              <a:rPr lang="en-US" sz="2400" dirty="0"/>
              <a:t>parents should be “encouraged to be actively involved in their child’s education”;</a:t>
            </a:r>
          </a:p>
          <a:p>
            <a:pPr marL="847725" lvl="1" indent="-342900" fontAlgn="base"/>
            <a:r>
              <a:rPr lang="en-US" sz="2400" dirty="0"/>
              <a:t>parents are full partners in their child’s education and are included, as appropriate, in decision-making and on advisory committees to assist in the education of their child;</a:t>
            </a:r>
          </a:p>
          <a:p>
            <a:pPr marL="333375" lvl="2" fontAlgn="base"/>
            <a:r>
              <a:rPr lang="en-US" sz="2800" dirty="0"/>
              <a:t>Training for teachers &amp; staff:</a:t>
            </a:r>
          </a:p>
          <a:p>
            <a:pPr marL="847725" lvl="1" indent="-342900" fontAlgn="base"/>
            <a:r>
              <a:rPr lang="en-US" sz="2400" dirty="0"/>
              <a:t>“in how to reach out to, communicate with, and work with parents as equal partners” and “in how to implement and coordinate parent programs and build ties between parents and schools”</a:t>
            </a:r>
          </a:p>
        </p:txBody>
      </p:sp>
      <p:pic>
        <p:nvPicPr>
          <p:cNvPr id="5" name="Picture 4">
            <a:extLst>
              <a:ext uri="{FF2B5EF4-FFF2-40B4-BE49-F238E27FC236}">
                <a16:creationId xmlns:a16="http://schemas.microsoft.com/office/drawing/2014/main" id="{724E05E6-74AD-574C-8B77-09C2A5B281DF}"/>
              </a:ext>
            </a:extLst>
          </p:cNvPr>
          <p:cNvPicPr>
            <a:picLocks noChangeAspect="1"/>
          </p:cNvPicPr>
          <p:nvPr/>
        </p:nvPicPr>
        <p:blipFill>
          <a:blip r:embed="rId2"/>
          <a:stretch>
            <a:fillRect/>
          </a:stretch>
        </p:blipFill>
        <p:spPr>
          <a:xfrm>
            <a:off x="8108830" y="2474922"/>
            <a:ext cx="3067170" cy="3067170"/>
          </a:xfrm>
          <a:prstGeom prst="rect">
            <a:avLst/>
          </a:prstGeom>
        </p:spPr>
      </p:pic>
    </p:spTree>
    <p:extLst>
      <p:ext uri="{BB962C8B-B14F-4D97-AF65-F5344CB8AC3E}">
        <p14:creationId xmlns:p14="http://schemas.microsoft.com/office/powerpoint/2010/main" val="138946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A9DF0-5CCD-9342-9604-AC79B4F72664}"/>
              </a:ext>
            </a:extLst>
          </p:cNvPr>
          <p:cNvSpPr txBox="1">
            <a:spLocks/>
          </p:cNvSpPr>
          <p:nvPr/>
        </p:nvSpPr>
        <p:spPr>
          <a:xfrm>
            <a:off x="1071115" y="902896"/>
            <a:ext cx="5536720"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Ways to Get Parents Involved</a:t>
            </a:r>
          </a:p>
        </p:txBody>
      </p:sp>
      <p:sp>
        <p:nvSpPr>
          <p:cNvPr id="5" name="Content Placeholder 2">
            <a:extLst>
              <a:ext uri="{FF2B5EF4-FFF2-40B4-BE49-F238E27FC236}">
                <a16:creationId xmlns:a16="http://schemas.microsoft.com/office/drawing/2014/main" id="{A3677589-D6C1-AF49-A5CC-D73AD9531BD0}"/>
              </a:ext>
            </a:extLst>
          </p:cNvPr>
          <p:cNvSpPr txBox="1">
            <a:spLocks/>
          </p:cNvSpPr>
          <p:nvPr/>
        </p:nvSpPr>
        <p:spPr>
          <a:xfrm>
            <a:off x="1107267" y="2564276"/>
            <a:ext cx="5536722" cy="3557124"/>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lvl="1"/>
            <a:r>
              <a:rPr lang="en-US" sz="3200" dirty="0"/>
              <a:t>Coffee mornings/Evening Tea</a:t>
            </a:r>
          </a:p>
          <a:p>
            <a:pPr marL="285750" lvl="1"/>
            <a:r>
              <a:rPr lang="en-US" sz="3200" dirty="0"/>
              <a:t>Curriculum Nights</a:t>
            </a:r>
          </a:p>
          <a:p>
            <a:pPr marL="285750" lvl="1"/>
            <a:r>
              <a:rPr lang="en-US" sz="3200" dirty="0"/>
              <a:t>Project Presentations/Open Houses</a:t>
            </a:r>
          </a:p>
          <a:p>
            <a:pPr marL="285750" lvl="1"/>
            <a:r>
              <a:rPr lang="en-US" sz="3200" dirty="0"/>
              <a:t>Expertise for a unit/project</a:t>
            </a:r>
          </a:p>
          <a:p>
            <a:pPr marL="285750" lvl="1"/>
            <a:r>
              <a:rPr lang="en-US" sz="3200" dirty="0"/>
              <a:t>3-A-Day App</a:t>
            </a:r>
          </a:p>
        </p:txBody>
      </p:sp>
      <p:pic>
        <p:nvPicPr>
          <p:cNvPr id="1026" name="Picture 2" descr="https://lh4.googleusercontent.com/grCliA-NYUWfVDwvIbbsJULCnNrC22Mw2TcpK1aMjDE8umkgqga8AnU13c5Ww9NTR4MZhBrD5gumWgLbSMnJqoxcd2IEsAizmfZG0xckH_x6P_KTsyZ-7ydXTtB_IXlZMCnOqy1B">
            <a:extLst>
              <a:ext uri="{FF2B5EF4-FFF2-40B4-BE49-F238E27FC236}">
                <a16:creationId xmlns:a16="http://schemas.microsoft.com/office/drawing/2014/main" id="{E1071FC1-F0FC-204F-B1B3-51B32B7400E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72389" y="552089"/>
            <a:ext cx="4388442" cy="58314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lh3.googleusercontent.com/ug5LGDIY9pdS7LQX7yGp33kRkS67zWMhiQZd7bRrXKay0zMvuTn2T-hs-NXI2Hkj1XkwMzJTNZkA7BUddyvSuoLh7VfSWtNmFguXCYBSQTZdyphajJ0OczUwxQPquXNJjJm_Maut">
            <a:extLst>
              <a:ext uri="{FF2B5EF4-FFF2-40B4-BE49-F238E27FC236}">
                <a16:creationId xmlns:a16="http://schemas.microsoft.com/office/drawing/2014/main" id="{3CCA962B-91FA-BA44-AA7F-EE56C11411F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89451" y="3280095"/>
            <a:ext cx="5371380" cy="19318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5545331-A1F5-CA42-8D16-9492B3ACC11E}"/>
              </a:ext>
            </a:extLst>
          </p:cNvPr>
          <p:cNvPicPr>
            <a:picLocks noChangeAspect="1"/>
          </p:cNvPicPr>
          <p:nvPr/>
        </p:nvPicPr>
        <p:blipFill>
          <a:blip r:embed="rId5"/>
          <a:stretch>
            <a:fillRect/>
          </a:stretch>
        </p:blipFill>
        <p:spPr>
          <a:xfrm>
            <a:off x="7001035" y="2370601"/>
            <a:ext cx="4559796" cy="2738113"/>
          </a:xfrm>
          <a:prstGeom prst="rect">
            <a:avLst/>
          </a:prstGeom>
        </p:spPr>
      </p:pic>
    </p:spTree>
    <p:extLst>
      <p:ext uri="{BB962C8B-B14F-4D97-AF65-F5344CB8AC3E}">
        <p14:creationId xmlns:p14="http://schemas.microsoft.com/office/powerpoint/2010/main" val="83433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xit" presetSubtype="0" fill="hold"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xit" presetSubtype="0" fill="hold" nodeType="withEffect">
                                  <p:stCondLst>
                                    <p:cond delay="0"/>
                                  </p:stCondLst>
                                  <p:childTnLst>
                                    <p:animEffect transition="out" filter="fade">
                                      <p:cBhvr>
                                        <p:cTn id="22" dur="500"/>
                                        <p:tgtEl>
                                          <p:spTgt spid="1026"/>
                                        </p:tgtEl>
                                      </p:cBhvr>
                                    </p:animEffect>
                                    <p:set>
                                      <p:cBhvr>
                                        <p:cTn id="23"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A9DF0-5CCD-9342-9604-AC79B4F72664}"/>
              </a:ext>
            </a:extLst>
          </p:cNvPr>
          <p:cNvSpPr txBox="1">
            <a:spLocks/>
          </p:cNvSpPr>
          <p:nvPr/>
        </p:nvSpPr>
        <p:spPr>
          <a:xfrm>
            <a:off x="966158" y="982132"/>
            <a:ext cx="10299940" cy="984691"/>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Analysis Based on Readings &amp; Experience</a:t>
            </a:r>
          </a:p>
        </p:txBody>
      </p:sp>
      <p:sp>
        <p:nvSpPr>
          <p:cNvPr id="5" name="Content Placeholder 2">
            <a:extLst>
              <a:ext uri="{FF2B5EF4-FFF2-40B4-BE49-F238E27FC236}">
                <a16:creationId xmlns:a16="http://schemas.microsoft.com/office/drawing/2014/main" id="{A3677589-D6C1-AF49-A5CC-D73AD9531BD0}"/>
              </a:ext>
            </a:extLst>
          </p:cNvPr>
          <p:cNvSpPr txBox="1">
            <a:spLocks/>
          </p:cNvSpPr>
          <p:nvPr/>
        </p:nvSpPr>
        <p:spPr>
          <a:xfrm>
            <a:off x="966158" y="1966822"/>
            <a:ext cx="10299940" cy="4226944"/>
          </a:xfrm>
          <a:prstGeom prst="rect">
            <a:avLst/>
          </a:prstGeom>
        </p:spPr>
        <p:txBody>
          <a:bodyPr>
            <a:normAutofit fontScale="9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lvl="1"/>
            <a:r>
              <a:rPr lang="en-US" sz="2400" dirty="0"/>
              <a:t>Clarity and communication of expectations are </a:t>
            </a:r>
            <a:r>
              <a:rPr lang="en-US" sz="2400" u="sng" dirty="0"/>
              <a:t>key</a:t>
            </a:r>
            <a:r>
              <a:rPr lang="en-US" sz="2400" dirty="0"/>
              <a:t> at the beginning of the year—before students even arrive;</a:t>
            </a:r>
          </a:p>
          <a:p>
            <a:pPr marL="742950" lvl="2"/>
            <a:r>
              <a:rPr lang="en-US" sz="2000" dirty="0"/>
              <a:t>Parental boundaries &amp; expectations—in talking to teachers &amp; staff, and in helping their child—must be clear and enforced</a:t>
            </a:r>
          </a:p>
          <a:p>
            <a:pPr marL="1085850" lvl="3"/>
            <a:r>
              <a:rPr lang="en-US" sz="1800" dirty="0"/>
              <a:t>Administration needs to be respectful but firm about this</a:t>
            </a:r>
          </a:p>
          <a:p>
            <a:pPr marL="285750" lvl="1"/>
            <a:r>
              <a:rPr lang="en-US" sz="2400"/>
              <a:t>Teachers </a:t>
            </a:r>
            <a:r>
              <a:rPr lang="en-US" sz="2400" dirty="0"/>
              <a:t>&amp; staff must brainstorm, reflect, and be trained on how best to include parents directly or through technology:</a:t>
            </a:r>
          </a:p>
          <a:p>
            <a:pPr marL="742950" lvl="2"/>
            <a:r>
              <a:rPr lang="en-US" sz="2000" dirty="0"/>
              <a:t>Online gradebook</a:t>
            </a:r>
          </a:p>
          <a:p>
            <a:pPr marL="742950" lvl="2"/>
            <a:r>
              <a:rPr lang="en-US" sz="2000" dirty="0"/>
              <a:t>Emails &amp; phone calls for *positive* reasons</a:t>
            </a:r>
          </a:p>
          <a:p>
            <a:pPr marL="742950" lvl="2"/>
            <a:r>
              <a:rPr lang="en-US" sz="2000" dirty="0"/>
              <a:t>Objectives/class syllabus communicated at the beginning of every quarter in a brief but clear way</a:t>
            </a:r>
          </a:p>
          <a:p>
            <a:pPr marL="742950" lvl="2"/>
            <a:r>
              <a:rPr lang="en-US" sz="2000" dirty="0"/>
              <a:t>Ensuring parents feel they’re part of their child’s learning…without letting them think that they direct it</a:t>
            </a:r>
            <a:endParaRPr lang="en-US" dirty="0"/>
          </a:p>
          <a:p>
            <a:pPr marL="1085850" lvl="3"/>
            <a:endParaRPr lang="en-US" sz="1800" dirty="0"/>
          </a:p>
        </p:txBody>
      </p:sp>
    </p:spTree>
    <p:extLst>
      <p:ext uri="{BB962C8B-B14F-4D97-AF65-F5344CB8AC3E}">
        <p14:creationId xmlns:p14="http://schemas.microsoft.com/office/powerpoint/2010/main" val="215345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A9DF0-5CCD-9342-9604-AC79B4F72664}"/>
              </a:ext>
            </a:extLst>
          </p:cNvPr>
          <p:cNvSpPr txBox="1">
            <a:spLocks/>
          </p:cNvSpPr>
          <p:nvPr/>
        </p:nvSpPr>
        <p:spPr>
          <a:xfrm>
            <a:off x="1295401" y="982132"/>
            <a:ext cx="9615615" cy="797241"/>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Resources</a:t>
            </a:r>
          </a:p>
        </p:txBody>
      </p:sp>
      <p:sp>
        <p:nvSpPr>
          <p:cNvPr id="5" name="Content Placeholder 2">
            <a:extLst>
              <a:ext uri="{FF2B5EF4-FFF2-40B4-BE49-F238E27FC236}">
                <a16:creationId xmlns:a16="http://schemas.microsoft.com/office/drawing/2014/main" id="{A3677589-D6C1-AF49-A5CC-D73AD9531BD0}"/>
              </a:ext>
            </a:extLst>
          </p:cNvPr>
          <p:cNvSpPr txBox="1">
            <a:spLocks/>
          </p:cNvSpPr>
          <p:nvPr/>
        </p:nvSpPr>
        <p:spPr>
          <a:xfrm>
            <a:off x="1135831" y="1779371"/>
            <a:ext cx="4885408" cy="4328129"/>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sz="2200" b="1" dirty="0"/>
              <a:t>Policy Samples (sorted by usefulness):</a:t>
            </a:r>
          </a:p>
          <a:p>
            <a:pPr marL="411163" lvl="1" indent="-411163" fontAlgn="base"/>
            <a:r>
              <a:rPr lang="en-US" u="sng" dirty="0">
                <a:hlinkClick r:id="rId3"/>
              </a:rPr>
              <a:t>US Department of Education School Policy Template</a:t>
            </a:r>
            <a:endParaRPr lang="en-US" u="sng" dirty="0"/>
          </a:p>
          <a:p>
            <a:pPr marL="411163" lvl="1" indent="-411163" fontAlgn="base"/>
            <a:r>
              <a:rPr lang="en-US" u="sng" dirty="0">
                <a:hlinkClick r:id="rId4"/>
              </a:rPr>
              <a:t>GEMS Wellington International School</a:t>
            </a:r>
            <a:r>
              <a:rPr lang="en-US" dirty="0"/>
              <a:t> </a:t>
            </a:r>
          </a:p>
          <a:p>
            <a:pPr marL="411163" lvl="1" indent="-411163" fontAlgn="base"/>
            <a:r>
              <a:rPr lang="en-US" dirty="0">
                <a:hlinkClick r:id="rId5"/>
              </a:rPr>
              <a:t>Sacaton Schools </a:t>
            </a:r>
            <a:endParaRPr lang="en-US" dirty="0"/>
          </a:p>
          <a:p>
            <a:pPr marL="411163" lvl="1" indent="-411163" fontAlgn="base"/>
            <a:r>
              <a:rPr lang="en-US" u="sng" dirty="0">
                <a:hlinkClick r:id="rId6"/>
              </a:rPr>
              <a:t>UNIS</a:t>
            </a:r>
            <a:endParaRPr lang="en-US" u="sng" dirty="0">
              <a:hlinkClick r:id="rId7"/>
            </a:endParaRPr>
          </a:p>
          <a:p>
            <a:pPr marL="411163" lvl="1" indent="-411163" fontAlgn="base"/>
            <a:r>
              <a:rPr lang="en-US" u="sng" dirty="0">
                <a:hlinkClick r:id="rId7"/>
              </a:rPr>
              <a:t>Spring City Elementary (Utah) Parent Policies &amp; Expectations</a:t>
            </a:r>
            <a:endParaRPr lang="en-US" u="sng" dirty="0"/>
          </a:p>
          <a:p>
            <a:pPr marL="411163" lvl="1" indent="-411163" fontAlgn="base"/>
            <a:r>
              <a:rPr lang="en-US" u="sng" dirty="0">
                <a:hlinkClick r:id="rId8"/>
              </a:rPr>
              <a:t>Region 16 Schools (Texas) Parental Involvement Policy FAQ</a:t>
            </a:r>
            <a:endParaRPr lang="en-US" u="sng" dirty="0"/>
          </a:p>
          <a:p>
            <a:pPr marL="411163" lvl="1" indent="-411163" fontAlgn="base"/>
            <a:r>
              <a:rPr lang="en-US" u="sng" dirty="0">
                <a:hlinkClick r:id="rId9"/>
              </a:rPr>
              <a:t>American Institutes for Research Guide</a:t>
            </a:r>
            <a:endParaRPr lang="en-US" dirty="0"/>
          </a:p>
        </p:txBody>
      </p:sp>
      <p:sp>
        <p:nvSpPr>
          <p:cNvPr id="8" name="Content Placeholder 2">
            <a:extLst>
              <a:ext uri="{FF2B5EF4-FFF2-40B4-BE49-F238E27FC236}">
                <a16:creationId xmlns:a16="http://schemas.microsoft.com/office/drawing/2014/main" id="{855CA7A8-AB61-6D4A-919B-48CF53922A55}"/>
              </a:ext>
            </a:extLst>
          </p:cNvPr>
          <p:cNvSpPr txBox="1">
            <a:spLocks/>
          </p:cNvSpPr>
          <p:nvPr/>
        </p:nvSpPr>
        <p:spPr>
          <a:xfrm>
            <a:off x="6180809" y="2104845"/>
            <a:ext cx="5119795" cy="4002654"/>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411163" lvl="1" indent="-411163" fontAlgn="base"/>
            <a:r>
              <a:rPr lang="en-US" u="sng" dirty="0">
                <a:hlinkClick r:id="rId10"/>
              </a:rPr>
              <a:t>School Parental Involvement Policy Sample (Wisconsin)</a:t>
            </a:r>
            <a:endParaRPr lang="en-US" dirty="0"/>
          </a:p>
          <a:p>
            <a:pPr marL="411163" lvl="1" indent="-411163" fontAlgn="base"/>
            <a:r>
              <a:rPr lang="en-US" u="sng" dirty="0">
                <a:hlinkClick r:id="rId11"/>
              </a:rPr>
              <a:t>New Jersey Sample Template</a:t>
            </a:r>
            <a:endParaRPr lang="en-US" dirty="0"/>
          </a:p>
          <a:p>
            <a:pPr marL="411163" lvl="1" indent="-411163" fontAlgn="base"/>
            <a:r>
              <a:rPr lang="en-US" u="sng" dirty="0">
                <a:hlinkClick r:id="rId12"/>
              </a:rPr>
              <a:t>King &amp; Queen County Schools (Virginia) Policy</a:t>
            </a:r>
            <a:endParaRPr lang="en-US" dirty="0"/>
          </a:p>
          <a:p>
            <a:pPr marL="411163" lvl="1" indent="-411163" fontAlgn="base"/>
            <a:r>
              <a:rPr lang="en-US" u="sng" dirty="0">
                <a:hlinkClick r:id="rId13"/>
              </a:rPr>
              <a:t>Clara Byrd Baker Elementary School (Virginia) Policy</a:t>
            </a:r>
            <a:endParaRPr lang="en-US" dirty="0"/>
          </a:p>
          <a:p>
            <a:pPr marL="411163" lvl="1" indent="-411163" fontAlgn="base"/>
            <a:r>
              <a:rPr lang="en-US" u="sng" dirty="0">
                <a:hlinkClick r:id="rId14"/>
              </a:rPr>
              <a:t>Davenport Ridge Elementary School (Connecticut) </a:t>
            </a:r>
            <a:endParaRPr lang="en-US" dirty="0"/>
          </a:p>
          <a:p>
            <a:pPr marL="411163" lvl="1" indent="-411163" fontAlgn="base"/>
            <a:r>
              <a:rPr lang="en-US" u="sng" dirty="0">
                <a:hlinkClick r:id="rId15"/>
              </a:rPr>
              <a:t>South Carolina Guide to Parental Involvement</a:t>
            </a:r>
            <a:endParaRPr lang="en-US" dirty="0"/>
          </a:p>
        </p:txBody>
      </p:sp>
    </p:spTree>
    <p:extLst>
      <p:ext uri="{BB962C8B-B14F-4D97-AF65-F5344CB8AC3E}">
        <p14:creationId xmlns:p14="http://schemas.microsoft.com/office/powerpoint/2010/main" val="179045317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{D41AFD8E-0A20-6845-8536-902B59A679C4}tf10001064</Template>
  <TotalTime>976</TotalTime>
  <Words>1172</Words>
  <Application>Microsoft Macintosh PowerPoint</Application>
  <PresentationFormat>Widescreen</PresentationFormat>
  <Paragraphs>94</Paragraphs>
  <Slides>11</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Garamond</vt:lpstr>
      <vt:lpstr>Organic</vt:lpstr>
      <vt:lpstr>Parental Involvement</vt:lpstr>
      <vt:lpstr>PowerPoint Presentation</vt:lpstr>
      <vt:lpstr>Expectations for Parents: Academics</vt:lpstr>
      <vt:lpstr>Expectations for Parents: Modeling Behavior</vt:lpstr>
      <vt:lpstr>Expectations for Schools: Communication</vt:lpstr>
      <vt:lpstr>Expectations for Schools: Partnerships</vt:lpstr>
      <vt:lpstr>PowerPoint Presentation</vt:lpstr>
      <vt:lpstr>PowerPoint Presentation</vt:lpstr>
      <vt:lpstr>PowerPoint Presentation</vt:lpstr>
      <vt:lpstr>PowerPoint Presentation</vt:lpstr>
      <vt:lpstr>Partial Template of School-Parent Contract (from US Department of Education)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Parental Involvement</dc:title>
  <dc:creator>Chapman</dc:creator>
  <cp:lastModifiedBy>Chapman</cp:lastModifiedBy>
  <cp:revision>137</cp:revision>
  <dcterms:created xsi:type="dcterms:W3CDTF">2019-11-07T05:49:39Z</dcterms:created>
  <dcterms:modified xsi:type="dcterms:W3CDTF">2019-12-31T19:36:54Z</dcterms:modified>
</cp:coreProperties>
</file>