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media/audio2.bin" ContentType="audio/unknown"/>
  <Override PartName="/ppt/media/audio3.bin"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4.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41"/>
  </p:notesMasterIdLst>
  <p:sldIdLst>
    <p:sldId id="300" r:id="rId2"/>
    <p:sldId id="293" r:id="rId3"/>
    <p:sldId id="294" r:id="rId4"/>
    <p:sldId id="295" r:id="rId5"/>
    <p:sldId id="296" r:id="rId6"/>
    <p:sldId id="297" r:id="rId7"/>
    <p:sldId id="298" r:id="rId8"/>
    <p:sldId id="272" r:id="rId9"/>
    <p:sldId id="276" r:id="rId10"/>
    <p:sldId id="277" r:id="rId11"/>
    <p:sldId id="278" r:id="rId12"/>
    <p:sldId id="258" r:id="rId13"/>
    <p:sldId id="261" r:id="rId14"/>
    <p:sldId id="257" r:id="rId15"/>
    <p:sldId id="259" r:id="rId16"/>
    <p:sldId id="305" r:id="rId17"/>
    <p:sldId id="306" r:id="rId18"/>
    <p:sldId id="283" r:id="rId19"/>
    <p:sldId id="262" r:id="rId20"/>
    <p:sldId id="263" r:id="rId21"/>
    <p:sldId id="264" r:id="rId22"/>
    <p:sldId id="265" r:id="rId23"/>
    <p:sldId id="266" r:id="rId24"/>
    <p:sldId id="267" r:id="rId25"/>
    <p:sldId id="268" r:id="rId26"/>
    <p:sldId id="269" r:id="rId27"/>
    <p:sldId id="270" r:id="rId28"/>
    <p:sldId id="299" r:id="rId29"/>
    <p:sldId id="284" r:id="rId30"/>
    <p:sldId id="291" r:id="rId31"/>
    <p:sldId id="292" r:id="rId32"/>
    <p:sldId id="288" r:id="rId33"/>
    <p:sldId id="290" r:id="rId34"/>
    <p:sldId id="289" r:id="rId35"/>
    <p:sldId id="286" r:id="rId36"/>
    <p:sldId id="301" r:id="rId37"/>
    <p:sldId id="302" r:id="rId38"/>
    <p:sldId id="303" r:id="rId39"/>
    <p:sldId id="304" r:id="rId4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F0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3" d="100"/>
          <a:sy n="63" d="100"/>
        </p:scale>
        <p:origin x="-2408" y="-7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57037E2-A088-B241-8A46-778F83F1484D}" type="datetime1">
              <a:rPr lang="en-US"/>
              <a:pPr>
                <a:defRPr/>
              </a:pPr>
              <a:t>10/25/13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013B518-CFC3-1E4D-B151-9222E3834532}" type="slidenum">
              <a:rPr lang="en-US"/>
              <a:pPr>
                <a:defRPr/>
              </a:pPr>
              <a:t>‹#›</a:t>
            </a:fld>
            <a:endParaRPr lang="en-US"/>
          </a:p>
        </p:txBody>
      </p:sp>
    </p:spTree>
    <p:extLst>
      <p:ext uri="{BB962C8B-B14F-4D97-AF65-F5344CB8AC3E}">
        <p14:creationId xmlns:p14="http://schemas.microsoft.com/office/powerpoint/2010/main" val="41216639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If a restaurant is labeled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Chinese Food,</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it better have Chinese food! If it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labeled organic, it better be organic!</a:t>
            </a:r>
            <a:endParaRPr lang="en-US">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8C9754-9EA4-9141-BBC5-E34094B35FA3}" type="slidenum">
              <a:rPr lang="en-US" sz="1200"/>
              <a:pPr eaLnBrk="1" hangingPunct="1"/>
              <a:t>15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enough to say that they said…why is it important, and how does it support</a:t>
            </a:r>
            <a:r>
              <a:rPr lang="en-US" baseline="0" dirty="0" smtClean="0"/>
              <a:t> your topic sentence</a:t>
            </a:r>
            <a:r>
              <a:rPr lang="en-US" dirty="0" smtClean="0"/>
              <a:t>?</a:t>
            </a:r>
            <a:endParaRPr lang="en-US" dirty="0"/>
          </a:p>
        </p:txBody>
      </p:sp>
      <p:sp>
        <p:nvSpPr>
          <p:cNvPr id="4" name="Slide Number Placeholder 3"/>
          <p:cNvSpPr>
            <a:spLocks noGrp="1"/>
          </p:cNvSpPr>
          <p:nvPr>
            <p:ph type="sldNum" sz="quarter" idx="10"/>
          </p:nvPr>
        </p:nvSpPr>
        <p:spPr/>
        <p:txBody>
          <a:bodyPr/>
          <a:lstStyle/>
          <a:p>
            <a:fld id="{A530F01B-3509-2A43-A877-3E2B794374EC}" type="slidenum">
              <a:rPr lang="en-US" smtClean="0"/>
              <a:t>17</a:t>
            </a:fld>
            <a:endParaRPr lang="en-US"/>
          </a:p>
        </p:txBody>
      </p:sp>
    </p:spTree>
    <p:extLst>
      <p:ext uri="{BB962C8B-B14F-4D97-AF65-F5344CB8AC3E}">
        <p14:creationId xmlns:p14="http://schemas.microsoft.com/office/powerpoint/2010/main" val="302710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relate this to boxing or martial arts. You</a:t>
            </a:r>
            <a:r>
              <a:rPr lang="en-US" baseline="0" dirty="0" smtClean="0"/>
              <a:t> observe your opponent and consider what they might do. Then you block or diffuse the punch before it makes impact. It’s the same with an essay.</a:t>
            </a:r>
          </a:p>
          <a:p>
            <a:endParaRPr lang="en-US" baseline="0" dirty="0" smtClean="0"/>
          </a:p>
          <a:p>
            <a:r>
              <a:rPr lang="en-US" baseline="0" dirty="0" smtClean="0"/>
              <a:t>After this, I brainstorm the counterarguments on the board—they usually come up with 5-8--and with students go over how to acknowledge and then block the counterarguments before they are used.</a:t>
            </a:r>
            <a:endParaRPr lang="en-US" dirty="0"/>
          </a:p>
        </p:txBody>
      </p:sp>
      <p:sp>
        <p:nvSpPr>
          <p:cNvPr id="4" name="Slide Number Placeholder 3"/>
          <p:cNvSpPr>
            <a:spLocks noGrp="1"/>
          </p:cNvSpPr>
          <p:nvPr>
            <p:ph type="sldNum" sz="quarter" idx="10"/>
          </p:nvPr>
        </p:nvSpPr>
        <p:spPr/>
        <p:txBody>
          <a:bodyPr/>
          <a:lstStyle/>
          <a:p>
            <a:pPr>
              <a:defRPr/>
            </a:pPr>
            <a:fld id="{1013B518-CFC3-1E4D-B151-9222E3834532}" type="slidenum">
              <a:rPr lang="en-US" smtClean="0"/>
              <a:pPr>
                <a:defRPr/>
              </a:pPr>
              <a:t>29</a:t>
            </a:fld>
            <a:endParaRPr lang="en-US"/>
          </a:p>
        </p:txBody>
      </p:sp>
    </p:spTree>
    <p:extLst>
      <p:ext uri="{BB962C8B-B14F-4D97-AF65-F5344CB8AC3E}">
        <p14:creationId xmlns:p14="http://schemas.microsoft.com/office/powerpoint/2010/main" val="302075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in individually—and then in your partnerships--do the same for your own argument.</a:t>
            </a:r>
            <a:endParaRPr lang="en-US" dirty="0"/>
          </a:p>
        </p:txBody>
      </p:sp>
      <p:sp>
        <p:nvSpPr>
          <p:cNvPr id="4" name="Slide Number Placeholder 3"/>
          <p:cNvSpPr>
            <a:spLocks noGrp="1"/>
          </p:cNvSpPr>
          <p:nvPr>
            <p:ph type="sldNum" sz="quarter" idx="10"/>
          </p:nvPr>
        </p:nvSpPr>
        <p:spPr/>
        <p:txBody>
          <a:bodyPr/>
          <a:lstStyle/>
          <a:p>
            <a:pPr>
              <a:defRPr/>
            </a:pPr>
            <a:fld id="{1013B518-CFC3-1E4D-B151-9222E3834532}" type="slidenum">
              <a:rPr lang="en-US" smtClean="0"/>
              <a:pPr>
                <a:defRPr/>
              </a:pPr>
              <a:t>30</a:t>
            </a:fld>
            <a:endParaRPr lang="en-US"/>
          </a:p>
        </p:txBody>
      </p:sp>
    </p:spTree>
    <p:extLst>
      <p:ext uri="{BB962C8B-B14F-4D97-AF65-F5344CB8AC3E}">
        <p14:creationId xmlns:p14="http://schemas.microsoft.com/office/powerpoint/2010/main" val="6064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You can acknowledge and block an</a:t>
            </a:r>
            <a:r>
              <a:rPr lang="en-US" baseline="0" dirty="0" smtClean="0"/>
              <a:t> opponent’s argument at the end of almost every body paragraph.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13B518-CFC3-1E4D-B151-9222E3834532}" type="slidenum">
              <a:rPr lang="en-US" smtClean="0"/>
              <a:pPr>
                <a:defRPr/>
              </a:pPr>
              <a:t>32</a:t>
            </a:fld>
            <a:endParaRPr lang="en-US"/>
          </a:p>
        </p:txBody>
      </p:sp>
    </p:spTree>
    <p:extLst>
      <p:ext uri="{BB962C8B-B14F-4D97-AF65-F5344CB8AC3E}">
        <p14:creationId xmlns:p14="http://schemas.microsoft.com/office/powerpoint/2010/main" val="330366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acknowledge and block an</a:t>
            </a:r>
            <a:r>
              <a:rPr lang="en-US" baseline="0" dirty="0" smtClean="0"/>
              <a:t> opponent’s argument at the end of almost every body paragraph.</a:t>
            </a:r>
            <a:endParaRPr lang="en-US" dirty="0"/>
          </a:p>
        </p:txBody>
      </p:sp>
      <p:sp>
        <p:nvSpPr>
          <p:cNvPr id="4" name="Slide Number Placeholder 3"/>
          <p:cNvSpPr>
            <a:spLocks noGrp="1"/>
          </p:cNvSpPr>
          <p:nvPr>
            <p:ph type="sldNum" sz="quarter" idx="10"/>
          </p:nvPr>
        </p:nvSpPr>
        <p:spPr/>
        <p:txBody>
          <a:bodyPr/>
          <a:lstStyle/>
          <a:p>
            <a:pPr>
              <a:defRPr/>
            </a:pPr>
            <a:fld id="{1013B518-CFC3-1E4D-B151-9222E3834532}" type="slidenum">
              <a:rPr lang="en-US" smtClean="0"/>
              <a:pPr>
                <a:defRPr/>
              </a:pPr>
              <a:t>33</a:t>
            </a:fld>
            <a:endParaRPr lang="en-US"/>
          </a:p>
        </p:txBody>
      </p:sp>
    </p:spTree>
    <p:extLst>
      <p:ext uri="{BB962C8B-B14F-4D97-AF65-F5344CB8AC3E}">
        <p14:creationId xmlns:p14="http://schemas.microsoft.com/office/powerpoint/2010/main" val="290786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you can put it all in its own body paragraph.</a:t>
            </a:r>
            <a:endParaRPr lang="en-US" dirty="0"/>
          </a:p>
        </p:txBody>
      </p:sp>
      <p:sp>
        <p:nvSpPr>
          <p:cNvPr id="4" name="Slide Number Placeholder 3"/>
          <p:cNvSpPr>
            <a:spLocks noGrp="1"/>
          </p:cNvSpPr>
          <p:nvPr>
            <p:ph type="sldNum" sz="quarter" idx="10"/>
          </p:nvPr>
        </p:nvSpPr>
        <p:spPr/>
        <p:txBody>
          <a:bodyPr/>
          <a:lstStyle/>
          <a:p>
            <a:pPr>
              <a:defRPr/>
            </a:pPr>
            <a:fld id="{1013B518-CFC3-1E4D-B151-9222E3834532}" type="slidenum">
              <a:rPr lang="en-US" smtClean="0"/>
              <a:pPr>
                <a:defRPr/>
              </a:pPr>
              <a:t>34</a:t>
            </a:fld>
            <a:endParaRPr lang="en-US"/>
          </a:p>
        </p:txBody>
      </p:sp>
    </p:spTree>
    <p:extLst>
      <p:ext uri="{BB962C8B-B14F-4D97-AF65-F5344CB8AC3E}">
        <p14:creationId xmlns:p14="http://schemas.microsoft.com/office/powerpoint/2010/main" val="29082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version is a little more basic. I use</a:t>
            </a:r>
            <a:r>
              <a:rPr lang="en-US" baseline="0" dirty="0" smtClean="0"/>
              <a:t>d it with my 6</a:t>
            </a:r>
            <a:r>
              <a:rPr lang="en-US" baseline="30000" dirty="0" smtClean="0"/>
              <a:t>th</a:t>
            </a:r>
            <a:r>
              <a:rPr lang="en-US" baseline="0" dirty="0" smtClean="0"/>
              <a:t> graders when they were first learning basic persuasive essays.</a:t>
            </a:r>
            <a:endParaRPr lang="en-US" dirty="0"/>
          </a:p>
        </p:txBody>
      </p:sp>
      <p:sp>
        <p:nvSpPr>
          <p:cNvPr id="4" name="Slide Number Placeholder 3"/>
          <p:cNvSpPr>
            <a:spLocks noGrp="1"/>
          </p:cNvSpPr>
          <p:nvPr>
            <p:ph type="sldNum" sz="quarter" idx="10"/>
          </p:nvPr>
        </p:nvSpPr>
        <p:spPr/>
        <p:txBody>
          <a:bodyPr/>
          <a:lstStyle/>
          <a:p>
            <a:pPr>
              <a:defRPr/>
            </a:pPr>
            <a:fld id="{1013B518-CFC3-1E4D-B151-9222E3834532}" type="slidenum">
              <a:rPr lang="en-US" smtClean="0"/>
              <a:pPr>
                <a:defRPr/>
              </a:pPr>
              <a:t>35</a:t>
            </a:fld>
            <a:endParaRPr lang="en-US"/>
          </a:p>
        </p:txBody>
      </p:sp>
    </p:spTree>
    <p:extLst>
      <p:ext uri="{BB962C8B-B14F-4D97-AF65-F5344CB8AC3E}">
        <p14:creationId xmlns:p14="http://schemas.microsoft.com/office/powerpoint/2010/main" val="154857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transitions here are on the transitions attachment along with an activity.</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DF2DF4-A036-204F-AB93-64140E121E3D}" type="slidenum">
              <a:rPr lang="en-US" sz="1200"/>
              <a:pPr eaLnBrk="1" hangingPunct="1"/>
              <a:t>37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8DB52F-3C31-9E40-A76B-4C4746D26A09}" type="datetime1">
              <a:rPr lang="en-US"/>
              <a:pPr>
                <a:defRPr/>
              </a:pPr>
              <a:t>10/25/13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87465-E0E5-5D4C-A502-E3295421EBBD}" type="slidenum">
              <a:rPr lang="en-US"/>
              <a:pPr>
                <a:defRPr/>
              </a:pPr>
              <a:t>‹#›</a:t>
            </a:fld>
            <a:endParaRPr lang="en-US"/>
          </a:p>
        </p:txBody>
      </p:sp>
    </p:spTree>
    <p:extLst>
      <p:ext uri="{BB962C8B-B14F-4D97-AF65-F5344CB8AC3E}">
        <p14:creationId xmlns:p14="http://schemas.microsoft.com/office/powerpoint/2010/main" val="394141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9163F4-9C6C-AC49-8B98-5A72A199A830}" type="datetime1">
              <a:rPr lang="en-US"/>
              <a:pPr>
                <a:defRPr/>
              </a:pPr>
              <a:t>10/25/13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D17E6F-5C51-374F-8727-39F2FD9BE58B}" type="slidenum">
              <a:rPr lang="en-US"/>
              <a:pPr>
                <a:defRPr/>
              </a:pPr>
              <a:t>‹#›</a:t>
            </a:fld>
            <a:endParaRPr lang="en-US"/>
          </a:p>
        </p:txBody>
      </p:sp>
    </p:spTree>
    <p:extLst>
      <p:ext uri="{BB962C8B-B14F-4D97-AF65-F5344CB8AC3E}">
        <p14:creationId xmlns:p14="http://schemas.microsoft.com/office/powerpoint/2010/main" val="70385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A65083-22DE-5945-9393-04DBF1129C8A}" type="datetime1">
              <a:rPr lang="en-US"/>
              <a:pPr>
                <a:defRPr/>
              </a:pPr>
              <a:t>10/25/13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6D4B5-84E2-2442-98F8-1F577A6D50F7}" type="slidenum">
              <a:rPr lang="en-US"/>
              <a:pPr>
                <a:defRPr/>
              </a:pPr>
              <a:t>‹#›</a:t>
            </a:fld>
            <a:endParaRPr lang="en-US"/>
          </a:p>
        </p:txBody>
      </p:sp>
    </p:spTree>
    <p:extLst>
      <p:ext uri="{BB962C8B-B14F-4D97-AF65-F5344CB8AC3E}">
        <p14:creationId xmlns:p14="http://schemas.microsoft.com/office/powerpoint/2010/main" val="402791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408BD5-49B8-1449-9BF1-8856BE4D24BC}" type="datetime1">
              <a:rPr lang="en-US"/>
              <a:pPr>
                <a:defRPr/>
              </a:pPr>
              <a:t>10/25/13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4D7A63-499B-594F-A816-603D7663DC6C}" type="slidenum">
              <a:rPr lang="en-US"/>
              <a:pPr>
                <a:defRPr/>
              </a:pPr>
              <a:t>‹#›</a:t>
            </a:fld>
            <a:endParaRPr lang="en-US"/>
          </a:p>
        </p:txBody>
      </p:sp>
    </p:spTree>
    <p:extLst>
      <p:ext uri="{BB962C8B-B14F-4D97-AF65-F5344CB8AC3E}">
        <p14:creationId xmlns:p14="http://schemas.microsoft.com/office/powerpoint/2010/main" val="287550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CD2109-1420-194E-99D5-3487A8808DDF}" type="datetime1">
              <a:rPr lang="en-US"/>
              <a:pPr>
                <a:defRPr/>
              </a:pPr>
              <a:t>10/25/13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4D2A4-DC9F-2C44-8890-EF569857C1B7}" type="slidenum">
              <a:rPr lang="en-US"/>
              <a:pPr>
                <a:defRPr/>
              </a:pPr>
              <a:t>‹#›</a:t>
            </a:fld>
            <a:endParaRPr lang="en-US"/>
          </a:p>
        </p:txBody>
      </p:sp>
    </p:spTree>
    <p:extLst>
      <p:ext uri="{BB962C8B-B14F-4D97-AF65-F5344CB8AC3E}">
        <p14:creationId xmlns:p14="http://schemas.microsoft.com/office/powerpoint/2010/main" val="266674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5081DA-57D6-5A45-A08F-18ED2BE5F308}" type="datetime1">
              <a:rPr lang="en-US"/>
              <a:pPr>
                <a:defRPr/>
              </a:pPr>
              <a:t>10/25/13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8F6C5D-E8F3-B744-AA63-F86E74F4C121}" type="slidenum">
              <a:rPr lang="en-US"/>
              <a:pPr>
                <a:defRPr/>
              </a:pPr>
              <a:t>‹#›</a:t>
            </a:fld>
            <a:endParaRPr lang="en-US"/>
          </a:p>
        </p:txBody>
      </p:sp>
    </p:spTree>
    <p:extLst>
      <p:ext uri="{BB962C8B-B14F-4D97-AF65-F5344CB8AC3E}">
        <p14:creationId xmlns:p14="http://schemas.microsoft.com/office/powerpoint/2010/main" val="40888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34DF75-F189-DA46-96C4-7F29496ACB89}" type="datetime1">
              <a:rPr lang="en-US"/>
              <a:pPr>
                <a:defRPr/>
              </a:pPr>
              <a:t>10/25/13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F74C1E-5C25-EA46-8598-8FFBE96BE0C5}" type="slidenum">
              <a:rPr lang="en-US"/>
              <a:pPr>
                <a:defRPr/>
              </a:pPr>
              <a:t>‹#›</a:t>
            </a:fld>
            <a:endParaRPr lang="en-US"/>
          </a:p>
        </p:txBody>
      </p:sp>
    </p:spTree>
    <p:extLst>
      <p:ext uri="{BB962C8B-B14F-4D97-AF65-F5344CB8AC3E}">
        <p14:creationId xmlns:p14="http://schemas.microsoft.com/office/powerpoint/2010/main" val="16428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655BF9E-5121-CD40-8509-F8794C9CB8B7}" type="datetime1">
              <a:rPr lang="en-US"/>
              <a:pPr>
                <a:defRPr/>
              </a:pPr>
              <a:t>10/25/13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D2D9CF-46A3-7D49-8025-3AE13D78FB40}" type="slidenum">
              <a:rPr lang="en-US"/>
              <a:pPr>
                <a:defRPr/>
              </a:pPr>
              <a:t>‹#›</a:t>
            </a:fld>
            <a:endParaRPr lang="en-US"/>
          </a:p>
        </p:txBody>
      </p:sp>
    </p:spTree>
    <p:extLst>
      <p:ext uri="{BB962C8B-B14F-4D97-AF65-F5344CB8AC3E}">
        <p14:creationId xmlns:p14="http://schemas.microsoft.com/office/powerpoint/2010/main" val="321109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EF1823-9033-0443-A708-E164F491ED5E}" type="datetime1">
              <a:rPr lang="en-US"/>
              <a:pPr>
                <a:defRPr/>
              </a:pPr>
              <a:t>10/25/13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8266F4-903C-D344-9832-1A4206B0701A}" type="slidenum">
              <a:rPr lang="en-US"/>
              <a:pPr>
                <a:defRPr/>
              </a:pPr>
              <a:t>‹#›</a:t>
            </a:fld>
            <a:endParaRPr lang="en-US"/>
          </a:p>
        </p:txBody>
      </p:sp>
    </p:spTree>
    <p:extLst>
      <p:ext uri="{BB962C8B-B14F-4D97-AF65-F5344CB8AC3E}">
        <p14:creationId xmlns:p14="http://schemas.microsoft.com/office/powerpoint/2010/main" val="104249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84F571-7409-7B44-B08A-6536164E9D8F}" type="datetime1">
              <a:rPr lang="en-US"/>
              <a:pPr>
                <a:defRPr/>
              </a:pPr>
              <a:t>10/25/13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D6ED22-CBBB-0240-BDF6-60385B2A4CF3}" type="slidenum">
              <a:rPr lang="en-US"/>
              <a:pPr>
                <a:defRPr/>
              </a:pPr>
              <a:t>‹#›</a:t>
            </a:fld>
            <a:endParaRPr lang="en-US"/>
          </a:p>
        </p:txBody>
      </p:sp>
    </p:spTree>
    <p:extLst>
      <p:ext uri="{BB962C8B-B14F-4D97-AF65-F5344CB8AC3E}">
        <p14:creationId xmlns:p14="http://schemas.microsoft.com/office/powerpoint/2010/main" val="173399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42D978-88D4-7646-B52E-9D1DDF541CFA}" type="datetime1">
              <a:rPr lang="en-US"/>
              <a:pPr>
                <a:defRPr/>
              </a:pPr>
              <a:t>10/25/13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85794B-8C87-A54E-96B6-42C10A7C4101}" type="slidenum">
              <a:rPr lang="en-US"/>
              <a:pPr>
                <a:defRPr/>
              </a:pPr>
              <a:t>‹#›</a:t>
            </a:fld>
            <a:endParaRPr lang="en-US"/>
          </a:p>
        </p:txBody>
      </p:sp>
    </p:spTree>
    <p:extLst>
      <p:ext uri="{BB962C8B-B14F-4D97-AF65-F5344CB8AC3E}">
        <p14:creationId xmlns:p14="http://schemas.microsoft.com/office/powerpoint/2010/main" val="2821023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42399FB4-E7E8-4340-8818-1E6D719FE078}" type="datetime1">
              <a:rPr lang="en-US"/>
              <a:pPr>
                <a:defRPr/>
              </a:pPr>
              <a:t>10/25/13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3729F23-7F25-834F-8EEB-E3F30B4004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 Type="http://schemas.microsoft.com/office/2007/relationships/media" Target="Duck.m4a" TargetMode="External"/><Relationship Id="rId2" Type="http://schemas.openxmlformats.org/officeDocument/2006/relationships/audio" Target="Duck.m4a" TargetMode="External"/><Relationship Id="rId3" Type="http://schemas.openxmlformats.org/officeDocument/2006/relationships/slideLayout" Target="../slideLayouts/slideLayout2.xml"/><Relationship Id="rId4" Type="http://schemas.openxmlformats.org/officeDocument/2006/relationships/audio" Target="../media/audio2.bin"/><Relationship Id="rId5" Type="http://schemas.openxmlformats.org/officeDocument/2006/relationships/audio" Target="../media/audio3.bin"/><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u="sng" dirty="0" smtClean="0">
                <a:latin typeface="Calibri" charset="0"/>
                <a:ea typeface="ＭＳ Ｐゴシック" charset="0"/>
                <a:cs typeface="ＭＳ Ｐゴシック" charset="0"/>
              </a:rPr>
              <a:t>Persuasive Essay</a:t>
            </a:r>
            <a:endParaRPr lang="en-US" u="sng"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ea typeface="+mn-ea"/>
              <a:cs typeface="+mn-cs"/>
            </a:endParaRPr>
          </a:p>
        </p:txBody>
      </p:sp>
    </p:spTree>
    <p:extLst>
      <p:ext uri="{BB962C8B-B14F-4D97-AF65-F5344CB8AC3E}">
        <p14:creationId xmlns:p14="http://schemas.microsoft.com/office/powerpoint/2010/main" val="30335822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p:cNvPicPr>
            <a:picLocks noChangeAspect="1"/>
          </p:cNvPicPr>
          <p:nvPr/>
        </p:nvPicPr>
        <p:blipFill>
          <a:blip r:embed="rId3">
            <a:extLst>
              <a:ext uri="{28A0092B-C50C-407E-A947-70E740481C1C}">
                <a14:useLocalDpi xmlns:a14="http://schemas.microsoft.com/office/drawing/2010/main" val="0"/>
              </a:ext>
            </a:extLst>
          </a:blip>
          <a:srcRect b="16615"/>
          <a:stretch>
            <a:fillRect/>
          </a:stretch>
        </p:blipFill>
        <p:spPr bwMode="auto">
          <a:xfrm>
            <a:off x="0" y="-381000"/>
            <a:ext cx="9144000" cy="15922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1211263"/>
            <a:ext cx="8102600" cy="1790700"/>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bodyPr>
          <a:lstStyle/>
          <a:p>
            <a:pPr algn="ctr">
              <a:defRPr/>
            </a:pPr>
            <a:endParaRPr lang="en-US" sz="1800">
              <a:solidFill>
                <a:srgbClr val="FFFFFF"/>
              </a:solidFill>
              <a:latin typeface="Calibri" charset="0"/>
              <a:ea typeface="ＭＳ Ｐゴシック" charset="0"/>
              <a:cs typeface="ＭＳ Ｐゴシック" charset="0"/>
            </a:endParaRPr>
          </a:p>
          <a:p>
            <a:pPr algn="ctr">
              <a:defRPr/>
            </a:pPr>
            <a:endParaRPr lang="en-US" sz="1800">
              <a:solidFill>
                <a:srgbClr val="FFFFFF"/>
              </a:solidFill>
              <a:latin typeface="Calibri" charset="0"/>
              <a:ea typeface="ＭＳ Ｐゴシック" charset="0"/>
              <a:cs typeface="ＭＳ Ｐゴシック" charset="0"/>
            </a:endParaRPr>
          </a:p>
          <a:p>
            <a:pPr algn="ctr">
              <a:defRPr/>
            </a:pPr>
            <a:endParaRPr lang="en-US" sz="1800">
              <a:solidFill>
                <a:srgbClr val="FFFFFF"/>
              </a:solidFill>
              <a:latin typeface="Calibri" charset="0"/>
              <a:ea typeface="ＭＳ Ｐゴシック" charset="0"/>
              <a:cs typeface="ＭＳ Ｐゴシック" charset="0"/>
            </a:endParaRPr>
          </a:p>
          <a:p>
            <a:pPr algn="ctr">
              <a:defRPr/>
            </a:pPr>
            <a:endParaRPr lang="en-US" sz="1800">
              <a:solidFill>
                <a:srgbClr val="FFFFFF"/>
              </a:solidFill>
              <a:latin typeface="Calibri" charset="0"/>
              <a:ea typeface="ＭＳ Ｐゴシック" charset="0"/>
              <a:cs typeface="ＭＳ Ｐゴシック" charset="0"/>
            </a:endParaRPr>
          </a:p>
          <a:p>
            <a:pPr algn="ctr">
              <a:defRPr/>
            </a:pPr>
            <a:endParaRPr lang="en-US" sz="1800">
              <a:solidFill>
                <a:srgbClr val="FFFFFF"/>
              </a:solidFill>
              <a:latin typeface="Calibri" charset="0"/>
              <a:ea typeface="ＭＳ Ｐゴシック" charset="0"/>
              <a:cs typeface="ＭＳ Ｐゴシック" charset="0"/>
            </a:endParaRPr>
          </a:p>
        </p:txBody>
      </p:sp>
      <p:sp>
        <p:nvSpPr>
          <p:cNvPr id="19458" name="Title 1"/>
          <p:cNvSpPr>
            <a:spLocks noGrp="1"/>
          </p:cNvSpPr>
          <p:nvPr>
            <p:ph type="title"/>
          </p:nvPr>
        </p:nvSpPr>
        <p:spPr>
          <a:xfrm>
            <a:off x="457200" y="1211263"/>
            <a:ext cx="8229600" cy="1143000"/>
          </a:xfrm>
        </p:spPr>
        <p:txBody>
          <a:bodyPr/>
          <a:lstStyle/>
          <a:p>
            <a:pPr eaLnBrk="1" hangingPunct="1"/>
            <a:r>
              <a:rPr lang="en-US" sz="2400" b="1" u="sng">
                <a:latin typeface="Calibri" charset="0"/>
                <a:ea typeface="ＭＳ Ｐゴシック" charset="0"/>
                <a:cs typeface="ＭＳ Ｐゴシック" charset="0"/>
              </a:rPr>
              <a:t>1</a:t>
            </a:r>
            <a:r>
              <a:rPr lang="en-US" sz="2400" b="1" u="sng" baseline="30000">
                <a:latin typeface="Calibri" charset="0"/>
                <a:ea typeface="ＭＳ Ｐゴシック" charset="0"/>
                <a:cs typeface="ＭＳ Ｐゴシック" charset="0"/>
              </a:rPr>
              <a:t>st</a:t>
            </a:r>
            <a:r>
              <a:rPr lang="en-US" sz="2400" b="1" u="sng">
                <a:latin typeface="Calibri" charset="0"/>
                <a:ea typeface="ＭＳ Ｐゴシック" charset="0"/>
                <a:cs typeface="ＭＳ Ｐゴシック" charset="0"/>
              </a:rPr>
              <a:t> Body Paragraph &amp; Topic Sentence</a:t>
            </a:r>
            <a:br>
              <a:rPr lang="en-US" sz="2400" b="1" u="sng">
                <a:latin typeface="Calibri" charset="0"/>
                <a:ea typeface="ＭＳ Ｐゴシック" charset="0"/>
                <a:cs typeface="ＭＳ Ｐゴシック" charset="0"/>
              </a:rPr>
            </a:br>
            <a:r>
              <a:rPr lang="en-US" sz="2400" b="1" u="sng">
                <a:latin typeface="Calibri" charset="0"/>
                <a:ea typeface="ＭＳ Ｐゴシック" charset="0"/>
                <a:cs typeface="ＭＳ Ｐゴシック" charset="0"/>
              </a:rPr>
              <a:t/>
            </a:r>
            <a:br>
              <a:rPr lang="en-US" sz="2400" b="1" u="sng">
                <a:latin typeface="Calibri" charset="0"/>
                <a:ea typeface="ＭＳ Ｐゴシック" charset="0"/>
                <a:cs typeface="ＭＳ Ｐゴシック" charset="0"/>
              </a:rPr>
            </a:br>
            <a:endParaRPr lang="en-US" sz="2400" u="sng">
              <a:latin typeface="Calibri" charset="0"/>
              <a:ea typeface="ＭＳ Ｐゴシック" charset="0"/>
              <a:cs typeface="ＭＳ Ｐゴシック" charset="0"/>
            </a:endParaRPr>
          </a:p>
        </p:txBody>
      </p:sp>
      <p:sp>
        <p:nvSpPr>
          <p:cNvPr id="8" name="Rectangle 7"/>
          <p:cNvSpPr/>
          <p:nvPr/>
        </p:nvSpPr>
        <p:spPr>
          <a:xfrm>
            <a:off x="457200" y="16002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dirty="0">
                <a:solidFill>
                  <a:srgbClr val="FFFFFF"/>
                </a:solidFill>
                <a:ea typeface="ＭＳ Ｐゴシック" charset="-128"/>
                <a:cs typeface="ＭＳ Ｐゴシック" charset="-128"/>
              </a:rPr>
              <a:t>Evidence 1A</a:t>
            </a:r>
          </a:p>
        </p:txBody>
      </p:sp>
      <p:sp>
        <p:nvSpPr>
          <p:cNvPr id="9" name="Rectangle 8"/>
          <p:cNvSpPr/>
          <p:nvPr/>
        </p:nvSpPr>
        <p:spPr>
          <a:xfrm>
            <a:off x="4419600" y="16002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10" name="Rectangle 9"/>
          <p:cNvSpPr/>
          <p:nvPr/>
        </p:nvSpPr>
        <p:spPr>
          <a:xfrm>
            <a:off x="8102600" y="16002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19" name="Picture 18" descr="AA04975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 y="274638"/>
            <a:ext cx="93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LS00329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31200" y="0"/>
            <a:ext cx="711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A04453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9813" y="-28575"/>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457200" y="33909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24" name="Rectangle 23"/>
          <p:cNvSpPr/>
          <p:nvPr/>
        </p:nvSpPr>
        <p:spPr>
          <a:xfrm>
            <a:off x="4419600" y="33909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25" name="Rectangle 24"/>
          <p:cNvSpPr/>
          <p:nvPr/>
        </p:nvSpPr>
        <p:spPr>
          <a:xfrm>
            <a:off x="8102600" y="33909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26" name="Rectangle 25"/>
          <p:cNvSpPr/>
          <p:nvPr/>
        </p:nvSpPr>
        <p:spPr>
          <a:xfrm>
            <a:off x="457200" y="3001963"/>
            <a:ext cx="8102600" cy="17907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a:bodyPr>
          <a:lstStyle/>
          <a:p>
            <a:pPr algn="ctr">
              <a:lnSpc>
                <a:spcPct val="90000"/>
              </a:lnSpc>
              <a:defRPr/>
            </a:pPr>
            <a:endParaRPr lang="en-US" b="1" u="sng">
              <a:solidFill>
                <a:schemeClr val="tx1"/>
              </a:solidFill>
              <a:latin typeface="Calibri" charset="0"/>
              <a:ea typeface="ＭＳ Ｐゴシック" charset="0"/>
              <a:cs typeface="ＭＳ Ｐゴシック" charset="0"/>
            </a:endParaRPr>
          </a:p>
          <a:p>
            <a:pPr algn="ctr">
              <a:lnSpc>
                <a:spcPct val="90000"/>
              </a:lnSpc>
              <a:defRPr/>
            </a:pPr>
            <a:endParaRPr lang="en-US" sz="1800" b="1" u="sng">
              <a:solidFill>
                <a:schemeClr val="tx1"/>
              </a:solidFill>
              <a:latin typeface="Calibri" charset="0"/>
              <a:ea typeface="ＭＳ Ｐゴシック" charset="0"/>
              <a:cs typeface="ＭＳ Ｐゴシック" charset="0"/>
            </a:endParaRPr>
          </a:p>
          <a:p>
            <a:pPr algn="ctr">
              <a:lnSpc>
                <a:spcPct val="90000"/>
              </a:lnSpc>
              <a:defRPr/>
            </a:pPr>
            <a:endParaRPr lang="en-US" sz="1800" b="1" u="sng">
              <a:solidFill>
                <a:schemeClr val="tx1"/>
              </a:solidFill>
              <a:latin typeface="Calibri" charset="0"/>
              <a:ea typeface="ＭＳ Ｐゴシック" charset="0"/>
              <a:cs typeface="ＭＳ Ｐゴシック" charset="0"/>
            </a:endParaRPr>
          </a:p>
          <a:p>
            <a:pPr algn="ctr">
              <a:lnSpc>
                <a:spcPct val="90000"/>
              </a:lnSpc>
              <a:defRPr/>
            </a:pPr>
            <a:r>
              <a:rPr lang="en-US" sz="1800" b="1" u="sng">
                <a:solidFill>
                  <a:schemeClr val="tx1"/>
                </a:solidFill>
                <a:latin typeface="Calibri" charset="0"/>
                <a:ea typeface="ＭＳ Ｐゴシック" charset="0"/>
                <a:cs typeface="ＭＳ Ｐゴシック" charset="0"/>
              </a:rPr>
              <a:t/>
            </a:r>
            <a:br>
              <a:rPr lang="en-US" sz="1800" b="1" u="sng">
                <a:solidFill>
                  <a:schemeClr val="tx1"/>
                </a:solidFill>
                <a:latin typeface="Calibri" charset="0"/>
                <a:ea typeface="ＭＳ Ｐゴシック" charset="0"/>
                <a:cs typeface="ＭＳ Ｐゴシック" charset="0"/>
              </a:rPr>
            </a:br>
            <a:r>
              <a:rPr lang="en-US" sz="1800" b="1" u="sng">
                <a:solidFill>
                  <a:schemeClr val="tx1"/>
                </a:solidFill>
                <a:latin typeface="Calibri" charset="0"/>
                <a:ea typeface="ＭＳ Ｐゴシック" charset="0"/>
                <a:cs typeface="ＭＳ Ｐゴシック" charset="0"/>
              </a:rPr>
              <a:t/>
            </a:r>
            <a:br>
              <a:rPr lang="en-US" sz="1800" b="1" u="sng">
                <a:solidFill>
                  <a:schemeClr val="tx1"/>
                </a:solidFill>
                <a:latin typeface="Calibri" charset="0"/>
                <a:ea typeface="ＭＳ Ｐゴシック" charset="0"/>
                <a:cs typeface="ＭＳ Ｐゴシック" charset="0"/>
              </a:rPr>
            </a:br>
            <a:endParaRPr lang="en-US" sz="1800">
              <a:solidFill>
                <a:srgbClr val="FFFFFF"/>
              </a:solidFill>
              <a:latin typeface="Calibri" charset="0"/>
              <a:ea typeface="ＭＳ Ｐゴシック" charset="0"/>
              <a:cs typeface="ＭＳ Ｐゴシック" charset="0"/>
            </a:endParaRPr>
          </a:p>
        </p:txBody>
      </p:sp>
      <p:sp>
        <p:nvSpPr>
          <p:cNvPr id="27" name="Rectangle 26"/>
          <p:cNvSpPr/>
          <p:nvPr/>
        </p:nvSpPr>
        <p:spPr>
          <a:xfrm>
            <a:off x="457200" y="51816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28" name="Rectangle 27"/>
          <p:cNvSpPr/>
          <p:nvPr/>
        </p:nvSpPr>
        <p:spPr>
          <a:xfrm>
            <a:off x="4419600" y="51816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29" name="Rectangle 28"/>
          <p:cNvSpPr/>
          <p:nvPr/>
        </p:nvSpPr>
        <p:spPr>
          <a:xfrm>
            <a:off x="8102600" y="5181600"/>
            <a:ext cx="4572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30" name="Rectangle 29"/>
          <p:cNvSpPr/>
          <p:nvPr/>
        </p:nvSpPr>
        <p:spPr>
          <a:xfrm>
            <a:off x="457200" y="4792663"/>
            <a:ext cx="8102600" cy="17907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2300">
              <a:solidFill>
                <a:srgbClr val="000000"/>
              </a:solidFill>
              <a:latin typeface="Calibri" charset="0"/>
              <a:ea typeface="ＭＳ Ｐゴシック" charset="0"/>
              <a:cs typeface="ＭＳ Ｐゴシック" charset="0"/>
            </a:endParaRPr>
          </a:p>
          <a:p>
            <a:pPr algn="ctr">
              <a:defRPr/>
            </a:pPr>
            <a:endParaRPr lang="en-US" sz="2300">
              <a:solidFill>
                <a:srgbClr val="000000"/>
              </a:solidFill>
              <a:latin typeface="Calibri" charset="0"/>
              <a:ea typeface="ＭＳ Ｐゴシック" charset="0"/>
              <a:cs typeface="ＭＳ Ｐゴシック" charset="0"/>
            </a:endParaRPr>
          </a:p>
          <a:p>
            <a:pPr algn="ctr">
              <a:defRPr/>
            </a:pPr>
            <a:endParaRPr lang="en-US" sz="2300">
              <a:solidFill>
                <a:srgbClr val="000000"/>
              </a:solidFill>
              <a:latin typeface="Calibri" charset="0"/>
              <a:ea typeface="ＭＳ Ｐゴシック" charset="0"/>
              <a:cs typeface="ＭＳ Ｐゴシック" charset="0"/>
            </a:endParaRPr>
          </a:p>
          <a:p>
            <a:pPr algn="ctr">
              <a:defRPr/>
            </a:pPr>
            <a:endParaRPr lang="en-US" sz="2300">
              <a:solidFill>
                <a:srgbClr val="000000"/>
              </a:solidFill>
              <a:latin typeface="Calibri" charset="0"/>
              <a:ea typeface="ＭＳ Ｐゴシック" charset="0"/>
              <a:cs typeface="ＭＳ Ｐゴシック" charset="0"/>
            </a:endParaRPr>
          </a:p>
        </p:txBody>
      </p:sp>
      <p:pic>
        <p:nvPicPr>
          <p:cNvPr id="31" name="Picture 30" descr="AA028240.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54138" y="98425"/>
            <a:ext cx="577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4191000" y="16002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33" name="Rectangle 32"/>
          <p:cNvSpPr/>
          <p:nvPr/>
        </p:nvSpPr>
        <p:spPr>
          <a:xfrm>
            <a:off x="4191000" y="33909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34" name="Rectangle 33"/>
          <p:cNvSpPr/>
          <p:nvPr/>
        </p:nvSpPr>
        <p:spPr>
          <a:xfrm>
            <a:off x="4191000" y="5181600"/>
            <a:ext cx="896938"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35" name="Rectangle 34"/>
          <p:cNvSpPr/>
          <p:nvPr/>
        </p:nvSpPr>
        <p:spPr>
          <a:xfrm>
            <a:off x="7661275" y="1600200"/>
            <a:ext cx="898525"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36" name="Rectangle 35"/>
          <p:cNvSpPr/>
          <p:nvPr/>
        </p:nvSpPr>
        <p:spPr>
          <a:xfrm>
            <a:off x="7661275" y="3390900"/>
            <a:ext cx="898525"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sp>
        <p:nvSpPr>
          <p:cNvPr id="37" name="Rectangle 36"/>
          <p:cNvSpPr/>
          <p:nvPr/>
        </p:nvSpPr>
        <p:spPr>
          <a:xfrm>
            <a:off x="7661275" y="5181600"/>
            <a:ext cx="898525"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sz="1800">
              <a:solidFill>
                <a:srgbClr val="FFFFFF"/>
              </a:solidFill>
              <a:ea typeface="ＭＳ Ｐゴシック" charset="-128"/>
              <a:cs typeface="ＭＳ Ｐゴシック" charset="-128"/>
            </a:endParaRPr>
          </a:p>
        </p:txBody>
      </p:sp>
      <p:pic>
        <p:nvPicPr>
          <p:cNvPr id="38" name="Picture 37" descr="AA02820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1988" y="-28575"/>
            <a:ext cx="7604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4191000" y="16002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1B</a:t>
            </a:r>
          </a:p>
        </p:txBody>
      </p:sp>
      <p:sp>
        <p:nvSpPr>
          <p:cNvPr id="40" name="Rectangle 39"/>
          <p:cNvSpPr/>
          <p:nvPr/>
        </p:nvSpPr>
        <p:spPr>
          <a:xfrm>
            <a:off x="7493000" y="16002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1C</a:t>
            </a:r>
          </a:p>
        </p:txBody>
      </p:sp>
      <p:sp>
        <p:nvSpPr>
          <p:cNvPr id="41" name="Rectangle 40"/>
          <p:cNvSpPr/>
          <p:nvPr/>
        </p:nvSpPr>
        <p:spPr>
          <a:xfrm>
            <a:off x="457200" y="33909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2A</a:t>
            </a:r>
          </a:p>
        </p:txBody>
      </p:sp>
      <p:sp>
        <p:nvSpPr>
          <p:cNvPr id="42" name="Rectangle 41"/>
          <p:cNvSpPr/>
          <p:nvPr/>
        </p:nvSpPr>
        <p:spPr>
          <a:xfrm>
            <a:off x="4191000" y="33909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2B</a:t>
            </a:r>
          </a:p>
        </p:txBody>
      </p:sp>
      <p:sp>
        <p:nvSpPr>
          <p:cNvPr id="43" name="Rectangle 42"/>
          <p:cNvSpPr/>
          <p:nvPr/>
        </p:nvSpPr>
        <p:spPr>
          <a:xfrm>
            <a:off x="7493000" y="33909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2C</a:t>
            </a:r>
          </a:p>
        </p:txBody>
      </p:sp>
      <p:sp>
        <p:nvSpPr>
          <p:cNvPr id="47" name="Rectangle 46"/>
          <p:cNvSpPr/>
          <p:nvPr/>
        </p:nvSpPr>
        <p:spPr>
          <a:xfrm>
            <a:off x="457200" y="51816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3A</a:t>
            </a:r>
          </a:p>
        </p:txBody>
      </p:sp>
      <p:sp>
        <p:nvSpPr>
          <p:cNvPr id="48" name="Rectangle 47"/>
          <p:cNvSpPr/>
          <p:nvPr/>
        </p:nvSpPr>
        <p:spPr>
          <a:xfrm>
            <a:off x="4191000" y="51816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3B</a:t>
            </a:r>
          </a:p>
        </p:txBody>
      </p:sp>
      <p:sp>
        <p:nvSpPr>
          <p:cNvPr id="49" name="Rectangle 48"/>
          <p:cNvSpPr/>
          <p:nvPr/>
        </p:nvSpPr>
        <p:spPr>
          <a:xfrm>
            <a:off x="7493000" y="5181600"/>
            <a:ext cx="1066800" cy="1401763"/>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r>
              <a:rPr lang="en-US" sz="1800">
                <a:solidFill>
                  <a:srgbClr val="FFFFFF"/>
                </a:solidFill>
                <a:ea typeface="ＭＳ Ｐゴシック" charset="-128"/>
                <a:cs typeface="ＭＳ Ｐゴシック" charset="-128"/>
              </a:rPr>
              <a:t>Evidence 3C</a:t>
            </a:r>
          </a:p>
        </p:txBody>
      </p:sp>
      <p:sp>
        <p:nvSpPr>
          <p:cNvPr id="23586" name="TextBox 49"/>
          <p:cNvSpPr txBox="1">
            <a:spLocks noChangeArrowheads="1"/>
          </p:cNvSpPr>
          <p:nvPr/>
        </p:nvSpPr>
        <p:spPr bwMode="auto">
          <a:xfrm>
            <a:off x="1524000" y="274638"/>
            <a:ext cx="61706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latin typeface="Calibri" charset="0"/>
              </a:rPr>
              <a:t>Introduction</a:t>
            </a:r>
          </a:p>
          <a:p>
            <a:pPr algn="ctr" eaLnBrk="1" hangingPunct="1"/>
            <a:endParaRPr lang="en-US" sz="2000" b="1">
              <a:latin typeface="Calibri" charset="0"/>
            </a:endParaRPr>
          </a:p>
          <a:p>
            <a:pPr algn="ctr" eaLnBrk="1" hangingPunct="1"/>
            <a:r>
              <a:rPr lang="en-US" sz="1800" b="1">
                <a:latin typeface="Calibri" charset="0"/>
              </a:rPr>
              <a:t>Thesis (at end intro): Bullies should receive fines and jail time.</a:t>
            </a:r>
          </a:p>
        </p:txBody>
      </p:sp>
      <p:sp>
        <p:nvSpPr>
          <p:cNvPr id="44" name="Title 1"/>
          <p:cNvSpPr txBox="1">
            <a:spLocks/>
          </p:cNvSpPr>
          <p:nvPr/>
        </p:nvSpPr>
        <p:spPr bwMode="auto">
          <a:xfrm>
            <a:off x="76200" y="8382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latin typeface="Calibri" charset="0"/>
              </a:rPr>
              <a:t>One reason we need to stop bullying is that it happens too often.</a:t>
            </a:r>
            <a:r>
              <a:rPr lang="en-US" sz="2000" b="1">
                <a:latin typeface="Calibri" charset="0"/>
              </a:rPr>
              <a:t> of </a:t>
            </a:r>
            <a:endParaRPr lang="en-US" sz="2200">
              <a:latin typeface="Calibri" charset="0"/>
            </a:endParaRPr>
          </a:p>
        </p:txBody>
      </p:sp>
      <p:sp>
        <p:nvSpPr>
          <p:cNvPr id="45" name="Title 1"/>
          <p:cNvSpPr txBox="1">
            <a:spLocks/>
          </p:cNvSpPr>
          <p:nvPr/>
        </p:nvSpPr>
        <p:spPr bwMode="auto">
          <a:xfrm>
            <a:off x="457200" y="3001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u="sng">
                <a:latin typeface="Calibri" charset="0"/>
              </a:rPr>
              <a:t>2</a:t>
            </a:r>
            <a:r>
              <a:rPr lang="en-US" b="1" u="sng" baseline="30000">
                <a:latin typeface="Calibri" charset="0"/>
              </a:rPr>
              <a:t>nd</a:t>
            </a:r>
            <a:r>
              <a:rPr lang="en-US" b="1" u="sng">
                <a:latin typeface="Calibri" charset="0"/>
              </a:rPr>
              <a:t> Body Paragraph &amp; Topic Sentence</a:t>
            </a:r>
            <a:br>
              <a:rPr lang="en-US" b="1" u="sng">
                <a:latin typeface="Calibri" charset="0"/>
              </a:rPr>
            </a:br>
            <a:r>
              <a:rPr lang="en-US" b="1" u="sng">
                <a:latin typeface="Calibri" charset="0"/>
              </a:rPr>
              <a:t/>
            </a:r>
            <a:br>
              <a:rPr lang="en-US" b="1" u="sng">
                <a:latin typeface="Calibri" charset="0"/>
              </a:rPr>
            </a:br>
            <a:endParaRPr lang="en-US" u="sng">
              <a:latin typeface="Calibri" charset="0"/>
            </a:endParaRPr>
          </a:p>
        </p:txBody>
      </p:sp>
      <p:sp>
        <p:nvSpPr>
          <p:cNvPr id="46" name="Title 1"/>
          <p:cNvSpPr txBox="1">
            <a:spLocks/>
          </p:cNvSpPr>
          <p:nvPr/>
        </p:nvSpPr>
        <p:spPr bwMode="auto">
          <a:xfrm>
            <a:off x="330200" y="47926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u="sng">
                <a:latin typeface="Calibri" charset="0"/>
              </a:rPr>
              <a:t>3</a:t>
            </a:r>
            <a:r>
              <a:rPr lang="en-US" b="1" u="sng" baseline="30000">
                <a:latin typeface="Calibri" charset="0"/>
              </a:rPr>
              <a:t>rd</a:t>
            </a:r>
            <a:r>
              <a:rPr lang="en-US" b="1" u="sng">
                <a:latin typeface="Calibri" charset="0"/>
              </a:rPr>
              <a:t> Body Paragraph &amp; Topic Sentence</a:t>
            </a:r>
            <a:br>
              <a:rPr lang="en-US" b="1" u="sng">
                <a:latin typeface="Calibri" charset="0"/>
              </a:rPr>
            </a:br>
            <a:r>
              <a:rPr lang="en-US" b="1" u="sng">
                <a:latin typeface="Calibri" charset="0"/>
              </a:rPr>
              <a:t/>
            </a:r>
            <a:br>
              <a:rPr lang="en-US" b="1" u="sng">
                <a:latin typeface="Calibri" charset="0"/>
              </a:rPr>
            </a:br>
            <a:endParaRPr lang="en-US" u="sng">
              <a:latin typeface="Calibri" charset="0"/>
            </a:endParaRPr>
          </a:p>
        </p:txBody>
      </p:sp>
      <p:sp>
        <p:nvSpPr>
          <p:cNvPr id="50" name="Title 1"/>
          <p:cNvSpPr txBox="1">
            <a:spLocks/>
          </p:cNvSpPr>
          <p:nvPr/>
        </p:nvSpPr>
        <p:spPr bwMode="auto">
          <a:xfrm>
            <a:off x="355600" y="2590800"/>
            <a:ext cx="833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latin typeface="Calibri" charset="0"/>
              </a:rPr>
              <a:t>Another reason is that it hurts students emotionally and academically.</a:t>
            </a:r>
            <a:endParaRPr lang="en-US" sz="2200">
              <a:latin typeface="Calibri" charset="0"/>
            </a:endParaRPr>
          </a:p>
        </p:txBody>
      </p:sp>
      <p:sp>
        <p:nvSpPr>
          <p:cNvPr id="51" name="Title 1"/>
          <p:cNvSpPr txBox="1">
            <a:spLocks/>
          </p:cNvSpPr>
          <p:nvPr/>
        </p:nvSpPr>
        <p:spPr bwMode="auto">
          <a:xfrm>
            <a:off x="228600" y="4419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latin typeface="Calibri" charset="0"/>
              </a:rPr>
              <a:t>Finally, these punishments will prevent bullying.</a:t>
            </a:r>
            <a:endParaRPr lang="en-US" sz="2200">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Duck2.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19458"/>
                                        </p:tgtEl>
                                      </p:cBhvr>
                                    </p:animEffect>
                                    <p:set>
                                      <p:cBhvr>
                                        <p:cTn id="27" dur="1" fill="hold">
                                          <p:stCondLst>
                                            <p:cond delay="499"/>
                                          </p:stCondLst>
                                        </p:cTn>
                                        <p:tgtEl>
                                          <p:spTgt spid="1945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6"/>
                                        </p:tgtEl>
                                      </p:cBhvr>
                                    </p:animEffect>
                                    <p:set>
                                      <p:cBhvr>
                                        <p:cTn id="30" dur="1" fill="hold">
                                          <p:stCondLst>
                                            <p:cond delay="499"/>
                                          </p:stCondLst>
                                        </p:cTn>
                                        <p:tgtEl>
                                          <p:spTgt spid="4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4" grpId="0"/>
      <p:bldP spid="45" grpId="0"/>
      <p:bldP spid="46"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8"/>
          <p:cNvSpPr>
            <a:spLocks noGrp="1"/>
          </p:cNvSpPr>
          <p:nvPr>
            <p:ph type="title"/>
          </p:nvPr>
        </p:nvSpPr>
        <p:spPr>
          <a:xfrm>
            <a:off x="0" y="1798638"/>
            <a:ext cx="2438400" cy="5059362"/>
          </a:xfrm>
          <a:solidFill>
            <a:srgbClr val="3366FF">
              <a:alpha val="49019"/>
            </a:srgbClr>
          </a:solidFill>
          <a:ln w="12700">
            <a:solidFill>
              <a:schemeClr val="tx1"/>
            </a:solidFill>
            <a:miter lim="800000"/>
            <a:headEnd/>
            <a:tailEnd/>
          </a:ln>
        </p:spPr>
        <p:txBody>
          <a:bodyPr/>
          <a:lstStyle/>
          <a:p>
            <a:pPr algn="l"/>
            <a:r>
              <a:rPr lang="en-US" sz="2800">
                <a:latin typeface="Arial" charset="0"/>
                <a:ea typeface="ＭＳ Ｐゴシック" charset="0"/>
                <a:cs typeface="Arial" charset="0"/>
              </a:rPr>
              <a:t>For example, one study shows that </a:t>
            </a:r>
            <a:r>
              <a:rPr lang="ja-JP" altLang="en-US" sz="2800">
                <a:latin typeface="Arial" charset="0"/>
                <a:ea typeface="ＭＳ Ｐゴシック" charset="0"/>
                <a:cs typeface="Arial" charset="0"/>
              </a:rPr>
              <a:t>“</a:t>
            </a:r>
            <a:r>
              <a:rPr lang="en-US" altLang="ja-JP" sz="2800">
                <a:latin typeface="Arial" charset="0"/>
                <a:ea typeface="ＭＳ Ｐゴシック" charset="0"/>
                <a:cs typeface="Arial" charset="0"/>
              </a:rPr>
              <a:t>every 7 minutes a child is bullied.</a:t>
            </a:r>
            <a:r>
              <a:rPr lang="ja-JP" altLang="en-US" sz="2800">
                <a:latin typeface="Arial" charset="0"/>
                <a:ea typeface="ＭＳ Ｐゴシック" charset="0"/>
                <a:cs typeface="Arial" charset="0"/>
              </a:rPr>
              <a:t>”</a:t>
            </a:r>
            <a:r>
              <a:rPr lang="en-US" altLang="ja-JP" sz="2800">
                <a:latin typeface="Arial" charset="0"/>
                <a:ea typeface="ＭＳ Ｐゴシック" charset="0"/>
                <a:cs typeface="Arial" charset="0"/>
              </a:rPr>
              <a:t> </a:t>
            </a:r>
            <a:endParaRPr lang="en-US" sz="2800">
              <a:latin typeface="Arial" charset="0"/>
              <a:ea typeface="ＭＳ Ｐゴシック" charset="0"/>
              <a:cs typeface="Arial" charset="0"/>
            </a:endParaRPr>
          </a:p>
        </p:txBody>
      </p:sp>
      <p:sp>
        <p:nvSpPr>
          <p:cNvPr id="24578" name="Title 8"/>
          <p:cNvSpPr txBox="1">
            <a:spLocks/>
          </p:cNvSpPr>
          <p:nvPr/>
        </p:nvSpPr>
        <p:spPr bwMode="auto">
          <a:xfrm>
            <a:off x="3429000" y="1798638"/>
            <a:ext cx="2438400" cy="5059362"/>
          </a:xfrm>
          <a:prstGeom prst="rect">
            <a:avLst/>
          </a:prstGeom>
          <a:solidFill>
            <a:srgbClr val="3366FF">
              <a:alpha val="49019"/>
            </a:srgbClr>
          </a:solidFill>
          <a:ln w="12700">
            <a:solidFill>
              <a:schemeClr val="tx1"/>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According to another study, 282,000 students in middle and high schools are attacked physically every month! </a:t>
            </a:r>
            <a:endParaRPr lang="en-US" sz="2800">
              <a:latin typeface="Calibri" charset="0"/>
            </a:endParaRPr>
          </a:p>
        </p:txBody>
      </p:sp>
      <p:sp>
        <p:nvSpPr>
          <p:cNvPr id="11" name="Title 8"/>
          <p:cNvSpPr txBox="1">
            <a:spLocks/>
          </p:cNvSpPr>
          <p:nvPr/>
        </p:nvSpPr>
        <p:spPr bwMode="auto">
          <a:xfrm>
            <a:off x="6705600" y="1798638"/>
            <a:ext cx="2438400" cy="5059362"/>
          </a:xfrm>
          <a:prstGeom prst="rect">
            <a:avLst/>
          </a:prstGeom>
          <a:solidFill>
            <a:srgbClr val="3366FF">
              <a:alpha val="49019"/>
            </a:srgbClr>
          </a:solidFill>
          <a:ln w="12700">
            <a:solidFill>
              <a:schemeClr val="tx1"/>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¾ of students will be bullied between kindergarten and 12</a:t>
            </a:r>
            <a:r>
              <a:rPr lang="en-US" sz="2800" baseline="30000"/>
              <a:t>th</a:t>
            </a:r>
            <a:r>
              <a:rPr lang="en-US" sz="2800"/>
              <a:t> grade. </a:t>
            </a:r>
            <a:endParaRPr lang="en-US" sz="2800">
              <a:latin typeface="Calibri" charset="0"/>
            </a:endParaRPr>
          </a:p>
          <a:p>
            <a:endParaRPr lang="en-US" sz="2800">
              <a:latin typeface="Calibri" charset="0"/>
            </a:endParaRPr>
          </a:p>
          <a:p>
            <a:r>
              <a:rPr lang="en-US" sz="2800">
                <a:latin typeface="Calibri" charset="0"/>
              </a:rPr>
              <a:t> </a:t>
            </a:r>
          </a:p>
        </p:txBody>
      </p:sp>
      <p:grpSp>
        <p:nvGrpSpPr>
          <p:cNvPr id="2" name="Group 16"/>
          <p:cNvGrpSpPr>
            <a:grpSpLocks/>
          </p:cNvGrpSpPr>
          <p:nvPr/>
        </p:nvGrpSpPr>
        <p:grpSpPr bwMode="auto">
          <a:xfrm>
            <a:off x="0" y="-1550988"/>
            <a:ext cx="8766175" cy="1255713"/>
            <a:chOff x="276225" y="-14288"/>
            <a:chExt cx="8766175" cy="1255713"/>
          </a:xfrm>
        </p:grpSpPr>
        <p:pic>
          <p:nvPicPr>
            <p:cNvPr id="24584" name="Picture 11" descr="AA049755.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225" y="274638"/>
              <a:ext cx="93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2" descr="LS00329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0"/>
              <a:ext cx="711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3" descr="AA044538.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274638"/>
              <a:ext cx="609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4" descr="AA028240.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54138" y="98425"/>
              <a:ext cx="577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5" descr="AA02820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31988" y="-14288"/>
              <a:ext cx="760412" cy="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5275"/>
            <a:ext cx="914400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p:cNvSpPr>
          <p:nvPr>
            <p:ph idx="1"/>
          </p:nvPr>
        </p:nvSpPr>
        <p:spPr>
          <a:xfrm>
            <a:off x="0" y="304800"/>
            <a:ext cx="9144000" cy="1493838"/>
          </a:xfrm>
          <a:solidFill>
            <a:srgbClr val="FF0000"/>
          </a:solidFill>
          <a:ln w="12700">
            <a:solidFill>
              <a:schemeClr val="tx1"/>
            </a:solidFill>
            <a:miter lim="800000"/>
            <a:headEnd/>
            <a:tailEnd/>
          </a:ln>
        </p:spPr>
        <p:txBody>
          <a:bodyPr/>
          <a:lstStyle/>
          <a:p>
            <a:pPr algn="ctr" eaLnBrk="1" hangingPunct="1">
              <a:buFont typeface="Arial" charset="0"/>
              <a:buNone/>
            </a:pPr>
            <a:r>
              <a:rPr lang="en-US" sz="3400">
                <a:latin typeface="Calibri" charset="0"/>
                <a:ea typeface="ＭＳ Ｐゴシック" charset="0"/>
                <a:cs typeface="ＭＳ Ｐゴシック" charset="0"/>
              </a:rPr>
              <a:t>One reason we need to stop bullying is that it happens too often</a:t>
            </a:r>
          </a:p>
        </p:txBody>
      </p:sp>
      <p:pic>
        <p:nvPicPr>
          <p:cNvPr id="19" name="Duck.m4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9504363" y="-2447925"/>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circl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xit" presetSubtype="0" decel="50000" fill="hold" grpId="0" nodeType="clickEffect">
                                  <p:stCondLst>
                                    <p:cond delay="0"/>
                                  </p:stCondLst>
                                  <p:childTnLst>
                                    <p:anim calcmode="lin" valueType="num">
                                      <p:cBhvr>
                                        <p:cTn id="6" dur="3000"/>
                                        <p:tgtEl>
                                          <p:spTgt spid="11"/>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3000"/>
                                        <p:tgtEl>
                                          <p:spTgt spid="11"/>
                                        </p:tgtEl>
                                        <p:attrNameLst>
                                          <p:attrName>ppt_x</p:attrName>
                                        </p:attrNameLst>
                                      </p:cBhvr>
                                      <p:tavLst>
                                        <p:tav tm="0">
                                          <p:val>
                                            <p:strVal val="ppt_x"/>
                                          </p:val>
                                        </p:tav>
                                        <p:tav tm="50000">
                                          <p:val>
                                            <p:fltVal val="0.95"/>
                                          </p:val>
                                        </p:tav>
                                        <p:tav tm="100000">
                                          <p:val>
                                            <p:fltVal val="-1"/>
                                          </p:val>
                                        </p:tav>
                                      </p:tavLst>
                                    </p:anim>
                                    <p:anim calcmode="lin" valueType="num">
                                      <p:cBhvr>
                                        <p:cTn id="8" dur="3000"/>
                                        <p:tgtEl>
                                          <p:spTgt spid="11"/>
                                        </p:tgtEl>
                                        <p:attrNameLst>
                                          <p:attrName>ppt_y</p:attrName>
                                        </p:attrNameLst>
                                      </p:cBhvr>
                                      <p:tavLst>
                                        <p:tav tm="0">
                                          <p:val>
                                            <p:strVal val="ppt_y"/>
                                          </p:val>
                                        </p:tav>
                                        <p:tav tm="100000">
                                          <p:val>
                                            <p:strVal val="ppt_y"/>
                                          </p:val>
                                        </p:tav>
                                      </p:tavLst>
                                    </p:anim>
                                    <p:animEffect transition="out" filter="fade">
                                      <p:cBhvr>
                                        <p:cTn id="9" dur="3000"/>
                                        <p:tgtEl>
                                          <p:spTgt spid="11"/>
                                        </p:tgtEl>
                                      </p:cBhvr>
                                    </p:animEffect>
                                    <p:set>
                                      <p:cBhvr>
                                        <p:cTn id="10" dur="1" fill="hold">
                                          <p:stCondLst>
                                            <p:cond delay="2999"/>
                                          </p:stCondLst>
                                        </p:cTn>
                                        <p:tgtEl>
                                          <p:spTgt spid="11"/>
                                        </p:tgtEl>
                                        <p:attrNameLst>
                                          <p:attrName>style.visibility</p:attrName>
                                        </p:attrNameLst>
                                      </p:cBhvr>
                                      <p:to>
                                        <p:strVal val="hidden"/>
                                      </p:to>
                                    </p:set>
                                  </p:childTnLst>
                                </p:cTn>
                              </p:par>
                            </p:childTnLst>
                          </p:cTn>
                        </p:par>
                        <p:par>
                          <p:cTn id="11" fill="hold" nodeType="afterGroup">
                            <p:stCondLst>
                              <p:cond delay="3000"/>
                            </p:stCondLst>
                            <p:childTnLst>
                              <p:par>
                                <p:cTn id="12" presetID="0" presetClass="path" presetSubtype="0" accel="50000" decel="50000" fill="hold" grpId="0" nodeType="afterEffect">
                                  <p:stCondLst>
                                    <p:cond delay="0"/>
                                  </p:stCondLst>
                                  <p:childTnLst>
                                    <p:animMotion origin="layout" path="M 0 0 L -0.02066 1.06667 " pathEditMode="relative" ptsTypes="AA">
                                      <p:cBhvr>
                                        <p:cTn id="13" dur="3000" fill="hold"/>
                                        <p:tgtEl>
                                          <p:spTgt spid="16387">
                                            <p:bg/>
                                          </p:spTgt>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3.61111E-6 -2.96296E-6 L -0.00017 1.06667 " pathEditMode="relative" rAng="0" ptsTypes="AA">
                                      <p:cBhvr>
                                        <p:cTn id="15" dur="3000" fill="hold"/>
                                        <p:tgtEl>
                                          <p:spTgt spid="16387">
                                            <p:txEl>
                                              <p:pRg st="0" end="0"/>
                                            </p:txEl>
                                          </p:spTgt>
                                        </p:tgtEl>
                                        <p:attrNameLst>
                                          <p:attrName>ppt_x</p:attrName>
                                          <p:attrName>ppt_y</p:attrName>
                                        </p:attrNameLst>
                                      </p:cBhvr>
                                      <p:rCtr x="0" y="53300"/>
                                    </p:animMotion>
                                  </p:childTnLst>
                                </p:cTn>
                              </p:par>
                              <p:par>
                                <p:cTn id="16" presetID="0" presetClass="path" presetSubtype="0" accel="50000" decel="50000" fill="hold" nodeType="withEffect">
                                  <p:stCondLst>
                                    <p:cond delay="0"/>
                                  </p:stCondLst>
                                  <p:childTnLst>
                                    <p:animMotion origin="layout" path="M 2.77778E-7 5.55556E-6 L 2.77778E-7 1.23334 " pathEditMode="relative" ptsTypes="AA">
                                      <p:cBhvr>
                                        <p:cTn id="17" dur="3000" fill="hold"/>
                                        <p:tgtEl>
                                          <p:spTgt spid="2"/>
                                        </p:tgtEl>
                                        <p:attrNameLst>
                                          <p:attrName>ppt_x</p:attrName>
                                          <p:attrName>ppt_y</p:attrName>
                                        </p:attrNameLst>
                                      </p:cBhvr>
                                    </p:animMotion>
                                  </p:childTnLst>
                                  <p:subTnLst>
                                    <p:audio>
                                      <p:cMediaNode>
                                        <p:cTn display="0" masterRel="sameClick">
                                          <p:stCondLst>
                                            <p:cond evt="begin" delay="0">
                                              <p:tn val="16"/>
                                            </p:cond>
                                          </p:stCondLst>
                                          <p:endCondLst>
                                            <p:cond evt="onStopAudio" delay="0">
                                              <p:tgtEl>
                                                <p:sldTgt/>
                                              </p:tgtEl>
                                            </p:cond>
                                          </p:endCondLst>
                                        </p:cTn>
                                        <p:tgtEl>
                                          <p:sndTgt r:embed="rId4" name="Duck.wav"/>
                                        </p:tgtEl>
                                      </p:cMediaNode>
                                    </p:audio>
                                  </p:subTnLst>
                                </p:cTn>
                              </p:par>
                              <p:par>
                                <p:cTn id="18" presetID="51" presetClass="entr" presetSubtype="0" fill="hold" nodeType="withEffect">
                                  <p:stCondLst>
                                    <p:cond delay="3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155" decel="100000"/>
                                        <p:tgtEl>
                                          <p:spTgt spid="5"/>
                                        </p:tgtEl>
                                      </p:cBhvr>
                                    </p:animEffect>
                                    <p:animScale>
                                      <p:cBhvr>
                                        <p:cTn id="21" dur="1155" decel="100000"/>
                                        <p:tgtEl>
                                          <p:spTgt spid="5"/>
                                        </p:tgtEl>
                                      </p:cBhvr>
                                      <p:from x="10000" y="10000"/>
                                      <p:to x="200000" y="450000"/>
                                    </p:animScale>
                                    <p:animScale>
                                      <p:cBhvr>
                                        <p:cTn id="22" dur="1845" accel="100000" fill="hold">
                                          <p:stCondLst>
                                            <p:cond delay="1155"/>
                                          </p:stCondLst>
                                        </p:cTn>
                                        <p:tgtEl>
                                          <p:spTgt spid="5"/>
                                        </p:tgtEl>
                                      </p:cBhvr>
                                      <p:from x="200000" y="450000"/>
                                      <p:to x="100000" y="100000"/>
                                    </p:animScale>
                                    <p:set>
                                      <p:cBhvr>
                                        <p:cTn id="23" dur="1155" fill="hold"/>
                                        <p:tgtEl>
                                          <p:spTgt spid="5"/>
                                        </p:tgtEl>
                                        <p:attrNameLst>
                                          <p:attrName>ppt_x</p:attrName>
                                        </p:attrNameLst>
                                      </p:cBhvr>
                                      <p:to>
                                        <p:strVal val="(0.5)"/>
                                      </p:to>
                                    </p:set>
                                    <p:anim from="(0.5)" to="(#ppt_x)" calcmode="lin" valueType="num">
                                      <p:cBhvr>
                                        <p:cTn id="24" dur="1845" accel="100000" fill="hold">
                                          <p:stCondLst>
                                            <p:cond delay="1155"/>
                                          </p:stCondLst>
                                        </p:cTn>
                                        <p:tgtEl>
                                          <p:spTgt spid="5"/>
                                        </p:tgtEl>
                                        <p:attrNameLst>
                                          <p:attrName>ppt_x</p:attrName>
                                        </p:attrNameLst>
                                      </p:cBhvr>
                                    </p:anim>
                                    <p:set>
                                      <p:cBhvr>
                                        <p:cTn id="25" dur="1155" fill="hold"/>
                                        <p:tgtEl>
                                          <p:spTgt spid="5"/>
                                        </p:tgtEl>
                                        <p:attrNameLst>
                                          <p:attrName>ppt_y</p:attrName>
                                        </p:attrNameLst>
                                      </p:cBhvr>
                                      <p:to>
                                        <p:strVal val="(#ppt_y+0.4)"/>
                                      </p:to>
                                    </p:set>
                                    <p:anim from="(#ppt_y+0.4)" to="(#ppt_y)" calcmode="lin" valueType="num">
                                      <p:cBhvr>
                                        <p:cTn id="26" dur="1845" accel="100000" fill="hold">
                                          <p:stCondLst>
                                            <p:cond delay="1155"/>
                                          </p:stCondLst>
                                        </p:cTn>
                                        <p:tgtEl>
                                          <p:spTgt spid="5"/>
                                        </p:tgtEl>
                                        <p:attrNameLst>
                                          <p:attrName>ppt_y</p:attrName>
                                        </p:attrNameLst>
                                      </p:cBhvr>
                                    </p:anim>
                                  </p:childTnLst>
                                  <p:subTnLst>
                                    <p:audio>
                                      <p:cMediaNode>
                                        <p:cTn display="0" masterRel="sameClick">
                                          <p:stCondLst>
                                            <p:cond evt="begin" delay="0">
                                              <p:tn val="18"/>
                                            </p:cond>
                                          </p:stCondLst>
                                          <p:endCondLst>
                                            <p:cond evt="onStopAudio" delay="0">
                                              <p:tgtEl>
                                                <p:sldTgt/>
                                              </p:tgtEl>
                                            </p:cond>
                                          </p:endCondLst>
                                        </p:cTn>
                                        <p:tgtEl>
                                          <p:sndTgt r:embed="rId5" name="explosion-05.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7546" fill="hold"/>
                                        <p:tgtEl>
                                          <p:spTgt spid="19"/>
                                        </p:tgtEl>
                                      </p:cBhvr>
                                    </p:cmd>
                                  </p:childTnLst>
                                </p:cTn>
                              </p:par>
                            </p:childTnLst>
                          </p:cTn>
                        </p:par>
                      </p:childTnLst>
                    </p:cTn>
                  </p:par>
                </p:childTnLst>
              </p:cTn>
              <p:nextCondLst>
                <p:cond evt="onClick" delay="0">
                  <p:tgtEl>
                    <p:spTgt spid="19"/>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11" grpId="0" animBg="1"/>
      <p:bldP spid="1638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920750"/>
          </a:xfrm>
        </p:spPr>
        <p:txBody>
          <a:bodyPr/>
          <a:lstStyle/>
          <a:p>
            <a:pPr eaLnBrk="1" hangingPunct="1"/>
            <a:r>
              <a:rPr lang="en-US" b="1">
                <a:solidFill>
                  <a:srgbClr val="FF0000"/>
                </a:solidFill>
                <a:latin typeface="Calibri" charset="0"/>
                <a:ea typeface="ＭＳ Ｐゴシック" charset="0"/>
                <a:cs typeface="ＭＳ Ｐゴシック" charset="0"/>
              </a:rPr>
              <a:t>Solid </a:t>
            </a:r>
            <a:r>
              <a:rPr lang="en-US">
                <a:latin typeface="Calibri" charset="0"/>
                <a:ea typeface="ＭＳ Ｐゴシック" charset="0"/>
                <a:cs typeface="ＭＳ Ｐゴシック" charset="0"/>
              </a:rPr>
              <a:t>Evidence</a:t>
            </a:r>
            <a:endParaRPr lang="en-US" b="1">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0" y="2038350"/>
            <a:ext cx="8229600" cy="3216275"/>
          </a:xfrm>
        </p:spPr>
        <p:txBody>
          <a:bodyPr/>
          <a:lstStyle/>
          <a:p>
            <a:pPr eaLnBrk="1" hangingPunct="1">
              <a:lnSpc>
                <a:spcPct val="90000"/>
              </a:lnSpc>
              <a:buFont typeface="Arial" charset="0"/>
              <a:buNone/>
            </a:pPr>
            <a:r>
              <a:rPr lang="en-US">
                <a:latin typeface="Calibri" charset="0"/>
                <a:ea typeface="ＭＳ Ｐゴシック" charset="0"/>
                <a:cs typeface="ＭＳ Ｐゴシック" charset="0"/>
              </a:rPr>
              <a:t>	Another reason is that bullying can hurt students academically and emotionally. For example, many students miss school because they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scared of bullies. Another example is that many kids become depressed because of bullying. Finally, many kids have lower grades because of bullying. </a:t>
            </a:r>
            <a:endParaRPr lang="en-US">
              <a:latin typeface="Calibri" charset="0"/>
              <a:ea typeface="ＭＳ Ｐゴシック" charset="0"/>
              <a:cs typeface="ＭＳ Ｐゴシック" charset="0"/>
            </a:endParaRPr>
          </a:p>
        </p:txBody>
      </p:sp>
      <p:sp>
        <p:nvSpPr>
          <p:cNvPr id="25603" name="Content Placeholder 2"/>
          <p:cNvSpPr txBox="1">
            <a:spLocks/>
          </p:cNvSpPr>
          <p:nvPr/>
        </p:nvSpPr>
        <p:spPr bwMode="auto">
          <a:xfrm>
            <a:off x="457200" y="920750"/>
            <a:ext cx="8229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6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3200" i="1">
                <a:latin typeface="Calibri" charset="0"/>
              </a:rPr>
              <a:t>Read/listen to the paragraph. How many pieces of </a:t>
            </a:r>
            <a:r>
              <a:rPr lang="en-US" sz="3200" b="1" i="1">
                <a:latin typeface="Calibri" charset="0"/>
              </a:rPr>
              <a:t>solid</a:t>
            </a:r>
            <a:r>
              <a:rPr lang="en-US" sz="3200" i="1">
                <a:latin typeface="Calibri" charset="0"/>
              </a:rPr>
              <a:t> evidence does it have?</a:t>
            </a:r>
          </a:p>
        </p:txBody>
      </p:sp>
      <p:sp>
        <p:nvSpPr>
          <p:cNvPr id="7" name="Content Placeholder 2"/>
          <p:cNvSpPr txBox="1">
            <a:spLocks/>
          </p:cNvSpPr>
          <p:nvPr/>
        </p:nvSpPr>
        <p:spPr bwMode="auto">
          <a:xfrm>
            <a:off x="0" y="5254625"/>
            <a:ext cx="914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3200">
                <a:solidFill>
                  <a:srgbClr val="FF0000"/>
                </a:solidFill>
                <a:latin typeface="Calibri" charset="0"/>
              </a:rPr>
              <a:t>	</a:t>
            </a:r>
            <a:r>
              <a:rPr lang="en-US" sz="2800">
                <a:solidFill>
                  <a:srgbClr val="FF0000"/>
                </a:solidFill>
                <a:latin typeface="Calibri" charset="0"/>
              </a:rPr>
              <a:t>This has no </a:t>
            </a:r>
            <a:r>
              <a:rPr lang="en-US" sz="2800" b="1">
                <a:solidFill>
                  <a:srgbClr val="FF0000"/>
                </a:solidFill>
                <a:latin typeface="Calibri" charset="0"/>
              </a:rPr>
              <a:t>solid</a:t>
            </a:r>
            <a:r>
              <a:rPr lang="en-US" sz="2800">
                <a:solidFill>
                  <a:srgbClr val="FF0000"/>
                </a:solidFill>
                <a:latin typeface="Calibri" charset="0"/>
              </a:rPr>
              <a:t> pieces of evidence. ZERO!! Solid evidence needs to have specifics and often a number.</a:t>
            </a:r>
          </a:p>
          <a:p>
            <a:pPr eaLnBrk="1" hangingPunct="1">
              <a:spcBef>
                <a:spcPct val="20000"/>
              </a:spcBef>
            </a:pPr>
            <a:r>
              <a:rPr lang="en-US" sz="2700">
                <a:solidFill>
                  <a:srgbClr val="FF0000"/>
                </a:solidFill>
                <a:latin typeface="Calibri" charset="0"/>
              </a:rPr>
              <a:t>(It has elementary evidence; not high school-type evidence)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920750"/>
          </a:xfrm>
        </p:spPr>
        <p:txBody>
          <a:bodyPr/>
          <a:lstStyle/>
          <a:p>
            <a:pPr eaLnBrk="1" hangingPunct="1"/>
            <a:r>
              <a:rPr lang="en-US" b="1">
                <a:solidFill>
                  <a:srgbClr val="FF0000"/>
                </a:solidFill>
                <a:latin typeface="Calibri" charset="0"/>
                <a:ea typeface="ＭＳ Ｐゴシック" charset="0"/>
                <a:cs typeface="ＭＳ Ｐゴシック" charset="0"/>
              </a:rPr>
              <a:t>Solid </a:t>
            </a:r>
            <a:r>
              <a:rPr lang="en-US">
                <a:latin typeface="Calibri" charset="0"/>
                <a:ea typeface="ＭＳ Ｐゴシック" charset="0"/>
                <a:cs typeface="ＭＳ Ｐゴシック" charset="0"/>
              </a:rPr>
              <a:t>Evidence</a:t>
            </a:r>
            <a:endParaRPr lang="en-US" b="1">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0" y="2038350"/>
            <a:ext cx="8229600" cy="3216275"/>
          </a:xfrm>
        </p:spPr>
        <p:txBody>
          <a:bodyPr/>
          <a:lstStyle/>
          <a:p>
            <a:pPr eaLnBrk="1" hangingPunct="1">
              <a:lnSpc>
                <a:spcPct val="90000"/>
              </a:lnSpc>
              <a:buFont typeface="Arial" charset="0"/>
              <a:buNone/>
            </a:pPr>
            <a:r>
              <a:rPr lang="en-US">
                <a:latin typeface="Calibri" charset="0"/>
                <a:ea typeface="ＭＳ Ｐゴシック" charset="0"/>
                <a:cs typeface="ＭＳ Ｐゴシック" charset="0"/>
              </a:rPr>
              <a:t>	Another reason is that bullying can hurt students academically and emotionally. For example, many students miss school because they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scared of bullies. Another example is that many kids become depressed because of bullying. Finally, many kids have lower grades because of bullying. </a:t>
            </a:r>
            <a:endParaRPr lang="en-US">
              <a:latin typeface="Calibri" charset="0"/>
              <a:ea typeface="ＭＳ Ｐゴシック" charset="0"/>
              <a:cs typeface="ＭＳ Ｐゴシック" charset="0"/>
            </a:endParaRPr>
          </a:p>
        </p:txBody>
      </p:sp>
      <p:sp>
        <p:nvSpPr>
          <p:cNvPr id="26627" name="Content Placeholder 2"/>
          <p:cNvSpPr txBox="1">
            <a:spLocks/>
          </p:cNvSpPr>
          <p:nvPr/>
        </p:nvSpPr>
        <p:spPr bwMode="auto">
          <a:xfrm>
            <a:off x="457200" y="920750"/>
            <a:ext cx="82296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6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3200" b="1" i="1">
                <a:latin typeface="Calibri" charset="0"/>
              </a:rPr>
              <a:t>Let</a:t>
            </a:r>
            <a:r>
              <a:rPr lang="ja-JP" altLang="en-US" sz="3200" b="1" i="1">
                <a:latin typeface="Calibri" charset="0"/>
              </a:rPr>
              <a:t>’</a:t>
            </a:r>
            <a:r>
              <a:rPr lang="en-US" altLang="ja-JP" sz="3200" b="1" i="1">
                <a:latin typeface="Calibri" charset="0"/>
              </a:rPr>
              <a:t>s try this again.</a:t>
            </a:r>
            <a:endParaRPr lang="en-US" sz="3200" b="1" i="1">
              <a:latin typeface="Calibri" charset="0"/>
            </a:endParaRPr>
          </a:p>
        </p:txBody>
      </p:sp>
      <p:sp>
        <p:nvSpPr>
          <p:cNvPr id="6" name="Rectangle 5"/>
          <p:cNvSpPr>
            <a:spLocks noChangeArrowheads="1"/>
          </p:cNvSpPr>
          <p:nvPr/>
        </p:nvSpPr>
        <p:spPr bwMode="auto">
          <a:xfrm>
            <a:off x="457200" y="1905000"/>
            <a:ext cx="8229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500">
                <a:latin typeface="Calibri" charset="0"/>
              </a:rPr>
              <a:t>Another reason is that bullying can hurt students academically and emotionally. For example, </a:t>
            </a:r>
            <a:r>
              <a:rPr lang="en-US" sz="2500" b="1">
                <a:latin typeface="Calibri" charset="0"/>
              </a:rPr>
              <a:t>one study states that </a:t>
            </a:r>
            <a:r>
              <a:rPr lang="ja-JP" altLang="en-US" sz="2500">
                <a:latin typeface="Calibri" charset="0"/>
              </a:rPr>
              <a:t>“</a:t>
            </a:r>
            <a:r>
              <a:rPr lang="en-US" altLang="ja-JP" b="1">
                <a:latin typeface="Calibri" charset="0"/>
                <a:cs typeface="Calibri" charset="0"/>
              </a:rPr>
              <a:t>160,000 students miss school everyday because they</a:t>
            </a:r>
            <a:r>
              <a:rPr lang="ja-JP" altLang="en-US" b="1">
                <a:latin typeface="Calibri" charset="0"/>
                <a:cs typeface="Calibri" charset="0"/>
              </a:rPr>
              <a:t>’</a:t>
            </a:r>
            <a:r>
              <a:rPr lang="en-US" altLang="ja-JP" b="1">
                <a:latin typeface="Calibri" charset="0"/>
                <a:cs typeface="Calibri" charset="0"/>
              </a:rPr>
              <a:t>re afraid of being bullied</a:t>
            </a:r>
            <a:r>
              <a:rPr lang="ja-JP" altLang="en-US" b="1">
                <a:latin typeface="Calibri" charset="0"/>
                <a:cs typeface="Calibri" charset="0"/>
              </a:rPr>
              <a:t>”</a:t>
            </a:r>
            <a:r>
              <a:rPr lang="en-US" altLang="ja-JP" b="1">
                <a:latin typeface="Calibri" charset="0"/>
                <a:cs typeface="Calibri" charset="0"/>
              </a:rPr>
              <a:t> (Felding, 34). </a:t>
            </a:r>
            <a:r>
              <a:rPr lang="en-US" altLang="ja-JP" sz="2500">
                <a:latin typeface="Calibri" charset="0"/>
              </a:rPr>
              <a:t>Another example is that many kids become depressed because of bullying. </a:t>
            </a:r>
            <a:r>
              <a:rPr lang="en-US" altLang="ja-JP" sz="2500" b="1">
                <a:latin typeface="Calibri" charset="0"/>
              </a:rPr>
              <a:t>One article mentions that 78% of students who are depressed have been bullied (Wright).</a:t>
            </a:r>
            <a:r>
              <a:rPr lang="en-US" altLang="ja-JP" sz="2500">
                <a:latin typeface="Calibri" charset="0"/>
              </a:rPr>
              <a:t> Finally, </a:t>
            </a:r>
            <a:r>
              <a:rPr lang="en-US" altLang="ja-JP" sz="2500" b="1">
                <a:latin typeface="Calibri" charset="0"/>
              </a:rPr>
              <a:t>according to another website, 39% of students who are bullied report that their grades have</a:t>
            </a:r>
            <a:r>
              <a:rPr lang="en-US" altLang="ja-JP" sz="2500">
                <a:latin typeface="Calibri" charset="0"/>
              </a:rPr>
              <a:t> </a:t>
            </a:r>
            <a:r>
              <a:rPr lang="en-US" altLang="ja-JP" sz="2500" b="1">
                <a:latin typeface="Calibri" charset="0"/>
              </a:rPr>
              <a:t>lowered because of bullying (Janes, 76)</a:t>
            </a:r>
            <a:r>
              <a:rPr lang="en-US" altLang="ja-JP" sz="2500">
                <a:latin typeface="Calibri" charset="0"/>
              </a:rPr>
              <a:t>. This shows that bullying clearly doesn</a:t>
            </a:r>
            <a:r>
              <a:rPr lang="ja-JP" altLang="en-US" sz="2500">
                <a:latin typeface="Calibri" charset="0"/>
              </a:rPr>
              <a:t>’</a:t>
            </a:r>
            <a:r>
              <a:rPr lang="en-US" altLang="ja-JP" sz="2500">
                <a:latin typeface="Calibri" charset="0"/>
              </a:rPr>
              <a:t>t just affect people physically—it leaves lasting emotional and academic scars. </a:t>
            </a:r>
            <a:endParaRPr lang="en-US" sz="2500">
              <a:latin typeface="Calibri"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638" y="920750"/>
            <a:ext cx="8229600" cy="5300663"/>
          </a:xfrm>
        </p:spPr>
        <p:txBody>
          <a:bodyPr/>
          <a:lstStyle/>
          <a:p>
            <a:pPr eaLnBrk="1" hangingPunct="1"/>
            <a:r>
              <a:rPr lang="en-US">
                <a:latin typeface="Calibri" charset="0"/>
                <a:ea typeface="ＭＳ Ｐゴシック" charset="0"/>
                <a:cs typeface="ＭＳ Ｐゴシック" charset="0"/>
              </a:rPr>
              <a:t>Evidence needs to be specific*:</a:t>
            </a:r>
          </a:p>
          <a:p>
            <a:pPr lvl="1" eaLnBrk="1" hangingPunct="1"/>
            <a:r>
              <a:rPr lang="en-US">
                <a:latin typeface="Calibri" charset="0"/>
                <a:ea typeface="ＭＳ Ｐゴシック" charset="0"/>
              </a:rPr>
              <a:t>For example, many animals are killed every year from pollution. Another example is…</a:t>
            </a:r>
          </a:p>
          <a:p>
            <a:pPr lvl="1" eaLnBrk="1" hangingPunct="1"/>
            <a:r>
              <a:rPr lang="en-US">
                <a:latin typeface="Calibri" charset="0"/>
                <a:ea typeface="ＭＳ Ｐゴシック" charset="0"/>
              </a:rPr>
              <a:t>For example, smoking causes lung cancer. Another example…</a:t>
            </a:r>
          </a:p>
          <a:p>
            <a:pPr lvl="1" eaLnBrk="1" hangingPunct="1"/>
            <a:endParaRPr lang="en-US">
              <a:latin typeface="Calibri" charset="0"/>
              <a:ea typeface="ＭＳ Ｐゴシック" charset="0"/>
            </a:endParaRPr>
          </a:p>
          <a:p>
            <a:pPr lvl="1" eaLnBrk="1" hangingPunct="1"/>
            <a:r>
              <a:rPr lang="en-US">
                <a:latin typeface="Calibri" charset="0"/>
                <a:ea typeface="ＭＳ Ｐゴシック" charset="0"/>
              </a:rPr>
              <a:t>For example, many teen mothers drop out of school. Another example…</a:t>
            </a:r>
          </a:p>
          <a:p>
            <a:pPr lvl="1" eaLnBrk="1" hangingPunct="1"/>
            <a:r>
              <a:rPr lang="en-US">
                <a:latin typeface="Calibri" charset="0"/>
                <a:ea typeface="ＭＳ Ｐゴシック" charset="0"/>
              </a:rPr>
              <a:t>For example, many people have lost fingers because of smoking. Another example…</a:t>
            </a:r>
          </a:p>
          <a:p>
            <a:pPr lvl="1" eaLnBrk="1" hangingPunct="1"/>
            <a:endParaRPr lang="en-US">
              <a:latin typeface="Calibri" charset="0"/>
              <a:ea typeface="ＭＳ Ｐゴシック" charset="0"/>
            </a:endParaRPr>
          </a:p>
          <a:p>
            <a:pPr lvl="1" eaLnBrk="1" hangingPunct="1"/>
            <a:endParaRPr lang="en-US">
              <a:latin typeface="Calibri" charset="0"/>
              <a:ea typeface="ＭＳ Ｐゴシック" charset="0"/>
            </a:endParaRPr>
          </a:p>
        </p:txBody>
      </p:sp>
      <p:sp>
        <p:nvSpPr>
          <p:cNvPr id="27650" name="Title 1"/>
          <p:cNvSpPr txBox="1">
            <a:spLocks/>
          </p:cNvSpPr>
          <p:nvPr/>
        </p:nvSpPr>
        <p:spPr bwMode="auto">
          <a:xfrm>
            <a:off x="457200" y="0"/>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solidFill>
                  <a:srgbClr val="FF0000"/>
                </a:solidFill>
                <a:latin typeface="Calibri" charset="0"/>
              </a:rPr>
              <a:t>Solid </a:t>
            </a:r>
            <a:r>
              <a:rPr lang="en-US" sz="4400">
                <a:latin typeface="Calibri" charset="0"/>
              </a:rPr>
              <a:t>Evidence</a:t>
            </a:r>
            <a:endParaRPr lang="en-US" sz="4400" b="1">
              <a:latin typeface="Calibri" charset="0"/>
            </a:endParaRPr>
          </a:p>
        </p:txBody>
      </p:sp>
      <p:sp>
        <p:nvSpPr>
          <p:cNvPr id="6" name="Content Placeholder 2"/>
          <p:cNvSpPr txBox="1">
            <a:spLocks/>
          </p:cNvSpPr>
          <p:nvPr/>
        </p:nvSpPr>
        <p:spPr bwMode="auto">
          <a:xfrm>
            <a:off x="914400" y="920750"/>
            <a:ext cx="8229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3200">
                <a:latin typeface="Calibri" charset="0"/>
              </a:rPr>
              <a:t>Evidence needs to be specific  :</a:t>
            </a:r>
          </a:p>
          <a:p>
            <a:pPr lvl="1" eaLnBrk="1" hangingPunct="1">
              <a:spcBef>
                <a:spcPct val="20000"/>
              </a:spcBef>
              <a:buFont typeface="Arial" charset="0"/>
              <a:buChar char="–"/>
            </a:pPr>
            <a:r>
              <a:rPr lang="en-US" sz="2800">
                <a:latin typeface="Calibri" charset="0"/>
              </a:rPr>
              <a:t>For example, </a:t>
            </a:r>
            <a:r>
              <a:rPr lang="en-US" sz="2800">
                <a:solidFill>
                  <a:srgbClr val="FF0000"/>
                </a:solidFill>
                <a:latin typeface="Calibri" charset="0"/>
              </a:rPr>
              <a:t>according to one article, 284,000 </a:t>
            </a:r>
            <a:r>
              <a:rPr lang="en-US" sz="2800">
                <a:latin typeface="Calibri" charset="0"/>
              </a:rPr>
              <a:t>animals are killed every year </a:t>
            </a:r>
            <a:r>
              <a:rPr lang="en-US" sz="2800">
                <a:solidFill>
                  <a:srgbClr val="FF0000"/>
                </a:solidFill>
                <a:latin typeface="Calibri" charset="0"/>
              </a:rPr>
              <a:t>by choking on trash</a:t>
            </a:r>
            <a:r>
              <a:rPr lang="en-US" sz="2800">
                <a:latin typeface="Calibri" charset="0"/>
              </a:rPr>
              <a:t>. </a:t>
            </a:r>
          </a:p>
          <a:p>
            <a:pPr lvl="1" eaLnBrk="1" hangingPunct="1">
              <a:spcBef>
                <a:spcPct val="20000"/>
              </a:spcBef>
              <a:buFont typeface="Arial" charset="0"/>
              <a:buChar char="–"/>
            </a:pPr>
            <a:r>
              <a:rPr lang="en-US" sz="2800">
                <a:latin typeface="Calibri" charset="0"/>
              </a:rPr>
              <a:t>For example, smoking causes lung cancer. </a:t>
            </a:r>
            <a:r>
              <a:rPr lang="en-US" sz="2800">
                <a:solidFill>
                  <a:srgbClr val="FF0000"/>
                </a:solidFill>
                <a:latin typeface="Calibri" charset="0"/>
              </a:rPr>
              <a:t>One study shows that those who smoke have an 87% greater chance of dying of lung cancer.</a:t>
            </a:r>
          </a:p>
          <a:p>
            <a:pPr lvl="1" eaLnBrk="1" hangingPunct="1">
              <a:spcBef>
                <a:spcPct val="20000"/>
              </a:spcBef>
              <a:buFont typeface="Arial" charset="0"/>
              <a:buChar char="–"/>
            </a:pPr>
            <a:r>
              <a:rPr lang="en-US" sz="2800">
                <a:latin typeface="Calibri" charset="0"/>
              </a:rPr>
              <a:t>For example, </a:t>
            </a:r>
            <a:r>
              <a:rPr lang="en-US" sz="2800">
                <a:solidFill>
                  <a:srgbClr val="FF0000"/>
                </a:solidFill>
                <a:latin typeface="Calibri" charset="0"/>
              </a:rPr>
              <a:t>three out of every four </a:t>
            </a:r>
            <a:r>
              <a:rPr lang="en-US" sz="2800">
                <a:latin typeface="Calibri" charset="0"/>
              </a:rPr>
              <a:t>teen mothers drop out of high school.</a:t>
            </a:r>
          </a:p>
          <a:p>
            <a:pPr lvl="1" eaLnBrk="1" hangingPunct="1">
              <a:spcBef>
                <a:spcPct val="20000"/>
              </a:spcBef>
              <a:buFont typeface="Arial" charset="0"/>
              <a:buChar char="–"/>
            </a:pPr>
            <a:r>
              <a:rPr lang="en-US" sz="2800">
                <a:latin typeface="Calibri" charset="0"/>
              </a:rPr>
              <a:t>For example, many people have lost fingers because of smoking. </a:t>
            </a:r>
            <a:r>
              <a:rPr lang="en-US" sz="2800">
                <a:solidFill>
                  <a:srgbClr val="FF0000"/>
                </a:solidFill>
                <a:latin typeface="Calibri" charset="0"/>
              </a:rPr>
              <a:t>Studies show that cigarettes shrink blood vessels, making it harder for blood to reach places like fingers and toes.</a:t>
            </a:r>
          </a:p>
          <a:p>
            <a:pPr lvl="1" eaLnBrk="1" hangingPunct="1">
              <a:spcBef>
                <a:spcPct val="20000"/>
              </a:spcBef>
              <a:buFont typeface="Arial" charset="0"/>
              <a:buChar char="–"/>
            </a:pPr>
            <a:endParaRPr lang="en-US" sz="2800">
              <a:latin typeface="Calibri" charset="0"/>
            </a:endParaRPr>
          </a:p>
          <a:p>
            <a:pPr lvl="1" eaLnBrk="1" hangingPunct="1">
              <a:spcBef>
                <a:spcPct val="20000"/>
              </a:spcBef>
              <a:buFont typeface="Arial" charset="0"/>
              <a:buChar char="–"/>
            </a:pPr>
            <a:endParaRPr lang="en-US" sz="2800">
              <a:latin typeface="Calibri" charset="0"/>
            </a:endParaRPr>
          </a:p>
        </p:txBody>
      </p:sp>
      <p:sp>
        <p:nvSpPr>
          <p:cNvPr id="8" name="TextBox 7"/>
          <p:cNvSpPr txBox="1">
            <a:spLocks noChangeArrowheads="1"/>
          </p:cNvSpPr>
          <p:nvPr/>
        </p:nvSpPr>
        <p:spPr bwMode="auto">
          <a:xfrm>
            <a:off x="0" y="1555750"/>
            <a:ext cx="1476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 These statistics are made up just to demonst-rate. Obviou-sly you</a:t>
            </a:r>
            <a:r>
              <a:rPr lang="ja-JP" altLang="en-US" sz="1800">
                <a:latin typeface="Calibri" charset="0"/>
              </a:rPr>
              <a:t>’</a:t>
            </a:r>
            <a:r>
              <a:rPr lang="en-US" altLang="ja-JP" sz="1800">
                <a:latin typeface="Calibri" charset="0"/>
              </a:rPr>
              <a:t>lll need to use real evidence.</a:t>
            </a:r>
            <a:endParaRPr lang="en-US" sz="1800">
              <a:latin typeface="Calibri" charset="0"/>
            </a:endParaRPr>
          </a:p>
        </p:txBody>
      </p:sp>
      <p:sp>
        <p:nvSpPr>
          <p:cNvPr id="9" name="TextBox 8"/>
          <p:cNvSpPr txBox="1">
            <a:spLocks noChangeArrowheads="1"/>
          </p:cNvSpPr>
          <p:nvPr/>
        </p:nvSpPr>
        <p:spPr bwMode="auto">
          <a:xfrm>
            <a:off x="0" y="4641850"/>
            <a:ext cx="1476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If I don</a:t>
            </a:r>
            <a:r>
              <a:rPr lang="ja-JP" altLang="en-US" sz="1800">
                <a:latin typeface="Calibri" charset="0"/>
              </a:rPr>
              <a:t>’</a:t>
            </a:r>
            <a:r>
              <a:rPr lang="en-US" altLang="ja-JP" sz="1800">
                <a:latin typeface="Calibri" charset="0"/>
              </a:rPr>
              <a:t>t have a number to use, I can at least show how it can potentially harm people.</a:t>
            </a:r>
            <a:endParaRPr lang="en-US" sz="1800">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par>
                                <p:cTn id="33" presetID="10" presetClass="exit" presetSubtype="0" fill="hold" grpId="1" nodeType="withEffect">
                                  <p:stCondLst>
                                    <p:cond delay="0"/>
                                  </p:stCondLst>
                                  <p:childTnLst>
                                    <p:animEffect transition="out" filter="fade">
                                      <p:cBhvr>
                                        <p:cTn id="34" dur="500"/>
                                        <p:tgtEl>
                                          <p:spTgt spid="3">
                                            <p:txEl>
                                              <p:pRg st="1" end="1"/>
                                            </p:txEl>
                                          </p:spTgt>
                                        </p:tgtEl>
                                      </p:cBhvr>
                                    </p:animEffect>
                                    <p:set>
                                      <p:cBhvr>
                                        <p:cTn id="3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par>
                                <p:cTn id="41" presetID="10" presetClass="exit" presetSubtype="0" fill="hold" grpId="1" nodeType="withEffect">
                                  <p:stCondLst>
                                    <p:cond delay="0"/>
                                  </p:stCondLst>
                                  <p:childTnLst>
                                    <p:animEffect transition="out" filter="fade">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par>
                                <p:cTn id="49" presetID="10" presetClass="exit" presetSubtype="0" fill="hold" grpId="1" nodeType="withEffect">
                                  <p:stCondLst>
                                    <p:cond delay="0"/>
                                  </p:stCondLst>
                                  <p:childTnLst>
                                    <p:animEffect transition="out" filter="fade">
                                      <p:cBhvr>
                                        <p:cTn id="50" dur="500"/>
                                        <p:tgtEl>
                                          <p:spTgt spid="3">
                                            <p:txEl>
                                              <p:pRg st="4" end="4"/>
                                            </p:txEl>
                                          </p:spTgt>
                                        </p:tgtEl>
                                      </p:cBhvr>
                                    </p:animEffect>
                                    <p:set>
                                      <p:cBhvr>
                                        <p:cTn id="5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fade">
                                      <p:cBhvr>
                                        <p:cTn id="56" dur="500"/>
                                        <p:tgtEl>
                                          <p:spTgt spid="6">
                                            <p:txEl>
                                              <p:pRg st="4" end="4"/>
                                            </p:txEl>
                                          </p:spTgt>
                                        </p:tgtEl>
                                      </p:cBhvr>
                                    </p:animEffect>
                                  </p:childTnLst>
                                </p:cTn>
                              </p:par>
                              <p:par>
                                <p:cTn id="57" presetID="10" presetClass="exit" presetSubtype="0" fill="hold" grpId="1" nodeType="withEffect">
                                  <p:stCondLst>
                                    <p:cond delay="0"/>
                                  </p:stCondLst>
                                  <p:childTnLst>
                                    <p:animEffect transition="out" filter="fade">
                                      <p:cBhvr>
                                        <p:cTn id="58" dur="500"/>
                                        <p:tgtEl>
                                          <p:spTgt spid="3">
                                            <p:txEl>
                                              <p:pRg st="5" end="5"/>
                                            </p:txEl>
                                          </p:spTgt>
                                        </p:tgtEl>
                                      </p:cBhvr>
                                    </p:animEffect>
                                    <p:set>
                                      <p:cBhvr>
                                        <p:cTn id="59" dur="1" fill="hold">
                                          <p:stCondLst>
                                            <p:cond delay="499"/>
                                          </p:stCondLst>
                                        </p:cTn>
                                        <p:tgtEl>
                                          <p:spTgt spid="3">
                                            <p:txEl>
                                              <p:pRg st="5" end="5"/>
                                            </p:txEl>
                                          </p:spTgt>
                                        </p:tgtEl>
                                        <p:attrNameLst>
                                          <p:attrName>style.visibility</p:attrName>
                                        </p:attrNameLst>
                                      </p:cBhvr>
                                      <p:to>
                                        <p:strVal val="hidden"/>
                                      </p:to>
                                    </p:set>
                                  </p:childTnLst>
                                </p:cTn>
                              </p:par>
                            </p:childTnLst>
                          </p:cTn>
                        </p:par>
                        <p:par>
                          <p:cTn id="60" fill="hold" nodeType="afterGroup">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build="p"/>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txBox="1">
            <a:spLocks/>
          </p:cNvSpPr>
          <p:nvPr/>
        </p:nvSpPr>
        <p:spPr bwMode="auto">
          <a:xfrm>
            <a:off x="609600" y="1619250"/>
            <a:ext cx="8229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3200">
                <a:latin typeface="Calibri" charset="0"/>
              </a:rPr>
              <a:t>One reason that smoking needs to be banned is that it causes lung cancer.</a:t>
            </a:r>
          </a:p>
          <a:p>
            <a:pPr lvl="1" eaLnBrk="1" hangingPunct="1">
              <a:spcBef>
                <a:spcPct val="20000"/>
              </a:spcBef>
              <a:buFont typeface="Arial" charset="0"/>
              <a:buChar char="–"/>
            </a:pPr>
            <a:r>
              <a:rPr lang="en-US" sz="2800">
                <a:latin typeface="Calibri" charset="0"/>
              </a:rPr>
              <a:t>85% of people who have lung cancer are smokers.</a:t>
            </a:r>
          </a:p>
          <a:p>
            <a:pPr lvl="1" eaLnBrk="1" hangingPunct="1">
              <a:spcBef>
                <a:spcPct val="20000"/>
              </a:spcBef>
            </a:pPr>
            <a:endParaRPr lang="en-US" sz="2800">
              <a:latin typeface="Calibri" charset="0"/>
            </a:endParaRPr>
          </a:p>
          <a:p>
            <a:pPr lvl="1" eaLnBrk="1" hangingPunct="1">
              <a:spcBef>
                <a:spcPct val="20000"/>
              </a:spcBef>
              <a:buFont typeface="Arial" charset="0"/>
              <a:buChar char="–"/>
            </a:pPr>
            <a:r>
              <a:rPr lang="en-US" sz="2800">
                <a:latin typeface="Calibri" charset="0"/>
              </a:rPr>
              <a:t>Smoking can also increase your risk of heart attacks.</a:t>
            </a:r>
          </a:p>
          <a:p>
            <a:pPr lvl="1" eaLnBrk="1" hangingPunct="1">
              <a:spcBef>
                <a:spcPct val="20000"/>
              </a:spcBef>
              <a:buFont typeface="Arial" charset="0"/>
              <a:buChar char="–"/>
            </a:pPr>
            <a:r>
              <a:rPr lang="en-US" sz="2800">
                <a:latin typeface="Calibri" charset="0"/>
              </a:rPr>
              <a:t>Smoking can cover up people</a:t>
            </a:r>
            <a:r>
              <a:rPr lang="ja-JP" altLang="en-US" sz="2800">
                <a:latin typeface="Calibri" charset="0"/>
              </a:rPr>
              <a:t>’</a:t>
            </a:r>
            <a:r>
              <a:rPr lang="en-US" altLang="ja-JP" sz="2800">
                <a:latin typeface="Calibri" charset="0"/>
              </a:rPr>
              <a:t>s lungs with tar, making it harder to breathe.  </a:t>
            </a:r>
            <a:endParaRPr lang="en-US" sz="2800">
              <a:latin typeface="Calibri" charset="0"/>
            </a:endParaRPr>
          </a:p>
        </p:txBody>
      </p:sp>
      <p:sp>
        <p:nvSpPr>
          <p:cNvPr id="2" name="Title 1"/>
          <p:cNvSpPr>
            <a:spLocks noGrp="1"/>
          </p:cNvSpPr>
          <p:nvPr>
            <p:ph type="title"/>
          </p:nvPr>
        </p:nvSpPr>
        <p:spPr>
          <a:xfrm>
            <a:off x="457200" y="0"/>
            <a:ext cx="8229600" cy="1016000"/>
          </a:xfrm>
        </p:spPr>
        <p:txBody>
          <a:bodyPr>
            <a:normAutofit fontScale="90000"/>
          </a:bodyPr>
          <a:lstStyle/>
          <a:p>
            <a:pPr eaLnBrk="1" hangingPunct="1">
              <a:defRPr/>
            </a:pPr>
            <a:r>
              <a:rPr lang="en-US" sz="4000">
                <a:latin typeface="Calibri" charset="0"/>
                <a:ea typeface="ＭＳ Ｐゴシック" charset="0"/>
                <a:cs typeface="ＭＳ Ｐゴシック" charset="0"/>
              </a:rPr>
              <a:t>Stay on Topic (Sentence)!</a:t>
            </a:r>
            <a:br>
              <a:rPr lang="en-US" sz="4000">
                <a:latin typeface="Calibri" charset="0"/>
                <a:ea typeface="ＭＳ Ｐゴシック" charset="0"/>
                <a:cs typeface="ＭＳ Ｐゴシック" charset="0"/>
              </a:rPr>
            </a:br>
            <a:r>
              <a:rPr lang="en-US" sz="2400">
                <a:latin typeface="Calibri" charset="0"/>
                <a:ea typeface="ＭＳ Ｐゴシック" charset="0"/>
                <a:cs typeface="ＭＳ Ｐゴシック" charset="0"/>
              </a:rPr>
              <a:t>(What is the title/sign of your paragraph?)</a:t>
            </a:r>
          </a:p>
        </p:txBody>
      </p:sp>
      <p:sp>
        <p:nvSpPr>
          <p:cNvPr id="3" name="Content Placeholder 2"/>
          <p:cNvSpPr>
            <a:spLocks noGrp="1"/>
          </p:cNvSpPr>
          <p:nvPr>
            <p:ph idx="1"/>
          </p:nvPr>
        </p:nvSpPr>
        <p:spPr>
          <a:xfrm>
            <a:off x="3568700" y="2095501"/>
            <a:ext cx="8229600" cy="793750"/>
          </a:xfrm>
          <a:ln>
            <a:miter lim="800000"/>
            <a:headEnd/>
            <a:tailEnd/>
          </a:ln>
          <a:extLst/>
        </p:spPr>
        <p:txBody>
          <a:bodyPr rtlCol="0">
            <a:normAutofit/>
          </a:bodyPr>
          <a:lstStyle/>
          <a:p>
            <a:pPr eaLnBrk="1" fontAlgn="auto" hangingPunct="1">
              <a:spcAft>
                <a:spcPts val="0"/>
              </a:spcAft>
              <a:buFont typeface="Arial"/>
              <a:buNone/>
              <a:defRPr/>
            </a:pPr>
            <a:r>
              <a:rPr lang="en-US" strike="sngStrike" dirty="0" smtClean="0">
                <a:solidFill>
                  <a:srgbClr val="FF0000"/>
                </a:solidFill>
                <a:ea typeface="+mn-ea"/>
                <a:cs typeface="+mn-cs"/>
              </a:rPr>
              <a:t>lung cancer</a:t>
            </a:r>
            <a:r>
              <a:rPr lang="en-US" strike="sngStrike" dirty="0" smtClean="0">
                <a:solidFill>
                  <a:schemeClr val="bg1"/>
                </a:solidFill>
                <a:ea typeface="+mn-ea"/>
                <a:cs typeface="+mn-cs"/>
              </a:rPr>
              <a:t>.</a:t>
            </a:r>
            <a:r>
              <a:rPr lang="en-US" dirty="0" smtClean="0">
                <a:solidFill>
                  <a:srgbClr val="FF0000"/>
                </a:solidFill>
                <a:ea typeface="+mn-ea"/>
                <a:cs typeface="+mn-cs"/>
              </a:rPr>
              <a:t> health problems.</a:t>
            </a:r>
            <a:endParaRPr lang="en-US" dirty="0">
              <a:solidFill>
                <a:srgbClr val="FF0000"/>
              </a:solidFill>
              <a:ea typeface="+mn-ea"/>
              <a:cs typeface="+mn-cs"/>
            </a:endParaRPr>
          </a:p>
        </p:txBody>
      </p:sp>
      <p:sp>
        <p:nvSpPr>
          <p:cNvPr id="5" name="TextBox 4"/>
          <p:cNvSpPr txBox="1">
            <a:spLocks noChangeArrowheads="1"/>
          </p:cNvSpPr>
          <p:nvPr/>
        </p:nvSpPr>
        <p:spPr bwMode="auto">
          <a:xfrm>
            <a:off x="2778125" y="3149600"/>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(This supports the statement </a:t>
            </a:r>
            <a:r>
              <a:rPr lang="ja-JP" altLang="en-US" sz="1800">
                <a:solidFill>
                  <a:srgbClr val="FF0000"/>
                </a:solidFill>
                <a:latin typeface="Calibri" charset="0"/>
              </a:rPr>
              <a:t>“</a:t>
            </a:r>
            <a:r>
              <a:rPr lang="en-US" altLang="ja-JP" sz="1800">
                <a:solidFill>
                  <a:srgbClr val="FF0000"/>
                </a:solidFill>
                <a:latin typeface="Calibri" charset="0"/>
              </a:rPr>
              <a:t>Smoking causes lung cancer.</a:t>
            </a:r>
            <a:r>
              <a:rPr lang="ja-JP" altLang="en-US" sz="1800">
                <a:solidFill>
                  <a:srgbClr val="FF0000"/>
                </a:solidFill>
                <a:latin typeface="Calibri" charset="0"/>
              </a:rPr>
              <a:t>”</a:t>
            </a:r>
            <a:r>
              <a:rPr lang="en-US" altLang="ja-JP" sz="1800">
                <a:solidFill>
                  <a:srgbClr val="FF0000"/>
                </a:solidFill>
                <a:latin typeface="Calibri" charset="0"/>
              </a:rPr>
              <a:t>)</a:t>
            </a:r>
            <a:endParaRPr lang="en-US" sz="1800">
              <a:solidFill>
                <a:srgbClr val="FF0000"/>
              </a:solidFill>
              <a:latin typeface="Calibri" charset="0"/>
            </a:endParaRPr>
          </a:p>
        </p:txBody>
      </p:sp>
      <p:sp>
        <p:nvSpPr>
          <p:cNvPr id="6" name="TextBox 5"/>
          <p:cNvSpPr txBox="1">
            <a:spLocks noChangeArrowheads="1"/>
          </p:cNvSpPr>
          <p:nvPr/>
        </p:nvSpPr>
        <p:spPr bwMode="auto">
          <a:xfrm>
            <a:off x="2540000" y="4106863"/>
            <a:ext cx="660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(This </a:t>
            </a:r>
            <a:r>
              <a:rPr lang="en-US" sz="1800" u="sng">
                <a:solidFill>
                  <a:srgbClr val="FF0000"/>
                </a:solidFill>
                <a:latin typeface="Calibri" charset="0"/>
              </a:rPr>
              <a:t>doesn</a:t>
            </a:r>
            <a:r>
              <a:rPr lang="ja-JP" altLang="en-US" sz="1800" u="sng">
                <a:solidFill>
                  <a:srgbClr val="FF0000"/>
                </a:solidFill>
                <a:latin typeface="Calibri" charset="0"/>
              </a:rPr>
              <a:t>’</a:t>
            </a:r>
            <a:r>
              <a:rPr lang="en-US" altLang="ja-JP" sz="1800" u="sng">
                <a:solidFill>
                  <a:srgbClr val="FF0000"/>
                </a:solidFill>
                <a:latin typeface="Calibri" charset="0"/>
              </a:rPr>
              <a:t>t </a:t>
            </a:r>
            <a:r>
              <a:rPr lang="en-US" altLang="ja-JP" sz="1800">
                <a:solidFill>
                  <a:srgbClr val="FF0000"/>
                </a:solidFill>
                <a:latin typeface="Calibri" charset="0"/>
              </a:rPr>
              <a:t>support the statement </a:t>
            </a:r>
            <a:r>
              <a:rPr lang="ja-JP" altLang="en-US" sz="1800">
                <a:solidFill>
                  <a:srgbClr val="FF0000"/>
                </a:solidFill>
                <a:latin typeface="Calibri" charset="0"/>
              </a:rPr>
              <a:t>“</a:t>
            </a:r>
            <a:r>
              <a:rPr lang="en-US" altLang="ja-JP" sz="1800">
                <a:solidFill>
                  <a:srgbClr val="FF0000"/>
                </a:solidFill>
                <a:latin typeface="Calibri" charset="0"/>
              </a:rPr>
              <a:t>Smoking causes lung cancer.</a:t>
            </a:r>
            <a:r>
              <a:rPr lang="ja-JP" altLang="en-US" sz="1800">
                <a:solidFill>
                  <a:srgbClr val="FF0000"/>
                </a:solidFill>
                <a:latin typeface="Calibri" charset="0"/>
              </a:rPr>
              <a:t>”</a:t>
            </a:r>
            <a:r>
              <a:rPr lang="en-US" altLang="ja-JP" sz="1800">
                <a:solidFill>
                  <a:srgbClr val="FF0000"/>
                </a:solidFill>
                <a:latin typeface="Calibri" charset="0"/>
              </a:rPr>
              <a:t>)</a:t>
            </a:r>
            <a:endParaRPr lang="en-US" sz="1800">
              <a:solidFill>
                <a:srgbClr val="FF0000"/>
              </a:solidFill>
              <a:latin typeface="Calibri" charset="0"/>
            </a:endParaRPr>
          </a:p>
        </p:txBody>
      </p:sp>
      <p:sp>
        <p:nvSpPr>
          <p:cNvPr id="7" name="TextBox 6"/>
          <p:cNvSpPr txBox="1">
            <a:spLocks noChangeArrowheads="1"/>
          </p:cNvSpPr>
          <p:nvPr/>
        </p:nvSpPr>
        <p:spPr bwMode="auto">
          <a:xfrm>
            <a:off x="1755775" y="5449888"/>
            <a:ext cx="660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(This </a:t>
            </a:r>
            <a:r>
              <a:rPr lang="en-US" sz="1800" u="sng">
                <a:solidFill>
                  <a:srgbClr val="FF0000"/>
                </a:solidFill>
                <a:latin typeface="Calibri" charset="0"/>
              </a:rPr>
              <a:t>doesn</a:t>
            </a:r>
            <a:r>
              <a:rPr lang="ja-JP" altLang="en-US" sz="1800" u="sng">
                <a:solidFill>
                  <a:srgbClr val="FF0000"/>
                </a:solidFill>
                <a:latin typeface="Calibri" charset="0"/>
              </a:rPr>
              <a:t>’</a:t>
            </a:r>
            <a:r>
              <a:rPr lang="en-US" altLang="ja-JP" sz="1800" u="sng">
                <a:solidFill>
                  <a:srgbClr val="FF0000"/>
                </a:solidFill>
                <a:latin typeface="Calibri" charset="0"/>
              </a:rPr>
              <a:t>t </a:t>
            </a:r>
            <a:r>
              <a:rPr lang="en-US" altLang="ja-JP" sz="1800">
                <a:solidFill>
                  <a:srgbClr val="FF0000"/>
                </a:solidFill>
                <a:latin typeface="Calibri" charset="0"/>
              </a:rPr>
              <a:t>support the statement </a:t>
            </a:r>
            <a:r>
              <a:rPr lang="ja-JP" altLang="en-US" sz="1800">
                <a:solidFill>
                  <a:srgbClr val="FF0000"/>
                </a:solidFill>
                <a:latin typeface="Calibri" charset="0"/>
              </a:rPr>
              <a:t>“</a:t>
            </a:r>
            <a:r>
              <a:rPr lang="en-US" altLang="ja-JP" sz="1800">
                <a:solidFill>
                  <a:srgbClr val="FF0000"/>
                </a:solidFill>
                <a:latin typeface="Calibri" charset="0"/>
              </a:rPr>
              <a:t>Smoking causes lung cancer,</a:t>
            </a:r>
            <a:r>
              <a:rPr lang="ja-JP" altLang="en-US" sz="1800">
                <a:solidFill>
                  <a:srgbClr val="FF0000"/>
                </a:solidFill>
                <a:latin typeface="Calibri" charset="0"/>
              </a:rPr>
              <a:t>”</a:t>
            </a:r>
            <a:r>
              <a:rPr lang="en-US" altLang="ja-JP" sz="1800">
                <a:solidFill>
                  <a:srgbClr val="FF0000"/>
                </a:solidFill>
                <a:latin typeface="Calibri" charset="0"/>
              </a:rPr>
              <a:t> unless I specifically show that the tar and not being able to breathe cause lung cancer.)</a:t>
            </a:r>
            <a:endParaRPr lang="en-US" sz="1800">
              <a:solidFill>
                <a:srgbClr val="FF0000"/>
              </a:solidFill>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Issues: Evidence</a:t>
            </a:r>
            <a:endParaRPr lang="en-US" dirty="0"/>
          </a:p>
        </p:txBody>
      </p:sp>
      <p:sp>
        <p:nvSpPr>
          <p:cNvPr id="3" name="Content Placeholder 2"/>
          <p:cNvSpPr>
            <a:spLocks noGrp="1"/>
          </p:cNvSpPr>
          <p:nvPr>
            <p:ph idx="1"/>
          </p:nvPr>
        </p:nvSpPr>
        <p:spPr/>
        <p:txBody>
          <a:bodyPr>
            <a:normAutofit lnSpcReduction="10000"/>
          </a:bodyPr>
          <a:lstStyle/>
          <a:p>
            <a:r>
              <a:rPr lang="en-US" dirty="0" smtClean="0"/>
              <a:t>You need specific evidence—at the very least </a:t>
            </a:r>
            <a:r>
              <a:rPr lang="en-US" u="sng" dirty="0" smtClean="0"/>
              <a:t>three</a:t>
            </a:r>
            <a:r>
              <a:rPr lang="en-US" dirty="0" smtClean="0"/>
              <a:t> pieces in each paragraph.</a:t>
            </a:r>
          </a:p>
          <a:p>
            <a:pPr marL="742950" lvl="2" indent="-342900"/>
            <a:r>
              <a:rPr lang="en-US" dirty="0" smtClean="0"/>
              <a:t>Which of these is solid evidence?</a:t>
            </a:r>
          </a:p>
          <a:p>
            <a:pPr marL="1200150" lvl="3" indent="-342900"/>
            <a:r>
              <a:rPr lang="en-US" dirty="0" smtClean="0"/>
              <a:t>According to a study, drinking causes birth defects in babies.</a:t>
            </a:r>
          </a:p>
          <a:p>
            <a:pPr marL="1200150" lvl="3" indent="-342900"/>
            <a:r>
              <a:rPr lang="en-US" dirty="0" smtClean="0"/>
              <a:t>Drunk drivers have killed many people.</a:t>
            </a:r>
          </a:p>
          <a:p>
            <a:pPr marL="1200150" lvl="3" indent="-342900"/>
            <a:r>
              <a:rPr lang="en-US" dirty="0" smtClean="0"/>
              <a:t>The pollution from car engines causes brain damage.</a:t>
            </a:r>
          </a:p>
          <a:p>
            <a:pPr marL="1200150" lvl="3" indent="-342900"/>
            <a:r>
              <a:rPr lang="en-US" dirty="0" smtClean="0"/>
              <a:t>Teachers say that having a dog increases happiness.</a:t>
            </a:r>
          </a:p>
          <a:p>
            <a:pPr marL="1200150" lvl="3" indent="-342900"/>
            <a:endParaRPr lang="en-US" dirty="0" smtClean="0"/>
          </a:p>
          <a:p>
            <a:pPr marL="1200150" lvl="3" indent="-342900"/>
            <a:endParaRPr lang="en-US" dirty="0" smtClean="0"/>
          </a:p>
          <a:p>
            <a:r>
              <a:rPr lang="en-US" dirty="0" smtClean="0"/>
              <a:t>None. None of them are </a:t>
            </a:r>
            <a:r>
              <a:rPr lang="en-US" u="sng" dirty="0" smtClean="0"/>
              <a:t>solid</a:t>
            </a:r>
            <a:r>
              <a:rPr lang="en-US" dirty="0" smtClean="0"/>
              <a:t> pieces of evidence.</a:t>
            </a:r>
          </a:p>
        </p:txBody>
      </p:sp>
    </p:spTree>
    <p:extLst>
      <p:ext uri="{BB962C8B-B14F-4D97-AF65-F5344CB8AC3E}">
        <p14:creationId xmlns:p14="http://schemas.microsoft.com/office/powerpoint/2010/main" val="2631472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Issues: Evidence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quote someone, you better show me why I should believe that person. Ask yourself, “Why would the reader consider this person an expert?”</a:t>
            </a:r>
          </a:p>
          <a:p>
            <a:pPr lvl="1"/>
            <a:r>
              <a:rPr lang="en-US" dirty="0" smtClean="0"/>
              <a:t>If you don’t explain that, I have no reason to believe it. Otherwise, it’s like coming into the class and saying, “Mr. Chapman, Mr. Chapman, we can’t have school today—a man on the street said that school was against the law.”</a:t>
            </a:r>
          </a:p>
          <a:p>
            <a:pPr lvl="1"/>
            <a:r>
              <a:rPr lang="en-US" dirty="0" smtClean="0"/>
              <a:t>“Well, who said it?”</a:t>
            </a:r>
          </a:p>
          <a:p>
            <a:pPr lvl="1"/>
            <a:r>
              <a:rPr lang="en-US" dirty="0" smtClean="0"/>
              <a:t>“A guy on the street.”</a:t>
            </a:r>
          </a:p>
        </p:txBody>
      </p:sp>
    </p:spTree>
    <p:extLst>
      <p:ext uri="{BB962C8B-B14F-4D97-AF65-F5344CB8AC3E}">
        <p14:creationId xmlns:p14="http://schemas.microsoft.com/office/powerpoint/2010/main" val="437831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Calibri" charset="0"/>
                <a:ea typeface="ＭＳ Ｐゴシック" charset="0"/>
                <a:cs typeface="ＭＳ Ｐゴシック" charset="0"/>
              </a:rPr>
              <a:t>Questions to Ask Yourself</a:t>
            </a:r>
          </a:p>
        </p:txBody>
      </p:sp>
      <p:sp>
        <p:nvSpPr>
          <p:cNvPr id="3" name="Content Placeholder 2"/>
          <p:cNvSpPr>
            <a:spLocks noGrp="1"/>
          </p:cNvSpPr>
          <p:nvPr>
            <p:ph idx="1"/>
          </p:nvPr>
        </p:nvSpPr>
        <p:spPr/>
        <p:txBody>
          <a:bodyPr/>
          <a:lstStyle/>
          <a:p>
            <a:pPr>
              <a:lnSpc>
                <a:spcPct val="80000"/>
              </a:lnSpc>
            </a:pPr>
            <a:r>
              <a:rPr lang="en-US" sz="3000">
                <a:latin typeface="Calibri" charset="0"/>
                <a:ea typeface="ＭＳ Ｐゴシック" charset="0"/>
                <a:cs typeface="ＭＳ Ｐゴシック" charset="0"/>
              </a:rPr>
              <a:t>Who is your audience?</a:t>
            </a:r>
          </a:p>
          <a:p>
            <a:pPr lvl="1">
              <a:lnSpc>
                <a:spcPct val="80000"/>
              </a:lnSpc>
            </a:pPr>
            <a:r>
              <a:rPr lang="en-US" sz="2600">
                <a:latin typeface="Calibri" charset="0"/>
                <a:ea typeface="ＭＳ Ｐゴシック" charset="0"/>
              </a:rPr>
              <a:t>Who are you trying to convince? Your reasons need to convince them.</a:t>
            </a:r>
          </a:p>
          <a:p>
            <a:pPr>
              <a:lnSpc>
                <a:spcPct val="80000"/>
              </a:lnSpc>
            </a:pPr>
            <a:r>
              <a:rPr lang="en-US" sz="3000">
                <a:latin typeface="Calibri" charset="0"/>
                <a:ea typeface="ＭＳ Ｐゴシック" charset="0"/>
                <a:cs typeface="ＭＳ Ｐゴシック" charset="0"/>
              </a:rPr>
              <a:t>Does your topic sentence support your thesis? If I write “…because” in front of the topic sentence, does it make sense?</a:t>
            </a:r>
          </a:p>
          <a:p>
            <a:pPr>
              <a:lnSpc>
                <a:spcPct val="80000"/>
              </a:lnSpc>
            </a:pPr>
            <a:r>
              <a:rPr lang="en-US" sz="3000">
                <a:latin typeface="Calibri" charset="0"/>
                <a:ea typeface="ＭＳ Ｐゴシック" charset="0"/>
                <a:cs typeface="ＭＳ Ｐゴシック" charset="0"/>
              </a:rPr>
              <a:t>Are the topic sentences different?</a:t>
            </a:r>
          </a:p>
          <a:p>
            <a:pPr lvl="1">
              <a:lnSpc>
                <a:spcPct val="80000"/>
              </a:lnSpc>
            </a:pPr>
            <a:r>
              <a:rPr lang="en-US" sz="2600">
                <a:latin typeface="Calibri" charset="0"/>
                <a:ea typeface="ＭＳ Ｐゴシック" charset="0"/>
              </a:rPr>
              <a:t>Smoking can kill you. Smoking can cause lung cancer.</a:t>
            </a:r>
          </a:p>
          <a:p>
            <a:pPr>
              <a:lnSpc>
                <a:spcPct val="80000"/>
              </a:lnSpc>
            </a:pPr>
            <a:r>
              <a:rPr lang="en-US" sz="3000">
                <a:latin typeface="Calibri" charset="0"/>
                <a:ea typeface="ＭＳ Ｐゴシック" charset="0"/>
                <a:cs typeface="ＭＳ Ｐゴシック" charset="0"/>
              </a:rPr>
              <a:t>Are your topic sentences basically in your thesis?</a:t>
            </a:r>
          </a:p>
          <a:p>
            <a:pPr lvl="1">
              <a:lnSpc>
                <a:spcPct val="80000"/>
              </a:lnSpc>
            </a:pPr>
            <a:r>
              <a:rPr lang="en-US" sz="2600">
                <a:latin typeface="Calibri" charset="0"/>
                <a:ea typeface="ＭＳ Ｐゴシック" charset="0"/>
              </a:rPr>
              <a:t>Maybe not the same exact words, but they mean the same thing.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p:txBody>
          <a:bodyPr/>
          <a:lstStyle/>
          <a:p>
            <a:r>
              <a:rPr lang="en-US">
                <a:latin typeface="Calibri" charset="0"/>
                <a:ea typeface="ＭＳ Ｐゴシック" charset="0"/>
                <a:cs typeface="ＭＳ Ｐゴシック" charset="0"/>
              </a:rPr>
              <a:t>Conclusions</a:t>
            </a:r>
          </a:p>
        </p:txBody>
      </p:sp>
      <p:sp>
        <p:nvSpPr>
          <p:cNvPr id="3" name="Subtitle 2"/>
          <p:cNvSpPr>
            <a:spLocks noGrp="1"/>
          </p:cNvSpPr>
          <p:nvPr>
            <p:ph type="subTitle" idx="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u="sng">
                <a:latin typeface="Calibri" charset="0"/>
                <a:ea typeface="ＭＳ Ｐゴシック" charset="0"/>
                <a:cs typeface="ＭＳ Ｐゴシック" charset="0"/>
              </a:rPr>
              <a:t>Introductions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u="sng">
                <a:latin typeface="Calibri" charset="0"/>
                <a:ea typeface="ＭＳ Ｐゴシック" charset="0"/>
                <a:cs typeface="ＭＳ Ｐゴシック" charset="0"/>
              </a:rPr>
              <a:t>Conclusion</a:t>
            </a:r>
          </a:p>
        </p:txBody>
      </p:sp>
      <p:sp>
        <p:nvSpPr>
          <p:cNvPr id="3" name="Content Placeholder 2"/>
          <p:cNvSpPr>
            <a:spLocks noGrp="1"/>
          </p:cNvSpPr>
          <p:nvPr>
            <p:ph idx="1"/>
          </p:nvPr>
        </p:nvSpPr>
        <p:spPr>
          <a:xfrm>
            <a:off x="457200" y="1600200"/>
            <a:ext cx="8229600" cy="5257800"/>
          </a:xfrm>
        </p:spPr>
        <p:txBody>
          <a:bodyPr/>
          <a:lstStyle/>
          <a:p>
            <a:r>
              <a:rPr lang="en-US">
                <a:latin typeface="Calibri" charset="0"/>
                <a:ea typeface="ＭＳ Ｐゴシック" charset="0"/>
                <a:cs typeface="ＭＳ Ｐゴシック" charset="0"/>
              </a:rPr>
              <a:t>Restate the thesis, usually in slightly different words (with a transition like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In conclusion,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t>
            </a:r>
          </a:p>
          <a:p>
            <a:r>
              <a:rPr lang="en-US">
                <a:latin typeface="Calibri" charset="0"/>
                <a:ea typeface="ＭＳ Ｐゴシック" charset="0"/>
                <a:cs typeface="ＭＳ Ｐゴシック" charset="0"/>
              </a:rPr>
              <a:t>Restate your reasons (in slightly different words).</a:t>
            </a:r>
          </a:p>
          <a:p>
            <a:r>
              <a:rPr lang="en-US">
                <a:latin typeface="Calibri" charset="0"/>
                <a:ea typeface="ＭＳ Ｐゴシック" charset="0"/>
                <a:cs typeface="ＭＳ Ｐゴシック" charset="0"/>
              </a:rPr>
              <a:t>A question or catchy final statement. (Ask yourself, what do you want to leave the reader with? It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usually a call to action, or a statement showing what might happen if nothing is done, or if something is done. </a:t>
            </a:r>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ea typeface="ＭＳ Ｐゴシック" charset="0"/>
                <a:cs typeface="ＭＳ Ｐゴシック" charset="0"/>
              </a:rPr>
              <a:t>Restate the Thesis</a:t>
            </a:r>
            <a:br>
              <a:rPr lang="en-US">
                <a:latin typeface="Calibri" charset="0"/>
                <a:ea typeface="ＭＳ Ｐゴシック" charset="0"/>
                <a:cs typeface="ＭＳ Ｐゴシック" charset="0"/>
              </a:rPr>
            </a:br>
            <a:r>
              <a:rPr lang="en-US" sz="2800">
                <a:latin typeface="Calibri" charset="0"/>
                <a:ea typeface="ＭＳ Ｐゴシック" charset="0"/>
                <a:cs typeface="ＭＳ Ｐゴシック" charset="0"/>
              </a:rPr>
              <a:t>(in a slightly different way)</a:t>
            </a:r>
            <a:endParaRPr lang="en-US">
              <a:latin typeface="Calibri" charset="0"/>
              <a:ea typeface="ＭＳ Ｐゴシック" charset="0"/>
              <a:cs typeface="ＭＳ Ｐゴシック" charset="0"/>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a:defRPr/>
            </a:pPr>
            <a:r>
              <a:rPr lang="en-US" dirty="0" smtClean="0">
                <a:latin typeface="Calibri" charset="0"/>
                <a:ea typeface="ＭＳ Ｐゴシック" charset="0"/>
                <a:cs typeface="ＭＳ Ｐゴシック" charset="0"/>
              </a:rPr>
              <a:t>Bullying should be punished with a fines or jail times.</a:t>
            </a:r>
            <a:endParaRPr lang="en-US" dirty="0">
              <a:latin typeface="Calibri" charset="0"/>
              <a:ea typeface="ＭＳ Ｐゴシック" charset="0"/>
              <a:cs typeface="ＭＳ Ｐゴシック" charset="0"/>
            </a:endParaRPr>
          </a:p>
          <a:p>
            <a:pPr lvl="1">
              <a:defRPr/>
            </a:pPr>
            <a:r>
              <a:rPr lang="en-US" dirty="0">
                <a:latin typeface="Calibri" charset="0"/>
                <a:ea typeface="ＭＳ Ｐゴシック" charset="0"/>
              </a:rPr>
              <a:t>In conclusion, bullying needs to stop </a:t>
            </a:r>
            <a:r>
              <a:rPr lang="en-US" dirty="0" smtClean="0">
                <a:latin typeface="Calibri" charset="0"/>
                <a:ea typeface="ＭＳ Ｐゴシック" charset="0"/>
              </a:rPr>
              <a:t>now—and fines and jail time are the way to make it happen!</a:t>
            </a:r>
            <a:endParaRPr lang="en-US" dirty="0">
              <a:latin typeface="Calibri" charset="0"/>
              <a:ea typeface="ＭＳ Ｐゴシック" charset="0"/>
            </a:endParaRPr>
          </a:p>
          <a:p>
            <a:pPr lvl="1">
              <a:defRPr/>
            </a:pPr>
            <a:r>
              <a:rPr lang="en-US" dirty="0">
                <a:latin typeface="Calibri" charset="0"/>
                <a:ea typeface="ＭＳ Ｐゴシック" charset="0"/>
              </a:rPr>
              <a:t>In conclusion, we need to </a:t>
            </a:r>
            <a:r>
              <a:rPr lang="en-US" dirty="0" smtClean="0">
                <a:latin typeface="Calibri" charset="0"/>
                <a:ea typeface="ＭＳ Ｐゴシック" charset="0"/>
              </a:rPr>
              <a:t>institute a federal system of punishment and put </a:t>
            </a:r>
            <a:r>
              <a:rPr lang="en-US" dirty="0">
                <a:latin typeface="Calibri" charset="0"/>
                <a:ea typeface="ＭＳ Ｐゴシック" charset="0"/>
              </a:rPr>
              <a:t>an end to bullying!</a:t>
            </a:r>
          </a:p>
          <a:p>
            <a:pPr>
              <a:defRPr/>
            </a:pPr>
            <a:r>
              <a:rPr lang="en-US" dirty="0">
                <a:latin typeface="Calibri" charset="0"/>
                <a:ea typeface="ＭＳ Ｐゴシック" charset="0"/>
                <a:cs typeface="ＭＳ Ｐゴシック" charset="0"/>
              </a:rPr>
              <a:t>People should save the cockroaches.</a:t>
            </a:r>
          </a:p>
          <a:p>
            <a:pPr lvl="1">
              <a:defRPr/>
            </a:pPr>
            <a:r>
              <a:rPr lang="en-US" dirty="0">
                <a:latin typeface="Calibri" charset="0"/>
                <a:ea typeface="ＭＳ Ｐゴシック" charset="0"/>
              </a:rPr>
              <a:t>In conclusion, cockroaches are needed in this world.</a:t>
            </a:r>
          </a:p>
          <a:p>
            <a:pPr lvl="1">
              <a:defRPr/>
            </a:pPr>
            <a:r>
              <a:rPr lang="en-US" dirty="0">
                <a:latin typeface="Calibri" charset="0"/>
                <a:ea typeface="ＭＳ Ｐゴシック" charset="0"/>
              </a:rPr>
              <a:t>In summary, we need to work to protect cockroaches.</a:t>
            </a:r>
          </a:p>
          <a:p>
            <a:pPr>
              <a:defRPr/>
            </a:pPr>
            <a:r>
              <a:rPr lang="en-US" dirty="0">
                <a:latin typeface="Calibri" charset="0"/>
                <a:ea typeface="ＭＳ Ｐゴシック" charset="0"/>
                <a:cs typeface="ＭＳ Ｐゴシック" charset="0"/>
              </a:rPr>
              <a:t>Cats are better than dogs.</a:t>
            </a:r>
          </a:p>
          <a:p>
            <a:pPr lvl="1">
              <a:defRPr/>
            </a:pPr>
            <a:r>
              <a:rPr lang="en-US" dirty="0">
                <a:latin typeface="Calibri" charset="0"/>
                <a:ea typeface="ＭＳ Ｐゴシック" charset="0"/>
              </a:rPr>
              <a:t>In conclusion, cats make better pets than dogs.</a:t>
            </a:r>
          </a:p>
          <a:p>
            <a:pPr lvl="1">
              <a:defRPr/>
            </a:pPr>
            <a:r>
              <a:rPr lang="en-US" dirty="0">
                <a:latin typeface="Calibri" charset="0"/>
                <a:ea typeface="ＭＳ Ｐゴシック" charset="0"/>
              </a:rPr>
              <a:t>In conclusion, cats are hands-down more amazing than dogs.</a:t>
            </a:r>
          </a:p>
          <a:p>
            <a:pPr>
              <a:defRPr/>
            </a:pPr>
            <a:endParaRPr lang="en-US" dirty="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defRPr/>
            </a:pPr>
            <a:r>
              <a:rPr lang="en-US" dirty="0">
                <a:latin typeface="Calibri" charset="0"/>
                <a:ea typeface="ＭＳ Ｐゴシック" charset="0"/>
                <a:cs typeface="ＭＳ Ｐゴシック" charset="0"/>
              </a:rPr>
              <a:t>…because it happens way too often, it hurts students emotionally and academically, and </a:t>
            </a:r>
            <a:r>
              <a:rPr lang="en-US" dirty="0" smtClean="0">
                <a:latin typeface="Calibri" charset="0"/>
                <a:ea typeface="ＭＳ Ｐゴシック" charset="0"/>
                <a:cs typeface="ＭＳ Ｐゴシック" charset="0"/>
              </a:rPr>
              <a:t>victims of bullying are </a:t>
            </a:r>
            <a:r>
              <a:rPr lang="en-US" dirty="0">
                <a:latin typeface="Calibri" charset="0"/>
                <a:ea typeface="ＭＳ Ｐゴシック" charset="0"/>
                <a:cs typeface="ＭＳ Ｐゴシック" charset="0"/>
              </a:rPr>
              <a:t>more likely to kill themselves</a:t>
            </a:r>
            <a:r>
              <a:rPr lang="en-US" dirty="0" smtClean="0">
                <a:latin typeface="Calibri" charset="0"/>
                <a:ea typeface="ＭＳ Ｐゴシック" charset="0"/>
                <a:cs typeface="ＭＳ Ｐゴシック" charset="0"/>
              </a:rPr>
              <a:t>. In addition, this punishment will most likely decrease the rate of bullying.</a:t>
            </a:r>
            <a:endParaRPr lang="en-US" dirty="0">
              <a:latin typeface="Calibri" charset="0"/>
              <a:ea typeface="ＭＳ Ｐゴシック" charset="0"/>
              <a:cs typeface="ＭＳ Ｐゴシック" charset="0"/>
            </a:endParaRPr>
          </a:p>
          <a:p>
            <a:pPr lvl="1">
              <a:defRPr/>
            </a:pPr>
            <a:r>
              <a:rPr lang="en-US" dirty="0">
                <a:latin typeface="Calibri" charset="0"/>
                <a:ea typeface="ＭＳ Ｐゴシック" charset="0"/>
              </a:rPr>
              <a:t>Too many people are bullied,</a:t>
            </a:r>
          </a:p>
          <a:p>
            <a:pPr lvl="1">
              <a:defRPr/>
            </a:pPr>
            <a:r>
              <a:rPr lang="en-US" dirty="0">
                <a:latin typeface="Calibri" charset="0"/>
                <a:ea typeface="ＭＳ Ｐゴシック" charset="0"/>
              </a:rPr>
              <a:t>b</a:t>
            </a:r>
            <a:r>
              <a:rPr lang="en-US" dirty="0" smtClean="0">
                <a:latin typeface="Calibri" charset="0"/>
                <a:ea typeface="ＭＳ Ｐゴシック" charset="0"/>
              </a:rPr>
              <a:t>ullying raises </a:t>
            </a:r>
            <a:r>
              <a:rPr lang="en-US" dirty="0">
                <a:latin typeface="Calibri" charset="0"/>
                <a:ea typeface="ＭＳ Ｐゴシック" charset="0"/>
              </a:rPr>
              <a:t>rates of teen suicide,</a:t>
            </a:r>
          </a:p>
          <a:p>
            <a:pPr lvl="1">
              <a:defRPr/>
            </a:pPr>
            <a:r>
              <a:rPr lang="en-US" dirty="0">
                <a:latin typeface="Calibri" charset="0"/>
                <a:ea typeface="ＭＳ Ｐゴシック" charset="0"/>
              </a:rPr>
              <a:t>and it affects students emotionally and academically. </a:t>
            </a:r>
            <a:endParaRPr lang="en-US" dirty="0" smtClean="0">
              <a:latin typeface="Calibri" charset="0"/>
              <a:ea typeface="ＭＳ Ｐゴシック" charset="0"/>
            </a:endParaRPr>
          </a:p>
          <a:p>
            <a:pPr lvl="1">
              <a:defRPr/>
            </a:pPr>
            <a:r>
              <a:rPr lang="en-US" dirty="0" smtClean="0">
                <a:latin typeface="Calibri" charset="0"/>
                <a:ea typeface="ＭＳ Ｐゴシック" charset="0"/>
              </a:rPr>
              <a:t>Implementing these penalties would provide an effective deterrent to bullying.</a:t>
            </a:r>
          </a:p>
          <a:p>
            <a:pPr lvl="1">
              <a:defRPr/>
            </a:pPr>
            <a:endParaRPr lang="en-US" dirty="0">
              <a:latin typeface="Calibri" charset="0"/>
              <a:ea typeface="ＭＳ Ｐゴシック" charset="0"/>
            </a:endParaRPr>
          </a:p>
        </p:txBody>
      </p:sp>
      <p:sp>
        <p:nvSpPr>
          <p:cNvPr id="34818" name="Title 1"/>
          <p:cNvSpPr txBox="1">
            <a:spLocks/>
          </p:cNvSpPr>
          <p:nvPr/>
        </p:nvSpPr>
        <p:spPr bwMode="auto">
          <a:xfrm>
            <a:off x="609600" y="284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a:latin typeface="Calibri" charset="0"/>
              </a:rPr>
              <a:t>Restate Your Reasons</a:t>
            </a:r>
            <a:br>
              <a:rPr lang="en-US" sz="4400">
                <a:latin typeface="Calibri" charset="0"/>
              </a:rPr>
            </a:br>
            <a:r>
              <a:rPr lang="en-US" sz="2800">
                <a:latin typeface="Calibri" charset="0"/>
              </a:rPr>
              <a:t>(in a slightly different way)</a:t>
            </a:r>
            <a:endParaRPr lang="en-US" sz="4400">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Catchy Final Statement</a:t>
            </a:r>
          </a:p>
        </p:txBody>
      </p:sp>
      <p:sp>
        <p:nvSpPr>
          <p:cNvPr id="3" name="Content Placeholder 2"/>
          <p:cNvSpPr>
            <a:spLocks noGrp="1"/>
          </p:cNvSpPr>
          <p:nvPr>
            <p:ph idx="1"/>
          </p:nvPr>
        </p:nvSpPr>
        <p:spPr>
          <a:xfrm>
            <a:off x="457200" y="1417638"/>
            <a:ext cx="8229600" cy="4708525"/>
          </a:xfrm>
        </p:spPr>
        <p:txBody>
          <a:bodyPr/>
          <a:lstStyle/>
          <a:p>
            <a:pPr>
              <a:lnSpc>
                <a:spcPct val="90000"/>
              </a:lnSpc>
            </a:pPr>
            <a:r>
              <a:rPr lang="en-US" sz="2700">
                <a:latin typeface="Calibri" charset="0"/>
                <a:ea typeface="ＭＳ Ｐゴシック" charset="0"/>
                <a:cs typeface="ＭＳ Ｐゴシック" charset="0"/>
              </a:rPr>
              <a:t>It</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s hard to explain how to do a strong final statement. Much of it is just being able to </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hear</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 the sound. The statement needs to leave a strong </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taste</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 in the reader</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s </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mouth.</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 Just like a chef learns to figure out just what a recipe needs by practice, you</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ll learn as you mature what will make the best final statement.</a:t>
            </a:r>
          </a:p>
          <a:p>
            <a:pPr>
              <a:lnSpc>
                <a:spcPct val="90000"/>
              </a:lnSpc>
            </a:pPr>
            <a:r>
              <a:rPr lang="en-US" sz="2700">
                <a:latin typeface="Calibri" charset="0"/>
                <a:ea typeface="ＭＳ Ｐゴシック" charset="0"/>
                <a:cs typeface="ＭＳ Ｐゴシック" charset="0"/>
              </a:rPr>
              <a:t>Ask yourself, what do you want to leave the reader with? It</a:t>
            </a:r>
            <a:r>
              <a:rPr lang="ja-JP" altLang="en-US" sz="2700">
                <a:latin typeface="Calibri" charset="0"/>
                <a:ea typeface="ＭＳ Ｐゴシック" charset="0"/>
                <a:cs typeface="ＭＳ Ｐゴシック" charset="0"/>
              </a:rPr>
              <a:t>’</a:t>
            </a:r>
            <a:r>
              <a:rPr lang="en-US" altLang="ja-JP" sz="2700">
                <a:latin typeface="Calibri" charset="0"/>
                <a:ea typeface="ＭＳ Ｐゴシック" charset="0"/>
                <a:cs typeface="ＭＳ Ｐゴシック" charset="0"/>
              </a:rPr>
              <a:t>s usually a call to action, or a statement showing what might happen if nothing is done, or if something is done.</a:t>
            </a:r>
          </a:p>
          <a:p>
            <a:pPr>
              <a:lnSpc>
                <a:spcPct val="90000"/>
              </a:lnSpc>
            </a:pPr>
            <a:r>
              <a:rPr lang="en-US" sz="2700">
                <a:latin typeface="Calibri" charset="0"/>
                <a:ea typeface="ＭＳ Ｐゴシック" charset="0"/>
                <a:cs typeface="ＭＳ Ｐゴシック" charset="0"/>
              </a:rPr>
              <a:t>Imagine, what would the world be like if we continued doing it, or if we stopped doing it? (Try not to be too overdramatic.)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Calibri" charset="0"/>
                <a:ea typeface="ＭＳ Ｐゴシック" charset="0"/>
                <a:cs typeface="ＭＳ Ｐゴシック" charset="0"/>
              </a:rPr>
              <a:t>Catchy Final Statement</a:t>
            </a:r>
          </a:p>
        </p:txBody>
      </p:sp>
      <p:sp>
        <p:nvSpPr>
          <p:cNvPr id="36866" name="Content Placeholder 3"/>
          <p:cNvSpPr>
            <a:spLocks noGrp="1"/>
          </p:cNvSpPr>
          <p:nvPr>
            <p:ph idx="1"/>
          </p:nvPr>
        </p:nvSpPr>
        <p:spPr>
          <a:xfrm>
            <a:off x="457200" y="1600200"/>
            <a:ext cx="8229600" cy="4786313"/>
          </a:xfrm>
        </p:spPr>
        <p:txBody>
          <a:bodyPr/>
          <a:lstStyle/>
          <a:p>
            <a:pPr marL="0" lvl="1" indent="0">
              <a:buFont typeface="Arial" charset="0"/>
              <a:buNone/>
            </a:pPr>
            <a:r>
              <a:rPr lang="en-US">
                <a:latin typeface="Calibri" charset="0"/>
                <a:ea typeface="ＭＳ Ｐゴシック" charset="0"/>
                <a:cs typeface="ＭＳ Ｐゴシック" charset="0"/>
              </a:rPr>
              <a:t>	In conclusion, bullying needs to stop now—and fines and jail time are the way to make it happen! Too many people are bullied, it raises rates of teen suicide, and it affects students emotionally and academically. Implementing these penalties would provide an effective deterrent to bullying. Every day that we allow this savage practice to continue is a day that tens of thousands will become victims; in effect, by ignoring this issue we turn a blind eye to the basic human rights of these people. </a:t>
            </a:r>
            <a:r>
              <a:rPr lang="en-US" b="1">
                <a:latin typeface="Calibri" charset="0"/>
                <a:ea typeface="ＭＳ Ｐゴシック" charset="0"/>
                <a:cs typeface="ＭＳ Ｐゴシック" charset="0"/>
              </a:rPr>
              <a:t>The time to act is now. Doing nothing is just as bad as the bullying itself.</a:t>
            </a:r>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ea typeface="ＭＳ Ｐゴシック" charset="0"/>
                <a:cs typeface="ＭＳ Ｐゴシック" charset="0"/>
              </a:rPr>
              <a:t>Catchy Final Statement</a:t>
            </a:r>
          </a:p>
        </p:txBody>
      </p:sp>
      <p:sp>
        <p:nvSpPr>
          <p:cNvPr id="37890" name="Content Placeholder 3"/>
          <p:cNvSpPr>
            <a:spLocks noGrp="1"/>
          </p:cNvSpPr>
          <p:nvPr>
            <p:ph idx="1"/>
          </p:nvPr>
        </p:nvSpPr>
        <p:spPr/>
        <p:txBody>
          <a:bodyPr/>
          <a:lstStyle/>
          <a:p>
            <a:r>
              <a:rPr lang="en-US" b="1">
                <a:latin typeface="Calibri" charset="0"/>
                <a:ea typeface="ＭＳ Ｐゴシック" charset="0"/>
                <a:cs typeface="ＭＳ Ｐゴシック" charset="0"/>
              </a:rPr>
              <a:t>	</a:t>
            </a:r>
            <a:r>
              <a:rPr lang="en-US">
                <a:latin typeface="Calibri" charset="0"/>
                <a:ea typeface="ＭＳ Ｐゴシック" charset="0"/>
                <a:cs typeface="ＭＳ Ｐゴシック" charset="0"/>
              </a:rPr>
              <a:t>In conclusion, we should farm cockroaches. They provide fuel, they make great snacks, and they make great pets. </a:t>
            </a:r>
            <a:r>
              <a:rPr lang="en-US" b="1">
                <a:latin typeface="Calibri" charset="0"/>
                <a:ea typeface="ＭＳ Ｐゴシック" charset="0"/>
                <a:cs typeface="ＭＳ Ｐゴシック" charset="0"/>
              </a:rPr>
              <a:t>The world is determined to destroy them, but in the end, it</a:t>
            </a:r>
            <a:r>
              <a:rPr lang="ja-JP" altLang="en-US" b="1">
                <a:latin typeface="Calibri" charset="0"/>
                <a:ea typeface="ＭＳ Ｐゴシック" charset="0"/>
                <a:cs typeface="ＭＳ Ｐゴシック" charset="0"/>
              </a:rPr>
              <a:t>’</a:t>
            </a:r>
            <a:r>
              <a:rPr lang="en-US" altLang="ja-JP" b="1">
                <a:latin typeface="Calibri" charset="0"/>
                <a:ea typeface="ＭＳ Ｐゴシック" charset="0"/>
                <a:cs typeface="ＭＳ Ｐゴシック" charset="0"/>
              </a:rPr>
              <a:t>s our responsibility to save them.</a:t>
            </a:r>
            <a:endParaRPr lang="en-US" altLang="ja-JP">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Calibri" charset="0"/>
                <a:ea typeface="ＭＳ Ｐゴシック" charset="0"/>
                <a:cs typeface="ＭＳ Ｐゴシック" charset="0"/>
              </a:rPr>
              <a:t>Catchy Final Statement</a:t>
            </a:r>
          </a:p>
        </p:txBody>
      </p:sp>
      <p:sp>
        <p:nvSpPr>
          <p:cNvPr id="38914" name="Content Placeholder 3"/>
          <p:cNvSpPr>
            <a:spLocks noGrp="1"/>
          </p:cNvSpPr>
          <p:nvPr>
            <p:ph idx="1"/>
          </p:nvPr>
        </p:nvSpPr>
        <p:spPr/>
        <p:txBody>
          <a:bodyPr/>
          <a:lstStyle/>
          <a:p>
            <a:r>
              <a:rPr lang="en-US">
                <a:latin typeface="Calibri" charset="0"/>
                <a:ea typeface="ＭＳ Ｐゴシック" charset="0"/>
                <a:cs typeface="ＭＳ Ｐゴシック" charset="0"/>
              </a:rPr>
              <a:t>	In conclusion, cats are better than dogs for many reasons. They don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drool, they smell better, and they are much much smaller. </a:t>
            </a:r>
            <a:r>
              <a:rPr lang="en-US" altLang="ja-JP" b="1">
                <a:latin typeface="Calibri" charset="0"/>
                <a:ea typeface="ＭＳ Ｐゴシック" charset="0"/>
                <a:cs typeface="ＭＳ Ｐゴシック" charset="0"/>
              </a:rPr>
              <a:t>Who wouldn</a:t>
            </a:r>
            <a:r>
              <a:rPr lang="ja-JP" altLang="en-US" b="1">
                <a:latin typeface="Calibri" charset="0"/>
                <a:ea typeface="ＭＳ Ｐゴシック" charset="0"/>
                <a:cs typeface="ＭＳ Ｐゴシック" charset="0"/>
              </a:rPr>
              <a:t>’</a:t>
            </a:r>
            <a:r>
              <a:rPr lang="en-US" altLang="ja-JP" b="1">
                <a:latin typeface="Calibri" charset="0"/>
                <a:ea typeface="ＭＳ Ｐゴシック" charset="0"/>
                <a:cs typeface="ＭＳ Ｐゴシック" charset="0"/>
              </a:rPr>
              <a:t>t want to go to sleep snuggled next to a furball?</a:t>
            </a:r>
            <a:r>
              <a:rPr lang="en-US" altLang="ja-JP">
                <a:latin typeface="Calibri" charset="0"/>
                <a:ea typeface="ＭＳ Ｐゴシック" charset="0"/>
                <a:cs typeface="ＭＳ Ｐゴシック" charset="0"/>
              </a:rPr>
              <a:t> </a:t>
            </a:r>
            <a:endParaRPr lang="en-US">
              <a:latin typeface="Calibri"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Calibri" charset="0"/>
                <a:ea typeface="ＭＳ Ｐゴシック" charset="0"/>
                <a:cs typeface="ＭＳ Ｐゴシック" charset="0"/>
              </a:rPr>
              <a:t>Catchy Final Statement</a:t>
            </a:r>
          </a:p>
        </p:txBody>
      </p:sp>
      <p:sp>
        <p:nvSpPr>
          <p:cNvPr id="39938" name="Content Placeholder 3"/>
          <p:cNvSpPr>
            <a:spLocks noGrp="1"/>
          </p:cNvSpPr>
          <p:nvPr>
            <p:ph idx="1"/>
          </p:nvPr>
        </p:nvSpPr>
        <p:spPr/>
        <p:txBody>
          <a:bodyPr/>
          <a:lstStyle/>
          <a:p>
            <a:r>
              <a:rPr lang="en-US">
                <a:latin typeface="Calibri" charset="0"/>
                <a:ea typeface="ＭＳ Ｐゴシック" charset="0"/>
                <a:cs typeface="ＭＳ Ｐゴシック" charset="0"/>
              </a:rPr>
              <a:t>In conclusion, we need to fight against Sargon of Akkad. He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weak, he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too scared to fight, and we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too strong for him to beat us. </a:t>
            </a:r>
            <a:r>
              <a:rPr lang="en-US" altLang="ja-JP" b="1">
                <a:latin typeface="Calibri" charset="0"/>
                <a:ea typeface="ＭＳ Ｐゴシック" charset="0"/>
                <a:cs typeface="ＭＳ Ｐゴシック" charset="0"/>
              </a:rPr>
              <a:t>If we let our soldiers just surrender, we face a punishment worse than death.</a:t>
            </a:r>
            <a:r>
              <a:rPr lang="en-US" altLang="ja-JP">
                <a:latin typeface="Calibri" charset="0"/>
                <a:ea typeface="ＭＳ Ｐゴシック" charset="0"/>
                <a:cs typeface="ＭＳ Ｐゴシック" charset="0"/>
              </a:rPr>
              <a:t> </a:t>
            </a:r>
            <a:endParaRPr lang="en-US">
              <a:latin typeface="Calibri"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Blocking An Opponent’s Argument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63041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ea typeface="ＭＳ Ｐゴシック" charset="0"/>
                <a:cs typeface="ＭＳ Ｐゴシック" charset="0"/>
              </a:rPr>
              <a:t>Blocking An Opponent’s Argument</a:t>
            </a:r>
          </a:p>
        </p:txBody>
      </p:sp>
      <p:sp>
        <p:nvSpPr>
          <p:cNvPr id="40962" name="Content Placeholder 2"/>
          <p:cNvSpPr>
            <a:spLocks noGrp="1"/>
          </p:cNvSpPr>
          <p:nvPr>
            <p:ph idx="1"/>
          </p:nvPr>
        </p:nvSpPr>
        <p:spPr/>
        <p:txBody>
          <a:bodyPr/>
          <a:lstStyle/>
          <a:p>
            <a:r>
              <a:rPr lang="en-US" dirty="0">
                <a:latin typeface="Calibri" charset="0"/>
                <a:ea typeface="ＭＳ Ｐゴシック" charset="0"/>
                <a:cs typeface="ＭＳ Ｐゴシック" charset="0"/>
              </a:rPr>
              <a:t>To make the most impact, persuasive essay writers need to predict what the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opposition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might say and make a counterargument.</a:t>
            </a:r>
          </a:p>
          <a:p>
            <a:r>
              <a:rPr lang="en-US" altLang="ja-JP" dirty="0" smtClean="0">
                <a:latin typeface="Calibri" charset="0"/>
                <a:ea typeface="ＭＳ Ｐゴシック" charset="0"/>
                <a:cs typeface="ＭＳ Ｐゴシック" charset="0"/>
              </a:rPr>
              <a:t>In your partnerships, brainstorm </a:t>
            </a:r>
            <a:r>
              <a:rPr lang="en-US" altLang="ja-JP" dirty="0">
                <a:latin typeface="Calibri" charset="0"/>
                <a:ea typeface="ＭＳ Ｐゴシック" charset="0"/>
                <a:cs typeface="ＭＳ Ｐゴシック" charset="0"/>
              </a:rPr>
              <a:t>some potential arguments </a:t>
            </a:r>
            <a:r>
              <a:rPr lang="en-US" altLang="ja-JP" dirty="0" smtClean="0">
                <a:latin typeface="Calibri" charset="0"/>
                <a:ea typeface="ＭＳ Ｐゴシック" charset="0"/>
                <a:cs typeface="ＭＳ Ｐゴシック" charset="0"/>
              </a:rPr>
              <a:t>opponents </a:t>
            </a:r>
            <a:r>
              <a:rPr lang="en-US" altLang="ja-JP" dirty="0">
                <a:latin typeface="Calibri" charset="0"/>
                <a:ea typeface="ＭＳ Ｐゴシック" charset="0"/>
                <a:cs typeface="ＭＳ Ｐゴシック" charset="0"/>
              </a:rPr>
              <a:t>might have against </a:t>
            </a:r>
            <a:r>
              <a:rPr lang="en-US" altLang="ja-JP" dirty="0" smtClean="0">
                <a:latin typeface="Calibri" charset="0"/>
                <a:ea typeface="ＭＳ Ｐゴシック" charset="0"/>
                <a:cs typeface="ＭＳ Ｐゴシック" charset="0"/>
              </a:rPr>
              <a:t>my argument</a:t>
            </a:r>
            <a:r>
              <a:rPr lang="en-US" altLang="ja-JP" dirty="0">
                <a:latin typeface="Calibri" charset="0"/>
                <a:ea typeface="ＭＳ Ｐゴシック" charset="0"/>
                <a:cs typeface="ＭＳ Ｐゴシック" charset="0"/>
              </a:rPr>
              <a:t>. You can’t address every counterargument, but you should address/block at least 2-3.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wheel(1)">
                                      <p:cBhvr>
                                        <p:cTn id="7" dur="20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wheel(1)">
                                      <p:cBhvr>
                                        <p:cTn id="12" dur="2000"/>
                                        <p:tgtEl>
                                          <p:spTgt spid="40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u="sng">
                <a:latin typeface="Calibri" charset="0"/>
                <a:ea typeface="ＭＳ Ｐゴシック" charset="0"/>
                <a:cs typeface="ＭＳ Ｐゴシック" charset="0"/>
              </a:rPr>
              <a:t>Introductions</a:t>
            </a:r>
            <a:endParaRPr lang="en-US">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0" y="1417638"/>
            <a:ext cx="8229600" cy="4708525"/>
          </a:xfrm>
        </p:spPr>
        <p:txBody>
          <a:bodyPr/>
          <a:lstStyle/>
          <a:p>
            <a:pPr>
              <a:lnSpc>
                <a:spcPct val="90000"/>
              </a:lnSpc>
              <a:buFont typeface="Arial" charset="0"/>
              <a:buNone/>
            </a:pPr>
            <a:r>
              <a:rPr lang="en-US" sz="3000" dirty="0">
                <a:latin typeface="Calibri" charset="0"/>
                <a:ea typeface="ＭＳ Ｐゴシック" charset="0"/>
                <a:cs typeface="ＭＳ Ｐゴシック" charset="0"/>
              </a:rPr>
              <a:t>	Think of your introduction as a movie trailer, giving a quick preview of the text and making us excited about it. An intro has a:</a:t>
            </a:r>
          </a:p>
          <a:p>
            <a:pPr>
              <a:lnSpc>
                <a:spcPct val="90000"/>
              </a:lnSpc>
            </a:pPr>
            <a:r>
              <a:rPr lang="en-US" sz="3000" b="1" dirty="0">
                <a:solidFill>
                  <a:srgbClr val="008000"/>
                </a:solidFill>
                <a:latin typeface="Calibri" charset="0"/>
                <a:ea typeface="ＭＳ Ｐゴシック" charset="0"/>
                <a:cs typeface="ＭＳ Ｐゴシック" charset="0"/>
              </a:rPr>
              <a:t>Hook: </a:t>
            </a:r>
            <a:r>
              <a:rPr lang="en-US" sz="3000" dirty="0">
                <a:solidFill>
                  <a:srgbClr val="008000"/>
                </a:solidFill>
                <a:latin typeface="Calibri" charset="0"/>
                <a:ea typeface="ＭＳ Ｐゴシック" charset="0"/>
                <a:cs typeface="ＭＳ Ｐゴシック" charset="0"/>
              </a:rPr>
              <a:t>A question, a </a:t>
            </a:r>
            <a:r>
              <a:rPr lang="ja-JP" altLang="en-US" sz="3000" dirty="0">
                <a:solidFill>
                  <a:srgbClr val="008000"/>
                </a:solidFill>
                <a:latin typeface="Calibri" charset="0"/>
                <a:ea typeface="ＭＳ Ｐゴシック" charset="0"/>
                <a:cs typeface="ＭＳ Ｐゴシック" charset="0"/>
              </a:rPr>
              <a:t>“</a:t>
            </a:r>
            <a:r>
              <a:rPr lang="en-US" altLang="ja-JP" sz="3000" dirty="0">
                <a:solidFill>
                  <a:srgbClr val="008000"/>
                </a:solidFill>
                <a:latin typeface="Calibri" charset="0"/>
                <a:ea typeface="ＭＳ Ｐゴシック" charset="0"/>
                <a:cs typeface="ＭＳ Ｐゴシック" charset="0"/>
              </a:rPr>
              <a:t>many</a:t>
            </a:r>
            <a:r>
              <a:rPr lang="ja-JP" altLang="en-US" sz="3000" dirty="0">
                <a:solidFill>
                  <a:srgbClr val="008000"/>
                </a:solidFill>
                <a:latin typeface="Calibri" charset="0"/>
                <a:ea typeface="ＭＳ Ｐゴシック" charset="0"/>
                <a:cs typeface="ＭＳ Ｐゴシック" charset="0"/>
              </a:rPr>
              <a:t>”</a:t>
            </a:r>
            <a:r>
              <a:rPr lang="en-US" altLang="ja-JP" sz="3000" dirty="0">
                <a:solidFill>
                  <a:srgbClr val="008000"/>
                </a:solidFill>
                <a:latin typeface="Calibri" charset="0"/>
                <a:ea typeface="ＭＳ Ｐゴシック" charset="0"/>
                <a:cs typeface="ＭＳ Ｐゴシック" charset="0"/>
              </a:rPr>
              <a:t> statement, or an image.</a:t>
            </a:r>
          </a:p>
          <a:p>
            <a:pPr>
              <a:lnSpc>
                <a:spcPct val="90000"/>
              </a:lnSpc>
            </a:pPr>
            <a:r>
              <a:rPr lang="en-US" sz="3000" b="1" dirty="0">
                <a:solidFill>
                  <a:srgbClr val="0000FF"/>
                </a:solidFill>
                <a:latin typeface="Calibri" charset="0"/>
                <a:ea typeface="ＭＳ Ｐゴシック" charset="0"/>
                <a:cs typeface="ＭＳ Ｐゴシック" charset="0"/>
              </a:rPr>
              <a:t> Background/Summary of Problem: </a:t>
            </a:r>
            <a:r>
              <a:rPr lang="en-US" sz="3000" dirty="0">
                <a:solidFill>
                  <a:srgbClr val="0000FF"/>
                </a:solidFill>
                <a:latin typeface="Calibri" charset="0"/>
                <a:ea typeface="ＭＳ Ｐゴシック" charset="0"/>
                <a:cs typeface="ＭＳ Ｐゴシック" charset="0"/>
              </a:rPr>
              <a:t>Describe the problem/Issue: What do you think the reader needs to know about this topic?</a:t>
            </a:r>
          </a:p>
          <a:p>
            <a:pPr>
              <a:lnSpc>
                <a:spcPct val="90000"/>
              </a:lnSpc>
            </a:pPr>
            <a:r>
              <a:rPr lang="en-US" sz="3000" b="1" dirty="0">
                <a:latin typeface="Calibri" charset="0"/>
                <a:ea typeface="ＭＳ Ｐゴシック" charset="0"/>
                <a:cs typeface="ＭＳ Ｐゴシック" charset="0"/>
              </a:rPr>
              <a:t> </a:t>
            </a:r>
            <a:r>
              <a:rPr lang="en-US" sz="3000" b="1" dirty="0">
                <a:solidFill>
                  <a:srgbClr val="FF0000"/>
                </a:solidFill>
                <a:latin typeface="Calibri" charset="0"/>
                <a:ea typeface="ＭＳ Ｐゴシック" charset="0"/>
                <a:cs typeface="ＭＳ Ｐゴシック" charset="0"/>
              </a:rPr>
              <a:t>Thesis: </a:t>
            </a:r>
            <a:r>
              <a:rPr lang="en-US" sz="3000" dirty="0">
                <a:solidFill>
                  <a:srgbClr val="FF0000"/>
                </a:solidFill>
                <a:latin typeface="Calibri" charset="0"/>
                <a:ea typeface="ＭＳ Ｐゴシック" charset="0"/>
                <a:cs typeface="ＭＳ Ｐゴシック" charset="0"/>
              </a:rPr>
              <a:t>Your argument (your </a:t>
            </a:r>
            <a:r>
              <a:rPr lang="ja-JP" altLang="en-US" sz="3000" dirty="0">
                <a:solidFill>
                  <a:srgbClr val="FF0000"/>
                </a:solidFill>
                <a:latin typeface="Calibri" charset="0"/>
                <a:ea typeface="ＭＳ Ｐゴシック" charset="0"/>
                <a:cs typeface="ＭＳ Ｐゴシック" charset="0"/>
              </a:rPr>
              <a:t>“</a:t>
            </a:r>
            <a:r>
              <a:rPr lang="en-US" altLang="ja-JP" sz="3000" dirty="0">
                <a:solidFill>
                  <a:srgbClr val="FF0000"/>
                </a:solidFill>
                <a:latin typeface="Calibri" charset="0"/>
                <a:ea typeface="ＭＳ Ｐゴシック" charset="0"/>
                <a:cs typeface="ＭＳ Ｐゴシック" charset="0"/>
              </a:rPr>
              <a:t>should</a:t>
            </a:r>
            <a:r>
              <a:rPr lang="ja-JP" altLang="en-US" sz="3000" dirty="0">
                <a:solidFill>
                  <a:srgbClr val="FF0000"/>
                </a:solidFill>
                <a:latin typeface="Calibri" charset="0"/>
                <a:ea typeface="ＭＳ Ｐゴシック" charset="0"/>
                <a:cs typeface="ＭＳ Ｐゴシック" charset="0"/>
              </a:rPr>
              <a:t>”</a:t>
            </a:r>
            <a:r>
              <a:rPr lang="en-US" altLang="ja-JP" sz="3000" dirty="0">
                <a:solidFill>
                  <a:srgbClr val="FF0000"/>
                </a:solidFill>
                <a:latin typeface="Calibri" charset="0"/>
                <a:ea typeface="ＭＳ Ｐゴシック" charset="0"/>
                <a:cs typeface="ＭＳ Ｐゴシック" charset="0"/>
              </a:rPr>
              <a:t> or </a:t>
            </a:r>
            <a:r>
              <a:rPr lang="ja-JP" altLang="en-US" sz="3000" dirty="0">
                <a:solidFill>
                  <a:srgbClr val="FF0000"/>
                </a:solidFill>
                <a:latin typeface="Calibri" charset="0"/>
                <a:ea typeface="ＭＳ Ｐゴシック" charset="0"/>
                <a:cs typeface="ＭＳ Ｐゴシック" charset="0"/>
              </a:rPr>
              <a:t>“</a:t>
            </a:r>
            <a:r>
              <a:rPr lang="en-US" altLang="ja-JP" sz="3000" dirty="0">
                <a:solidFill>
                  <a:srgbClr val="FF0000"/>
                </a:solidFill>
                <a:latin typeface="Calibri" charset="0"/>
                <a:ea typeface="ＭＳ Ｐゴシック" charset="0"/>
                <a:cs typeface="ＭＳ Ｐゴシック" charset="0"/>
              </a:rPr>
              <a:t>need</a:t>
            </a:r>
            <a:r>
              <a:rPr lang="ja-JP" altLang="en-US" sz="3000" dirty="0">
                <a:solidFill>
                  <a:srgbClr val="FF0000"/>
                </a:solidFill>
                <a:latin typeface="Calibri" charset="0"/>
                <a:ea typeface="ＭＳ Ｐゴシック" charset="0"/>
                <a:cs typeface="ＭＳ Ｐゴシック" charset="0"/>
              </a:rPr>
              <a:t>”</a:t>
            </a:r>
            <a:r>
              <a:rPr lang="en-US" altLang="ja-JP" sz="3000" dirty="0">
                <a:solidFill>
                  <a:srgbClr val="FF0000"/>
                </a:solidFill>
                <a:latin typeface="Calibri" charset="0"/>
                <a:ea typeface="ＭＳ Ｐゴシック" charset="0"/>
                <a:cs typeface="ＭＳ Ｐゴシック" charset="0"/>
              </a:rPr>
              <a:t> statement</a:t>
            </a:r>
            <a:r>
              <a:rPr lang="en-US" altLang="ja-JP" sz="3000" dirty="0" smtClean="0">
                <a:solidFill>
                  <a:srgbClr val="FF0000"/>
                </a:solidFill>
                <a:latin typeface="Calibri" charset="0"/>
                <a:ea typeface="ＭＳ Ｐゴシック" charset="0"/>
                <a:cs typeface="ＭＳ Ｐゴシック" charset="0"/>
              </a:rPr>
              <a:t>) with your reasons</a:t>
            </a:r>
            <a:endParaRPr lang="en-US" altLang="ja-JP" sz="3000" dirty="0">
              <a:solidFill>
                <a:srgbClr val="FF0000"/>
              </a:solidFill>
              <a:latin typeface="Calibri" charset="0"/>
              <a:ea typeface="ＭＳ Ｐゴシック" charset="0"/>
              <a:cs typeface="ＭＳ Ｐゴシック" charset="0"/>
            </a:endParaRPr>
          </a:p>
          <a:p>
            <a:pPr>
              <a:lnSpc>
                <a:spcPct val="90000"/>
              </a:lnSpc>
            </a:pPr>
            <a:endParaRPr lang="en-US" sz="3000" dirty="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Calibri" charset="0"/>
                <a:ea typeface="ＭＳ Ｐゴシック" charset="0"/>
                <a:cs typeface="ＭＳ Ｐゴシック" charset="0"/>
              </a:rPr>
              <a:t>Blocking An Opponent’s Argument</a:t>
            </a:r>
          </a:p>
        </p:txBody>
      </p:sp>
      <p:sp>
        <p:nvSpPr>
          <p:cNvPr id="3" name="Content Placeholder 2"/>
          <p:cNvSpPr>
            <a:spLocks noGrp="1"/>
          </p:cNvSpPr>
          <p:nvPr>
            <p:ph idx="1"/>
          </p:nvPr>
        </p:nvSpPr>
        <p:spPr>
          <a:xfrm>
            <a:off x="457200" y="1417638"/>
            <a:ext cx="8229600" cy="5440362"/>
          </a:xfrm>
        </p:spPr>
        <p:txBody>
          <a:bodyPr/>
          <a:lstStyle/>
          <a:p>
            <a:pPr>
              <a:lnSpc>
                <a:spcPct val="80000"/>
              </a:lnSpc>
            </a:pPr>
            <a:r>
              <a:rPr lang="en-US" sz="2000">
                <a:latin typeface="Calibri" charset="0"/>
                <a:ea typeface="ＭＳ Ｐゴシック" charset="0"/>
                <a:cs typeface="ＭＳ Ｐゴシック" charset="0"/>
              </a:rPr>
              <a:t>Many people argue that bullying is a common practice, a “rite of passage” that is as normal as apple pie.</a:t>
            </a:r>
          </a:p>
          <a:p>
            <a:pPr lvl="1">
              <a:lnSpc>
                <a:spcPct val="80000"/>
              </a:lnSpc>
            </a:pPr>
            <a:r>
              <a:rPr lang="en-US" sz="1800">
                <a:solidFill>
                  <a:srgbClr val="FF0000"/>
                </a:solidFill>
                <a:latin typeface="Calibri" charset="0"/>
                <a:ea typeface="ＭＳ Ｐゴシック" charset="0"/>
              </a:rPr>
              <a:t>There are a lot of things that are “normal” too. War, murder, crime, child abuse…all are common and “normal” too…it doesn’t mean it’s right. It clearly can also be deadly.</a:t>
            </a:r>
          </a:p>
          <a:p>
            <a:pPr>
              <a:lnSpc>
                <a:spcPct val="80000"/>
              </a:lnSpc>
            </a:pPr>
            <a:r>
              <a:rPr lang="en-US" sz="2000">
                <a:latin typeface="Calibri" charset="0"/>
                <a:ea typeface="ＭＳ Ｐゴシック" charset="0"/>
                <a:cs typeface="ＭＳ Ｐゴシック" charset="0"/>
              </a:rPr>
              <a:t>Many people argue that bullying is reflective of the real world—people will always encounter people who try to pick on them. It’s better that students learn to stick up for themselves at an early age.</a:t>
            </a:r>
          </a:p>
          <a:p>
            <a:pPr lvl="1">
              <a:lnSpc>
                <a:spcPct val="80000"/>
              </a:lnSpc>
            </a:pPr>
            <a:r>
              <a:rPr lang="en-US" sz="1800">
                <a:solidFill>
                  <a:srgbClr val="FF0000"/>
                </a:solidFill>
                <a:latin typeface="Calibri" charset="0"/>
                <a:ea typeface="ＭＳ Ｐゴシック" charset="0"/>
              </a:rPr>
              <a:t>As said above, poverty, war, murder and other “plagues” are normal…does that mean we should try to bring them to schools so they’re more reflective?</a:t>
            </a:r>
          </a:p>
          <a:p>
            <a:pPr lvl="2">
              <a:lnSpc>
                <a:spcPct val="80000"/>
              </a:lnSpc>
            </a:pPr>
            <a:r>
              <a:rPr lang="en-US" sz="1500">
                <a:solidFill>
                  <a:srgbClr val="FF0000"/>
                </a:solidFill>
                <a:latin typeface="Calibri" charset="0"/>
                <a:ea typeface="ＭＳ Ｐゴシック" charset="0"/>
              </a:rPr>
              <a:t>(Notice that I used a rhetorical question. Too many can be distracting, but a few—without “you”—can be strong)</a:t>
            </a:r>
            <a:endParaRPr lang="en-US" sz="1500">
              <a:latin typeface="Calibri" charset="0"/>
              <a:ea typeface="ＭＳ Ｐゴシック" charset="0"/>
            </a:endParaRPr>
          </a:p>
          <a:p>
            <a:pPr>
              <a:lnSpc>
                <a:spcPct val="80000"/>
              </a:lnSpc>
            </a:pPr>
            <a:r>
              <a:rPr lang="en-US" sz="2000">
                <a:latin typeface="Calibri" charset="0"/>
                <a:ea typeface="ＭＳ Ｐゴシック" charset="0"/>
                <a:cs typeface="ＭＳ Ｐゴシック" charset="0"/>
              </a:rPr>
              <a:t>Many people argue that bullies are too young to be punished—they don’t really know what they’re doing. A large percentage of them (30%) are also bullied or abused at home, so it’s not really their fault for being bullies.</a:t>
            </a:r>
          </a:p>
          <a:p>
            <a:pPr lvl="1">
              <a:lnSpc>
                <a:spcPct val="80000"/>
              </a:lnSpc>
            </a:pPr>
            <a:r>
              <a:rPr lang="en-US" sz="1800">
                <a:solidFill>
                  <a:srgbClr val="FF0000"/>
                </a:solidFill>
                <a:latin typeface="Calibri" charset="0"/>
                <a:ea typeface="ＭＳ Ｐゴシック" charset="0"/>
              </a:rPr>
              <a:t>Students are already fined/sentenced to juvenile hall for defacing property and skipping school—crimes that don’t necessarily cause physical or emotional harm to anybody—not to mention many teenagers tried as adults for the more extreme robbery, rape, assault, and murder.</a:t>
            </a:r>
          </a:p>
          <a:p>
            <a:pPr lvl="1">
              <a:lnSpc>
                <a:spcPct val="80000"/>
              </a:lnSpc>
            </a:pPr>
            <a:r>
              <a:rPr lang="en-US" sz="1800">
                <a:solidFill>
                  <a:srgbClr val="FF0000"/>
                </a:solidFill>
                <a:latin typeface="Calibri" charset="0"/>
                <a:ea typeface="ＭＳ Ｐゴシック" charset="0"/>
              </a:rPr>
              <a:t>While extenuating circumstances can be considered by judges, it doesn’t excuse bad behavior, no more than an abused person should be excused from robbery.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Calibri" charset="0"/>
                <a:ea typeface="ＭＳ Ｐゴシック" charset="0"/>
                <a:cs typeface="ＭＳ Ｐゴシック" charset="0"/>
              </a:rPr>
              <a:t>Blocking An Opponent’s Argument</a:t>
            </a:r>
          </a:p>
        </p:txBody>
      </p:sp>
      <p:sp>
        <p:nvSpPr>
          <p:cNvPr id="3" name="Content Placeholder 2"/>
          <p:cNvSpPr>
            <a:spLocks noGrp="1"/>
          </p:cNvSpPr>
          <p:nvPr>
            <p:ph idx="1"/>
          </p:nvPr>
        </p:nvSpPr>
        <p:spPr>
          <a:xfrm>
            <a:off x="457200" y="1417638"/>
            <a:ext cx="8229600" cy="5440362"/>
          </a:xfrm>
        </p:spPr>
        <p:txBody>
          <a:bodyPr>
            <a:normAutofit/>
          </a:bodyPr>
          <a:lstStyle/>
          <a:p>
            <a:pPr>
              <a:defRPr/>
            </a:pPr>
            <a:r>
              <a:rPr lang="en-US" dirty="0" smtClean="0"/>
              <a:t>There are two main ways to block your opponent’s argument:</a:t>
            </a:r>
          </a:p>
          <a:p>
            <a:pPr marL="971550" lvl="1" indent="-514350">
              <a:buFont typeface="+mj-lt"/>
              <a:buAutoNum type="arabicPeriod"/>
              <a:defRPr/>
            </a:pPr>
            <a:r>
              <a:rPr lang="en-US" dirty="0" smtClean="0">
                <a:solidFill>
                  <a:srgbClr val="FF0000"/>
                </a:solidFill>
              </a:rPr>
              <a:t>At the end of your body paragraphs (when appropriate);</a:t>
            </a:r>
          </a:p>
          <a:p>
            <a:pPr marL="971550" lvl="1" indent="-514350">
              <a:buFont typeface="+mj-lt"/>
              <a:buAutoNum type="arabicPeriod"/>
              <a:defRPr/>
            </a:pPr>
            <a:r>
              <a:rPr lang="en-US" dirty="0" smtClean="0">
                <a:solidFill>
                  <a:srgbClr val="FF0000"/>
                </a:solidFill>
              </a:rPr>
              <a:t>In their own paragraph or two.</a:t>
            </a:r>
          </a:p>
          <a:p>
            <a:pPr lvl="1">
              <a:defRPr/>
            </a:pPr>
            <a:endParaRPr lang="en-US" dirty="0" smtClean="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Calibri" charset="0"/>
                <a:ea typeface="ＭＳ Ｐゴシック" charset="0"/>
                <a:cs typeface="ＭＳ Ｐゴシック" charset="0"/>
              </a:rPr>
              <a:t>Blocking An Opponent’s Argument</a:t>
            </a:r>
          </a:p>
        </p:txBody>
      </p:sp>
      <p:sp>
        <p:nvSpPr>
          <p:cNvPr id="44034" name="Content Placeholder 2"/>
          <p:cNvSpPr>
            <a:spLocks noGrp="1"/>
          </p:cNvSpPr>
          <p:nvPr>
            <p:ph idx="1"/>
          </p:nvPr>
        </p:nvSpPr>
        <p:spPr>
          <a:xfrm>
            <a:off x="457200" y="1600200"/>
            <a:ext cx="8229600" cy="3405188"/>
          </a:xfrm>
        </p:spPr>
        <p:txBody>
          <a:bodyPr/>
          <a:lstStyle/>
          <a:p>
            <a:pPr>
              <a:lnSpc>
                <a:spcPct val="80000"/>
              </a:lnSpc>
            </a:pPr>
            <a:r>
              <a:rPr lang="en-US" sz="2500">
                <a:latin typeface="Calibri" charset="0"/>
                <a:ea typeface="ＭＳ Ｐゴシック" charset="0"/>
                <a:cs typeface="ＭＳ Ｐゴシック" charset="0"/>
              </a:rPr>
              <a:t>Finally, we should stop bullying because it can lead to suicide. For example, it is estimated the 500,000 teens try killing themselves every year, and 5,000 succeed. According to a study by Yale University, bully victims are between 2 to 9 times more likely to consider suicide than non-victims. Recently, a thirteen-year-old named Asher Brown killed himself partially because so many students made fun of him. In early October, Tyler Clementi jumped off the George Washington Bridge after his college roommate “</a:t>
            </a:r>
            <a:r>
              <a:rPr lang="en-US" altLang="ja-JP" sz="2500">
                <a:latin typeface="Calibri" charset="0"/>
                <a:ea typeface="ＭＳ Ｐゴシック" charset="0"/>
                <a:cs typeface="ＭＳ Ｐゴシック" charset="0"/>
              </a:rPr>
              <a:t>outted</a:t>
            </a:r>
            <a:r>
              <a:rPr lang="en-US" sz="2500">
                <a:latin typeface="Calibri" charset="0"/>
                <a:ea typeface="ＭＳ Ｐゴシック" charset="0"/>
                <a:cs typeface="ＭＳ Ｐゴシック" charset="0"/>
              </a:rPr>
              <a:t>”</a:t>
            </a:r>
            <a:r>
              <a:rPr lang="en-US" altLang="ja-JP" sz="2500">
                <a:latin typeface="Calibri" charset="0"/>
                <a:ea typeface="ＭＳ Ｐゴシック" charset="0"/>
                <a:cs typeface="ＭＳ Ｐゴシック" charset="0"/>
              </a:rPr>
              <a:t> and made fun of him on facebook. </a:t>
            </a:r>
            <a:endParaRPr lang="en-US" sz="250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Calibri" charset="0"/>
                <a:ea typeface="ＭＳ Ｐゴシック" charset="0"/>
                <a:cs typeface="ＭＳ Ｐゴシック" charset="0"/>
              </a:rPr>
              <a:t>Blocking An Opponent’s Argument</a:t>
            </a:r>
          </a:p>
        </p:txBody>
      </p:sp>
      <p:sp>
        <p:nvSpPr>
          <p:cNvPr id="45058" name="Content Placeholder 2"/>
          <p:cNvSpPr>
            <a:spLocks noGrp="1"/>
          </p:cNvSpPr>
          <p:nvPr>
            <p:ph idx="1"/>
          </p:nvPr>
        </p:nvSpPr>
        <p:spPr>
          <a:xfrm>
            <a:off x="457200" y="1600200"/>
            <a:ext cx="8229600" cy="4391025"/>
          </a:xfrm>
        </p:spPr>
        <p:txBody>
          <a:bodyPr/>
          <a:lstStyle/>
          <a:p>
            <a:pPr>
              <a:lnSpc>
                <a:spcPct val="80000"/>
              </a:lnSpc>
            </a:pPr>
            <a:r>
              <a:rPr lang="en-US" sz="2500">
                <a:latin typeface="Calibri" charset="0"/>
                <a:ea typeface="ＭＳ Ｐゴシック" charset="0"/>
                <a:cs typeface="ＭＳ Ｐゴシック" charset="0"/>
              </a:rPr>
              <a:t>Finally, we should stop bullying because it can lead to suicide. For example, it is estimated the 500,000 teens try killing themselves every year, and 5,000 succeed. According to a study by Yale University, bully victims are between 2 to 9 times more likely to consider suicide than non-victims. Recently, a thirteen-year-old named Asher Brown killed himself partially because so many students made fun of him. In early October, Tyler Clementi jumped off the George Washington Bridge after his college roommate “</a:t>
            </a:r>
            <a:r>
              <a:rPr lang="en-US" altLang="ja-JP" sz="2500">
                <a:latin typeface="Calibri" charset="0"/>
                <a:ea typeface="ＭＳ Ｐゴシック" charset="0"/>
                <a:cs typeface="ＭＳ Ｐゴシック" charset="0"/>
              </a:rPr>
              <a:t>outted</a:t>
            </a:r>
            <a:r>
              <a:rPr lang="en-US" sz="2500">
                <a:latin typeface="Calibri" charset="0"/>
                <a:ea typeface="ＭＳ Ｐゴシック" charset="0"/>
                <a:cs typeface="ＭＳ Ｐゴシック" charset="0"/>
              </a:rPr>
              <a:t>”</a:t>
            </a:r>
            <a:r>
              <a:rPr lang="en-US" altLang="ja-JP" sz="2500">
                <a:latin typeface="Calibri" charset="0"/>
                <a:ea typeface="ＭＳ Ｐゴシック" charset="0"/>
                <a:cs typeface="ＭＳ Ｐゴシック" charset="0"/>
              </a:rPr>
              <a:t> and made fun of him on facebook. </a:t>
            </a:r>
            <a:r>
              <a:rPr lang="en-US" altLang="ja-JP" sz="2500">
                <a:solidFill>
                  <a:srgbClr val="FF0000"/>
                </a:solidFill>
                <a:latin typeface="Calibri" charset="0"/>
                <a:ea typeface="ＭＳ Ｐゴシック" charset="0"/>
                <a:cs typeface="ＭＳ Ｐゴシック" charset="0"/>
              </a:rPr>
              <a:t>While many people argue that bullying is a common practice—a </a:t>
            </a:r>
            <a:r>
              <a:rPr lang="en-US" sz="2500">
                <a:solidFill>
                  <a:srgbClr val="FF0000"/>
                </a:solidFill>
                <a:latin typeface="Calibri" charset="0"/>
                <a:ea typeface="ＭＳ Ｐゴシック" charset="0"/>
                <a:cs typeface="ＭＳ Ｐゴシック" charset="0"/>
              </a:rPr>
              <a:t>“</a:t>
            </a:r>
            <a:r>
              <a:rPr lang="en-US" altLang="ja-JP" sz="2500">
                <a:solidFill>
                  <a:srgbClr val="FF0000"/>
                </a:solidFill>
                <a:latin typeface="Calibri" charset="0"/>
                <a:ea typeface="ＭＳ Ｐゴシック" charset="0"/>
                <a:cs typeface="ＭＳ Ｐゴシック" charset="0"/>
              </a:rPr>
              <a:t>rite of passage</a:t>
            </a:r>
            <a:r>
              <a:rPr lang="en-US" sz="2500">
                <a:solidFill>
                  <a:srgbClr val="FF0000"/>
                </a:solidFill>
                <a:latin typeface="Calibri" charset="0"/>
                <a:ea typeface="ＭＳ Ｐゴシック" charset="0"/>
                <a:cs typeface="ＭＳ Ｐゴシック" charset="0"/>
              </a:rPr>
              <a:t>”</a:t>
            </a:r>
            <a:r>
              <a:rPr lang="en-US" altLang="ja-JP" sz="2500">
                <a:solidFill>
                  <a:srgbClr val="FF0000"/>
                </a:solidFill>
                <a:latin typeface="Calibri" charset="0"/>
                <a:ea typeface="ＭＳ Ｐゴシック" charset="0"/>
                <a:cs typeface="ＭＳ Ｐゴシック" charset="0"/>
              </a:rPr>
              <a:t> that is as normal as apple pie—as the above evidence shows, this supposed </a:t>
            </a:r>
            <a:r>
              <a:rPr lang="en-US" sz="2500">
                <a:solidFill>
                  <a:srgbClr val="FF0000"/>
                </a:solidFill>
                <a:latin typeface="Calibri" charset="0"/>
                <a:ea typeface="ＭＳ Ｐゴシック" charset="0"/>
                <a:cs typeface="ＭＳ Ｐゴシック" charset="0"/>
              </a:rPr>
              <a:t>“</a:t>
            </a:r>
            <a:r>
              <a:rPr lang="en-US" altLang="ja-JP" sz="2500">
                <a:solidFill>
                  <a:srgbClr val="FF0000"/>
                </a:solidFill>
                <a:latin typeface="Calibri" charset="0"/>
                <a:ea typeface="ＭＳ Ｐゴシック" charset="0"/>
                <a:cs typeface="ＭＳ Ｐゴシック" charset="0"/>
              </a:rPr>
              <a:t>right of passage</a:t>
            </a:r>
            <a:r>
              <a:rPr lang="en-US" sz="2500">
                <a:solidFill>
                  <a:srgbClr val="FF0000"/>
                </a:solidFill>
                <a:latin typeface="Calibri" charset="0"/>
                <a:ea typeface="ＭＳ Ｐゴシック" charset="0"/>
                <a:cs typeface="ＭＳ Ｐゴシック" charset="0"/>
              </a:rPr>
              <a:t>”</a:t>
            </a:r>
            <a:r>
              <a:rPr lang="en-US" altLang="ja-JP" sz="2500">
                <a:solidFill>
                  <a:srgbClr val="FF0000"/>
                </a:solidFill>
                <a:latin typeface="Calibri" charset="0"/>
                <a:ea typeface="ＭＳ Ｐゴシック" charset="0"/>
                <a:cs typeface="ＭＳ Ｐゴシック" charset="0"/>
              </a:rPr>
              <a:t> can easily be deadly.</a:t>
            </a:r>
          </a:p>
          <a:p>
            <a:pPr>
              <a:lnSpc>
                <a:spcPct val="80000"/>
              </a:lnSpc>
            </a:pPr>
            <a:endParaRPr lang="en-US" sz="250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Calibri" charset="0"/>
                <a:ea typeface="ＭＳ Ｐゴシック" charset="0"/>
                <a:cs typeface="ＭＳ Ｐゴシック" charset="0"/>
              </a:rPr>
              <a:t>Blocking An Opponent’s Argument</a:t>
            </a:r>
          </a:p>
        </p:txBody>
      </p:sp>
      <p:sp>
        <p:nvSpPr>
          <p:cNvPr id="46082" name="Content Placeholder 2"/>
          <p:cNvSpPr>
            <a:spLocks noGrp="1"/>
          </p:cNvSpPr>
          <p:nvPr>
            <p:ph idx="1"/>
          </p:nvPr>
        </p:nvSpPr>
        <p:spPr/>
        <p:txBody>
          <a:bodyPr/>
          <a:lstStyle/>
          <a:p>
            <a:pPr marL="0" indent="0">
              <a:buFont typeface="Arial" charset="0"/>
              <a:buNone/>
            </a:pPr>
            <a:r>
              <a:rPr lang="en-US">
                <a:latin typeface="Calibri" charset="0"/>
                <a:ea typeface="ＭＳ Ｐゴシック" charset="0"/>
                <a:cs typeface="ＭＳ Ｐゴシック" charset="0"/>
              </a:rPr>
              <a:t>	There are obviously many people who feel fining and jailing kids who participate in bullying is taking it too far. Some would argue that…but… Another argument against it is that it could potentially… Yet everyday… Finally, many people will point out that… However, as the evidence above shows…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000" dirty="0">
                <a:solidFill>
                  <a:srgbClr val="FFFFFF"/>
                </a:solidFill>
                <a:latin typeface="+mn-lt"/>
                <a:ea typeface="ＭＳ Ｐゴシック" charset="-128"/>
                <a:cs typeface="ＭＳ Ｐゴシック" charset="-128"/>
              </a:rPr>
              <a:t>People shouldn’t smoke.</a:t>
            </a:r>
          </a:p>
          <a:p>
            <a:pPr marL="742950" lvl="1" indent="-285750" eaLnBrk="0" hangingPunct="0">
              <a:spcBef>
                <a:spcPct val="20000"/>
              </a:spcBef>
              <a:buFont typeface="Arial" charset="0"/>
              <a:buChar char="–"/>
              <a:defRPr/>
            </a:pPr>
            <a:r>
              <a:rPr lang="en-US" sz="2000" dirty="0">
                <a:latin typeface="+mn-lt"/>
                <a:ea typeface="ＭＳ Ｐゴシック" charset="-128"/>
                <a:cs typeface="+mn-cs"/>
              </a:rPr>
              <a:t>This shows that although some people think they’re just hurting themselves by smoking</a:t>
            </a:r>
          </a:p>
          <a:p>
            <a:pPr marL="742950" lvl="1" indent="-285750" eaLnBrk="0" hangingPunct="0">
              <a:spcBef>
                <a:spcPct val="20000"/>
              </a:spcBef>
              <a:buFont typeface="Arial" charset="0"/>
              <a:buChar char="–"/>
              <a:defRPr/>
            </a:pPr>
            <a:r>
              <a:rPr lang="en-US" sz="2000" dirty="0">
                <a:latin typeface="+mn-lt"/>
                <a:ea typeface="ＭＳ Ｐゴシック" charset="-128"/>
                <a:cs typeface="+mn-cs"/>
              </a:rPr>
              <a:t>While some people may think smoking’s cool, having your teeth fall out isn’t.</a:t>
            </a:r>
          </a:p>
          <a:p>
            <a:pPr marL="342900" indent="-342900" eaLnBrk="0" hangingPunct="0">
              <a:spcBef>
                <a:spcPct val="20000"/>
              </a:spcBef>
              <a:buFont typeface="Arial" charset="0"/>
              <a:buChar char="•"/>
              <a:defRPr/>
            </a:pPr>
            <a:r>
              <a:rPr lang="en-US" sz="2000" dirty="0">
                <a:solidFill>
                  <a:schemeClr val="bg1"/>
                </a:solidFill>
                <a:latin typeface="+mn-lt"/>
                <a:ea typeface="ＭＳ Ｐゴシック" charset="-128"/>
                <a:cs typeface="ＭＳ Ｐゴシック" charset="-128"/>
              </a:rPr>
              <a:t>People should eat cockroaches.</a:t>
            </a:r>
          </a:p>
          <a:p>
            <a:pPr marL="742950" lvl="1" indent="-285750" eaLnBrk="0" hangingPunct="0">
              <a:spcBef>
                <a:spcPct val="20000"/>
              </a:spcBef>
              <a:buFont typeface="Arial" charset="0"/>
              <a:buChar char="–"/>
              <a:defRPr/>
            </a:pPr>
            <a:r>
              <a:rPr lang="en-US" sz="2000" dirty="0">
                <a:latin typeface="+mn-lt"/>
                <a:ea typeface="ＭＳ Ｐゴシック" charset="-128"/>
                <a:cs typeface="+mn-cs"/>
              </a:rPr>
              <a:t>This shows that while most people are disgusted by cockroaches, they’re actually quite healthy for you.</a:t>
            </a:r>
          </a:p>
          <a:p>
            <a:pPr marL="742950" lvl="1" indent="-285750" eaLnBrk="0" hangingPunct="0">
              <a:spcBef>
                <a:spcPct val="20000"/>
              </a:spcBef>
              <a:buFont typeface="Arial" charset="0"/>
              <a:buChar char="–"/>
              <a:defRPr/>
            </a:pPr>
            <a:r>
              <a:rPr lang="en-US" sz="2000" dirty="0">
                <a:latin typeface="+mn-lt"/>
                <a:ea typeface="ＭＳ Ｐゴシック" charset="-128"/>
                <a:cs typeface="+mn-cs"/>
              </a:rPr>
              <a:t>Even though some cockroaches do have diseases, if you roast them this won’t be a problem.</a:t>
            </a:r>
          </a:p>
          <a:p>
            <a:pPr marL="342900" indent="-342900" eaLnBrk="0" hangingPunct="0">
              <a:spcBef>
                <a:spcPct val="20000"/>
              </a:spcBef>
              <a:buFont typeface="Arial" charset="0"/>
              <a:buChar char="•"/>
              <a:defRPr/>
            </a:pPr>
            <a:r>
              <a:rPr lang="en-US" sz="2000" dirty="0">
                <a:solidFill>
                  <a:srgbClr val="FFFFFF"/>
                </a:solidFill>
                <a:latin typeface="+mn-lt"/>
                <a:ea typeface="ＭＳ Ｐゴシック" charset="-128"/>
                <a:cs typeface="ＭＳ Ｐゴシック" charset="-128"/>
              </a:rPr>
              <a:t>People shouldn’t bully.</a:t>
            </a:r>
          </a:p>
          <a:p>
            <a:pPr marL="742950" lvl="1" indent="-285750" eaLnBrk="0" hangingPunct="0">
              <a:spcBef>
                <a:spcPct val="20000"/>
              </a:spcBef>
              <a:buFont typeface="Arial" charset="0"/>
              <a:buChar char="–"/>
              <a:defRPr/>
            </a:pPr>
            <a:r>
              <a:rPr lang="en-US" sz="2000" dirty="0">
                <a:latin typeface="+mn-lt"/>
                <a:ea typeface="ＭＳ Ｐゴシック" charset="-128"/>
                <a:cs typeface="+mn-cs"/>
              </a:rPr>
              <a:t>While some people may think bullying is a normal part of life, this shows that bullying can be deadly.</a:t>
            </a:r>
          </a:p>
          <a:p>
            <a:pPr marL="742950" lvl="1" indent="-285750" eaLnBrk="0" hangingPunct="0">
              <a:spcBef>
                <a:spcPct val="20000"/>
              </a:spcBef>
              <a:buFont typeface="Arial" charset="0"/>
              <a:buChar char="–"/>
              <a:defRPr/>
            </a:pPr>
            <a:r>
              <a:rPr lang="en-US" sz="2000" dirty="0">
                <a:latin typeface="+mn-lt"/>
                <a:ea typeface="ＭＳ Ｐゴシック" charset="-128"/>
                <a:cs typeface="+mn-cs"/>
              </a:rPr>
              <a:t>Even though some people might not think bullying is a big thing, this shows that it clearly affects most people.</a:t>
            </a:r>
          </a:p>
        </p:txBody>
      </p:sp>
      <p:sp>
        <p:nvSpPr>
          <p:cNvPr id="47106" name="Title 1"/>
          <p:cNvSpPr>
            <a:spLocks noGrp="1"/>
          </p:cNvSpPr>
          <p:nvPr>
            <p:ph type="title"/>
          </p:nvPr>
        </p:nvSpPr>
        <p:spPr/>
        <p:txBody>
          <a:bodyPr/>
          <a:lstStyle/>
          <a:p>
            <a:r>
              <a:rPr lang="en-US">
                <a:latin typeface="Calibri" charset="0"/>
                <a:ea typeface="ＭＳ Ｐゴシック" charset="0"/>
                <a:cs typeface="ＭＳ Ｐゴシック" charset="0"/>
              </a:rPr>
              <a:t>What Might People Say Against These Statements?</a:t>
            </a:r>
          </a:p>
        </p:txBody>
      </p:sp>
      <p:sp>
        <p:nvSpPr>
          <p:cNvPr id="3" name="Content Placeholder 2"/>
          <p:cNvSpPr>
            <a:spLocks noGrp="1"/>
          </p:cNvSpPr>
          <p:nvPr>
            <p:ph idx="1"/>
          </p:nvPr>
        </p:nvSpPr>
        <p:spPr>
          <a:xfrm>
            <a:off x="457200" y="1600200"/>
            <a:ext cx="8229600" cy="4525963"/>
          </a:xfrm>
        </p:spPr>
        <p:txBody>
          <a:bodyPr/>
          <a:lstStyle/>
          <a:p>
            <a:r>
              <a:rPr lang="en-US" dirty="0">
                <a:latin typeface="Calibri" charset="0"/>
                <a:ea typeface="ＭＳ Ｐゴシック" charset="0"/>
                <a:cs typeface="ＭＳ Ｐゴシック" charset="0"/>
              </a:rPr>
              <a:t>People </a:t>
            </a:r>
            <a:r>
              <a:rPr lang="en-US" dirty="0" err="1">
                <a:latin typeface="Calibri" charset="0"/>
                <a:ea typeface="ＭＳ Ｐゴシック" charset="0"/>
                <a:cs typeface="ＭＳ Ｐゴシック" charset="0"/>
              </a:rPr>
              <a:t>shouldn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smoke.</a:t>
            </a:r>
          </a:p>
          <a:p>
            <a:pPr lvl="1"/>
            <a:r>
              <a:rPr lang="ja-JP" altLang="en-US" dirty="0">
                <a:latin typeface="Calibri" charset="0"/>
                <a:ea typeface="ＭＳ Ｐゴシック" charset="0"/>
              </a:rPr>
              <a:t>“</a:t>
            </a:r>
            <a:r>
              <a:rPr lang="en-US" altLang="ja-JP" dirty="0">
                <a:latin typeface="Calibri" charset="0"/>
                <a:ea typeface="ＭＳ Ｐゴシック" charset="0"/>
              </a:rPr>
              <a:t>It</a:t>
            </a:r>
            <a:r>
              <a:rPr lang="ja-JP" altLang="en-US" dirty="0">
                <a:latin typeface="Calibri" charset="0"/>
                <a:ea typeface="ＭＳ Ｐゴシック" charset="0"/>
              </a:rPr>
              <a:t>’</a:t>
            </a:r>
            <a:r>
              <a:rPr lang="en-US" altLang="ja-JP" dirty="0">
                <a:latin typeface="Calibri" charset="0"/>
                <a:ea typeface="ＭＳ Ｐゴシック" charset="0"/>
              </a:rPr>
              <a:t>s my body. It</a:t>
            </a:r>
            <a:r>
              <a:rPr lang="ja-JP" altLang="en-US" dirty="0">
                <a:latin typeface="Calibri" charset="0"/>
                <a:ea typeface="ＭＳ Ｐゴシック" charset="0"/>
              </a:rPr>
              <a:t>’</a:t>
            </a:r>
            <a:r>
              <a:rPr lang="en-US" altLang="ja-JP" dirty="0">
                <a:latin typeface="Calibri" charset="0"/>
                <a:ea typeface="ＭＳ Ｐゴシック" charset="0"/>
              </a:rPr>
              <a:t>s not hurting anybody else.</a:t>
            </a:r>
            <a:r>
              <a:rPr lang="ja-JP" altLang="en-US" dirty="0">
                <a:latin typeface="Calibri" charset="0"/>
                <a:ea typeface="ＭＳ Ｐゴシック" charset="0"/>
              </a:rPr>
              <a:t>”</a:t>
            </a:r>
            <a:endParaRPr lang="en-US" altLang="ja-JP" dirty="0">
              <a:latin typeface="Calibri" charset="0"/>
              <a:ea typeface="ＭＳ Ｐゴシック" charset="0"/>
            </a:endParaRPr>
          </a:p>
          <a:p>
            <a:pPr lvl="1"/>
            <a:r>
              <a:rPr lang="ja-JP" altLang="en-US" dirty="0">
                <a:latin typeface="Calibri" charset="0"/>
                <a:ea typeface="ＭＳ Ｐゴシック" charset="0"/>
              </a:rPr>
              <a:t>“</a:t>
            </a:r>
            <a:r>
              <a:rPr lang="en-US" altLang="ja-JP" dirty="0">
                <a:latin typeface="Calibri" charset="0"/>
                <a:ea typeface="ＭＳ Ｐゴシック" charset="0"/>
              </a:rPr>
              <a:t>It</a:t>
            </a:r>
            <a:r>
              <a:rPr lang="ja-JP" altLang="en-US" dirty="0">
                <a:latin typeface="Calibri" charset="0"/>
                <a:ea typeface="ＭＳ Ｐゴシック" charset="0"/>
              </a:rPr>
              <a:t>’</a:t>
            </a:r>
            <a:r>
              <a:rPr lang="en-US" altLang="ja-JP" dirty="0">
                <a:latin typeface="Calibri" charset="0"/>
                <a:ea typeface="ＭＳ Ｐゴシック" charset="0"/>
              </a:rPr>
              <a:t>s cool.</a:t>
            </a:r>
            <a:r>
              <a:rPr lang="ja-JP" altLang="en-US" dirty="0">
                <a:latin typeface="Calibri" charset="0"/>
                <a:ea typeface="ＭＳ Ｐゴシック" charset="0"/>
              </a:rPr>
              <a:t>”</a:t>
            </a:r>
            <a:endParaRPr lang="en-US" altLang="ja-JP" dirty="0">
              <a:latin typeface="Calibri" charset="0"/>
              <a:ea typeface="ＭＳ Ｐゴシック" charset="0"/>
            </a:endParaRPr>
          </a:p>
          <a:p>
            <a:r>
              <a:rPr lang="en-US" dirty="0">
                <a:latin typeface="Calibri" charset="0"/>
                <a:ea typeface="ＭＳ Ｐゴシック" charset="0"/>
                <a:cs typeface="ＭＳ Ｐゴシック" charset="0"/>
              </a:rPr>
              <a:t>People should eat cockroaches.</a:t>
            </a:r>
          </a:p>
          <a:p>
            <a:pPr lvl="1"/>
            <a:r>
              <a:rPr lang="ja-JP" altLang="en-US" dirty="0">
                <a:latin typeface="Calibri" charset="0"/>
                <a:ea typeface="ＭＳ Ｐゴシック" charset="0"/>
              </a:rPr>
              <a:t>“</a:t>
            </a:r>
            <a:r>
              <a:rPr lang="en-US" altLang="ja-JP" dirty="0">
                <a:latin typeface="Calibri" charset="0"/>
                <a:ea typeface="ＭＳ Ｐゴシック" charset="0"/>
              </a:rPr>
              <a:t>Cockroaches are disgusting.</a:t>
            </a:r>
            <a:r>
              <a:rPr lang="ja-JP" altLang="en-US" dirty="0">
                <a:latin typeface="Calibri" charset="0"/>
                <a:ea typeface="ＭＳ Ｐゴシック" charset="0"/>
              </a:rPr>
              <a:t>”</a:t>
            </a:r>
            <a:endParaRPr lang="en-US" altLang="ja-JP" dirty="0">
              <a:latin typeface="Calibri" charset="0"/>
              <a:ea typeface="ＭＳ Ｐゴシック" charset="0"/>
            </a:endParaRPr>
          </a:p>
          <a:p>
            <a:pPr lvl="1"/>
            <a:r>
              <a:rPr lang="ja-JP" altLang="en-US" dirty="0">
                <a:latin typeface="Calibri" charset="0"/>
                <a:ea typeface="ＭＳ Ｐゴシック" charset="0"/>
              </a:rPr>
              <a:t>“</a:t>
            </a:r>
            <a:r>
              <a:rPr lang="en-US" altLang="ja-JP" dirty="0">
                <a:latin typeface="Calibri" charset="0"/>
                <a:ea typeface="ＭＳ Ｐゴシック" charset="0"/>
              </a:rPr>
              <a:t>Cockroaches have diseases.</a:t>
            </a:r>
            <a:r>
              <a:rPr lang="ja-JP" altLang="en-US" dirty="0">
                <a:latin typeface="Calibri" charset="0"/>
                <a:ea typeface="ＭＳ Ｐゴシック" charset="0"/>
              </a:rPr>
              <a:t>”</a:t>
            </a:r>
            <a:endParaRPr lang="en-US" altLang="ja-JP" dirty="0">
              <a:latin typeface="Calibri" charset="0"/>
              <a:ea typeface="ＭＳ Ｐゴシック" charset="0"/>
            </a:endParaRPr>
          </a:p>
          <a:p>
            <a:r>
              <a:rPr lang="en-US" dirty="0">
                <a:latin typeface="Calibri" charset="0"/>
                <a:ea typeface="ＭＳ Ｐゴシック" charset="0"/>
                <a:cs typeface="ＭＳ Ｐゴシック" charset="0"/>
              </a:rPr>
              <a:t>People </a:t>
            </a:r>
            <a:r>
              <a:rPr lang="en-US" dirty="0" err="1">
                <a:latin typeface="Calibri" charset="0"/>
                <a:ea typeface="ＭＳ Ｐゴシック" charset="0"/>
                <a:cs typeface="ＭＳ Ｐゴシック" charset="0"/>
              </a:rPr>
              <a:t>shouldn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bully.</a:t>
            </a:r>
          </a:p>
          <a:p>
            <a:pPr lvl="1"/>
            <a:r>
              <a:rPr lang="ja-JP" altLang="en-US" dirty="0">
                <a:latin typeface="Calibri" charset="0"/>
                <a:ea typeface="ＭＳ Ｐゴシック" charset="0"/>
              </a:rPr>
              <a:t>“</a:t>
            </a:r>
            <a:r>
              <a:rPr lang="en-US" altLang="ja-JP" dirty="0">
                <a:latin typeface="Calibri" charset="0"/>
                <a:ea typeface="ＭＳ Ｐゴシック" charset="0"/>
              </a:rPr>
              <a:t>It</a:t>
            </a:r>
            <a:r>
              <a:rPr lang="ja-JP" altLang="en-US" dirty="0">
                <a:latin typeface="Calibri" charset="0"/>
                <a:ea typeface="ＭＳ Ｐゴシック" charset="0"/>
              </a:rPr>
              <a:t>’</a:t>
            </a:r>
            <a:r>
              <a:rPr lang="en-US" altLang="ja-JP" dirty="0">
                <a:latin typeface="Calibri" charset="0"/>
                <a:ea typeface="ＭＳ Ｐゴシック" charset="0"/>
              </a:rPr>
              <a:t>s a normal, everyday thing.</a:t>
            </a:r>
            <a:r>
              <a:rPr lang="ja-JP" altLang="en-US" dirty="0">
                <a:latin typeface="Calibri" charset="0"/>
                <a:ea typeface="ＭＳ Ｐゴシック" charset="0"/>
              </a:rPr>
              <a:t>”</a:t>
            </a:r>
            <a:endParaRPr lang="en-US" altLang="ja-JP" dirty="0">
              <a:latin typeface="Calibri" charset="0"/>
              <a:ea typeface="ＭＳ Ｐゴシック" charset="0"/>
            </a:endParaRPr>
          </a:p>
          <a:p>
            <a:pPr lvl="1"/>
            <a:r>
              <a:rPr lang="ja-JP" altLang="en-US" dirty="0">
                <a:latin typeface="Calibri" charset="0"/>
                <a:ea typeface="ＭＳ Ｐゴシック" charset="0"/>
              </a:rPr>
              <a:t>“</a:t>
            </a:r>
            <a:r>
              <a:rPr lang="en-US" altLang="ja-JP" dirty="0">
                <a:latin typeface="Calibri" charset="0"/>
                <a:ea typeface="ＭＳ Ｐゴシック" charset="0"/>
              </a:rPr>
              <a:t>It</a:t>
            </a:r>
            <a:r>
              <a:rPr lang="ja-JP" altLang="en-US" dirty="0">
                <a:latin typeface="Calibri" charset="0"/>
                <a:ea typeface="ＭＳ Ｐゴシック" charset="0"/>
              </a:rPr>
              <a:t>’</a:t>
            </a:r>
            <a:r>
              <a:rPr lang="en-US" altLang="ja-JP" dirty="0">
                <a:latin typeface="Calibri" charset="0"/>
                <a:ea typeface="ＭＳ Ｐゴシック" charset="0"/>
              </a:rPr>
              <a:t>s not a big deal.</a:t>
            </a:r>
            <a:r>
              <a:rPr lang="ja-JP" altLang="en-US" dirty="0">
                <a:latin typeface="Calibri" charset="0"/>
                <a:ea typeface="ＭＳ Ｐゴシック" charset="0"/>
              </a:rPr>
              <a:t>”</a:t>
            </a:r>
            <a:endParaRPr lang="en-US"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xEl>
                                              <p:pRg st="1" end="1"/>
                                            </p:txEl>
                                          </p:spTgt>
                                        </p:tgtEl>
                                      </p:cBhvr>
                                    </p:animEffect>
                                    <p:set>
                                      <p:cBhvr>
                                        <p:cTn id="52" dur="1" fill="hold">
                                          <p:stCondLst>
                                            <p:cond delay="499"/>
                                          </p:stCondLst>
                                        </p:cTn>
                                        <p:tgtEl>
                                          <p:spTgt spid="3">
                                            <p:txEl>
                                              <p:pRg st="1" end="1"/>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
                                            <p:txEl>
                                              <p:pRg st="2" end="2"/>
                                            </p:txEl>
                                          </p:spTgt>
                                        </p:tgtEl>
                                      </p:cBhvr>
                                    </p:animEffect>
                                    <p:set>
                                      <p:cBhvr>
                                        <p:cTn id="55" dur="1" fill="hold">
                                          <p:stCondLst>
                                            <p:cond delay="499"/>
                                          </p:stCondLst>
                                        </p:cTn>
                                        <p:tgtEl>
                                          <p:spTgt spid="3">
                                            <p:txEl>
                                              <p:pRg st="2" end="2"/>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
                                            <p:txEl>
                                              <p:pRg st="4" end="4"/>
                                            </p:txEl>
                                          </p:spTgt>
                                        </p:tgtEl>
                                      </p:cBhvr>
                                    </p:animEffect>
                                    <p:set>
                                      <p:cBhvr>
                                        <p:cTn id="58" dur="1" fill="hold">
                                          <p:stCondLst>
                                            <p:cond delay="499"/>
                                          </p:stCondLst>
                                        </p:cTn>
                                        <p:tgtEl>
                                          <p:spTgt spid="3">
                                            <p:txEl>
                                              <p:pRg st="4" end="4"/>
                                            </p:txEl>
                                          </p:spTgt>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
                                            <p:txEl>
                                              <p:pRg st="5" end="5"/>
                                            </p:txEl>
                                          </p:spTgt>
                                        </p:tgtEl>
                                      </p:cBhvr>
                                    </p:animEffect>
                                    <p:set>
                                      <p:cBhvr>
                                        <p:cTn id="61" dur="1" fill="hold">
                                          <p:stCondLst>
                                            <p:cond delay="499"/>
                                          </p:stCondLst>
                                        </p:cTn>
                                        <p:tgtEl>
                                          <p:spTgt spid="3">
                                            <p:txEl>
                                              <p:pRg st="5" end="5"/>
                                            </p:tx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
                                            <p:txEl>
                                              <p:pRg st="7" end="7"/>
                                            </p:txEl>
                                          </p:spTgt>
                                        </p:tgtEl>
                                      </p:cBhvr>
                                    </p:animEffect>
                                    <p:set>
                                      <p:cBhvr>
                                        <p:cTn id="64" dur="1" fill="hold">
                                          <p:stCondLst>
                                            <p:cond delay="499"/>
                                          </p:stCondLst>
                                        </p:cTn>
                                        <p:tgtEl>
                                          <p:spTgt spid="3">
                                            <p:txEl>
                                              <p:pRg st="7" end="7"/>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
                                            <p:txEl>
                                              <p:pRg st="8" end="8"/>
                                            </p:txEl>
                                          </p:spTgt>
                                        </p:tgtEl>
                                      </p:cBhvr>
                                    </p:animEffect>
                                    <p:set>
                                      <p:cBhvr>
                                        <p:cTn id="67" dur="1" fill="hold">
                                          <p:stCondLst>
                                            <p:cond delay="499"/>
                                          </p:stCondLst>
                                        </p:cTn>
                                        <p:tgtEl>
                                          <p:spTgt spid="3">
                                            <p:txEl>
                                              <p:pRg st="8" end="8"/>
                                            </p:txEl>
                                          </p:spTgt>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3"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ctrTitle"/>
          </p:nvPr>
        </p:nvSpPr>
        <p:spPr/>
        <p:txBody>
          <a:bodyPr/>
          <a:lstStyle/>
          <a:p>
            <a:r>
              <a:rPr lang="en-US">
                <a:latin typeface="Calibri" charset="0"/>
                <a:ea typeface="ＭＳ Ｐゴシック" charset="0"/>
                <a:cs typeface="ＭＳ Ｐゴシック" charset="0"/>
              </a:rPr>
              <a:t>Transitions</a:t>
            </a:r>
          </a:p>
        </p:txBody>
      </p:sp>
      <p:sp>
        <p:nvSpPr>
          <p:cNvPr id="3" name="Subtitle 2"/>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16711244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Calibri" charset="0"/>
                <a:ea typeface="ＭＳ Ｐゴシック" charset="0"/>
                <a:cs typeface="ＭＳ Ｐゴシック" charset="0"/>
              </a:rPr>
              <a:t>Transitions</a:t>
            </a:r>
          </a:p>
        </p:txBody>
      </p:sp>
      <p:sp>
        <p:nvSpPr>
          <p:cNvPr id="79874" name="Content Placeholder 2"/>
          <p:cNvSpPr>
            <a:spLocks noGrp="1"/>
          </p:cNvSpPr>
          <p:nvPr>
            <p:ph idx="1"/>
          </p:nvPr>
        </p:nvSpPr>
        <p:spPr>
          <a:xfrm>
            <a:off x="457200" y="1600200"/>
            <a:ext cx="8229600" cy="1676400"/>
          </a:xfrm>
        </p:spPr>
        <p:txBody>
          <a:bodyPr/>
          <a:lstStyle/>
          <a:p>
            <a:r>
              <a:rPr lang="en-US">
                <a:latin typeface="Calibri" charset="0"/>
                <a:ea typeface="ＭＳ Ｐゴシック" charset="0"/>
                <a:cs typeface="ＭＳ Ｐゴシック" charset="0"/>
              </a:rPr>
              <a:t>A transition is like a bridge between your examples and paragraphs. 95% of examples will have a transition between them.</a:t>
            </a:r>
          </a:p>
        </p:txBody>
      </p:sp>
      <p:pic>
        <p:nvPicPr>
          <p:cNvPr id="4" name="Picture 3" descr="Screen shot 2013-01-09 at 3.11.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38500"/>
            <a:ext cx="7239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38500"/>
            <a:ext cx="8534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86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Calibri" charset="0"/>
                <a:ea typeface="ＭＳ Ｐゴシック" charset="0"/>
                <a:cs typeface="ＭＳ Ｐゴシック" charset="0"/>
              </a:rPr>
              <a:t>Transitions</a:t>
            </a:r>
          </a:p>
        </p:txBody>
      </p:sp>
      <p:sp>
        <p:nvSpPr>
          <p:cNvPr id="81922" name="Content Placeholder 2"/>
          <p:cNvSpPr>
            <a:spLocks noGrp="1"/>
          </p:cNvSpPr>
          <p:nvPr>
            <p:ph idx="1"/>
          </p:nvPr>
        </p:nvSpPr>
        <p:spPr>
          <a:xfrm>
            <a:off x="457200" y="1600200"/>
            <a:ext cx="8229600" cy="1295400"/>
          </a:xfrm>
        </p:spPr>
        <p:txBody>
          <a:bodyPr/>
          <a:lstStyle/>
          <a:p>
            <a:r>
              <a:rPr lang="en-US">
                <a:latin typeface="Calibri" charset="0"/>
                <a:ea typeface="ＭＳ Ｐゴシック" charset="0"/>
                <a:cs typeface="ＭＳ Ｐゴシック" charset="0"/>
              </a:rPr>
              <a:t>Transitions make the reader happy and prevent them from getting wet! </a:t>
            </a:r>
          </a:p>
        </p:txBody>
      </p:sp>
      <p:pic>
        <p:nvPicPr>
          <p:cNvPr id="6" name="Picture 5" descr="WL00276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8625" y="2895600"/>
            <a:ext cx="13239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457200" y="274638"/>
            <a:ext cx="4648200" cy="268287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I want to cross the river to eat that yummy meat but there’s no bridge! </a:t>
            </a:r>
            <a:r>
              <a:rPr lang="en-US" sz="2800" dirty="0">
                <a:sym typeface="Wingdings"/>
              </a:rPr>
              <a:t></a:t>
            </a:r>
            <a:endParaRPr lang="en-US" sz="2800" dirty="0"/>
          </a:p>
        </p:txBody>
      </p:sp>
      <p:pic>
        <p:nvPicPr>
          <p:cNvPr id="819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4983163"/>
            <a:ext cx="36639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983163"/>
            <a:ext cx="1905000" cy="187483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t>2</a:t>
            </a:r>
            <a:r>
              <a:rPr lang="en-US" sz="2800" baseline="30000" dirty="0"/>
              <a:t>nd</a:t>
            </a:r>
            <a:r>
              <a:rPr lang="en-US" sz="2800" dirty="0"/>
              <a:t> paragraph!</a:t>
            </a:r>
          </a:p>
        </p:txBody>
      </p:sp>
      <p:sp>
        <p:nvSpPr>
          <p:cNvPr id="10" name="Rectangle 9"/>
          <p:cNvSpPr/>
          <p:nvPr/>
        </p:nvSpPr>
        <p:spPr>
          <a:xfrm>
            <a:off x="5410200" y="4983163"/>
            <a:ext cx="3733800" cy="187483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t>3</a:t>
            </a:r>
            <a:r>
              <a:rPr lang="en-US" sz="2800" baseline="30000" dirty="0"/>
              <a:t>nd</a:t>
            </a:r>
            <a:r>
              <a:rPr lang="en-US" sz="2800" dirty="0"/>
              <a:t> paragraph!</a:t>
            </a:r>
          </a:p>
        </p:txBody>
      </p:sp>
      <p:pic>
        <p:nvPicPr>
          <p:cNvPr id="11" name="Picture 10" descr="AA04975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02063"/>
            <a:ext cx="1668463"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938338" y="5019675"/>
            <a:ext cx="3505200" cy="563563"/>
          </a:xfrm>
          <a:prstGeom prst="rect">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t>Finally, …</a:t>
            </a:r>
          </a:p>
        </p:txBody>
      </p:sp>
      <p:sp>
        <p:nvSpPr>
          <p:cNvPr id="13" name="Oval Callout 12"/>
          <p:cNvSpPr/>
          <p:nvPr/>
        </p:nvSpPr>
        <p:spPr>
          <a:xfrm>
            <a:off x="5638800" y="712788"/>
            <a:ext cx="3505200" cy="2209800"/>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Yum! Thank you, friend! Aren’t I so cute?</a:t>
            </a:r>
          </a:p>
        </p:txBody>
      </p:sp>
    </p:spTree>
    <p:extLst>
      <p:ext uri="{BB962C8B-B14F-4D97-AF65-F5344CB8AC3E}">
        <p14:creationId xmlns:p14="http://schemas.microsoft.com/office/powerpoint/2010/main" val="1542907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0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1" nodeType="clickEffect">
                                  <p:stCondLst>
                                    <p:cond delay="0"/>
                                  </p:stCondLst>
                                  <p:childTnLst>
                                    <p:animEffect transition="out" filter="dissolv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nodeType="afterGroup">
                            <p:stCondLst>
                              <p:cond delay="500"/>
                            </p:stCondLst>
                            <p:childTnLst>
                              <p:par>
                                <p:cTn id="33" presetID="0" presetClass="path" presetSubtype="0" accel="50000" decel="50000" fill="hold" nodeType="afterEffect">
                                  <p:stCondLst>
                                    <p:cond delay="0"/>
                                  </p:stCondLst>
                                  <p:childTnLst>
                                    <p:animMotion origin="layout" path="M -4.17491E-6 1.79191E-6 L 0.54139 1.79191E-6 " pathEditMode="relative" ptsTypes="AA">
                                      <p:cBhvr>
                                        <p:cTn id="34" dur="3500" fill="hold"/>
                                        <p:tgtEl>
                                          <p:spTgt spid="6"/>
                                        </p:tgtEl>
                                        <p:attrNameLst>
                                          <p:attrName>ppt_x</p:attrName>
                                          <p:attrName>ppt_y</p:attrName>
                                        </p:attrNameLst>
                                      </p:cBhvr>
                                    </p:animMotion>
                                  </p:childTnLst>
                                </p:cTn>
                              </p:par>
                            </p:childTnLst>
                          </p:cTn>
                        </p:par>
                        <p:par>
                          <p:cTn id="35" fill="hold" nodeType="afterGroup">
                            <p:stCondLst>
                              <p:cond delay="4000"/>
                            </p:stCondLst>
                            <p:childTnLst>
                              <p:par>
                                <p:cTn id="36" presetID="18" presetClass="entr" presetSubtype="1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Calibri" charset="0"/>
                <a:ea typeface="ＭＳ Ｐゴシック" charset="0"/>
                <a:cs typeface="ＭＳ Ｐゴシック" charset="0"/>
              </a:rPr>
              <a:t>Transitions</a:t>
            </a:r>
          </a:p>
        </p:txBody>
      </p:sp>
      <p:sp>
        <p:nvSpPr>
          <p:cNvPr id="82946" name="Content Placeholder 2"/>
          <p:cNvSpPr>
            <a:spLocks noGrp="1"/>
          </p:cNvSpPr>
          <p:nvPr>
            <p:ph idx="1"/>
          </p:nvPr>
        </p:nvSpPr>
        <p:spPr>
          <a:xfrm>
            <a:off x="457200" y="1600200"/>
            <a:ext cx="8229600" cy="1295400"/>
          </a:xfrm>
        </p:spPr>
        <p:txBody>
          <a:bodyPr/>
          <a:lstStyle/>
          <a:p>
            <a:r>
              <a:rPr lang="en-US">
                <a:latin typeface="Calibri" charset="0"/>
                <a:ea typeface="ＭＳ Ｐゴシック" charset="0"/>
                <a:cs typeface="ＭＳ Ｐゴシック" charset="0"/>
              </a:rPr>
              <a:t>Transitions make the reader happy and prevent them from getting wet! </a:t>
            </a:r>
          </a:p>
        </p:txBody>
      </p:sp>
      <p:pic>
        <p:nvPicPr>
          <p:cNvPr id="6" name="Picture 5" descr="WL00276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90800" y="2932113"/>
            <a:ext cx="13239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4983163"/>
            <a:ext cx="36639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983163"/>
            <a:ext cx="1905000" cy="187483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t>2</a:t>
            </a:r>
            <a:r>
              <a:rPr lang="en-US" sz="2800" baseline="30000" dirty="0"/>
              <a:t>nd</a:t>
            </a:r>
            <a:r>
              <a:rPr lang="en-US" sz="2800" dirty="0"/>
              <a:t> paragraph!</a:t>
            </a:r>
          </a:p>
        </p:txBody>
      </p:sp>
      <p:sp>
        <p:nvSpPr>
          <p:cNvPr id="10" name="Rectangle 9"/>
          <p:cNvSpPr/>
          <p:nvPr/>
        </p:nvSpPr>
        <p:spPr>
          <a:xfrm>
            <a:off x="5410200" y="4983163"/>
            <a:ext cx="3733800" cy="187483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t>3</a:t>
            </a:r>
            <a:r>
              <a:rPr lang="en-US" sz="2800" baseline="30000" dirty="0"/>
              <a:t>nd</a:t>
            </a:r>
            <a:r>
              <a:rPr lang="en-US" sz="2800" dirty="0"/>
              <a:t> paragraph!</a:t>
            </a:r>
          </a:p>
        </p:txBody>
      </p:sp>
      <p:pic>
        <p:nvPicPr>
          <p:cNvPr id="82951" name="Picture 10" descr="AA04975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9825" y="3802063"/>
            <a:ext cx="1668463"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938338" y="5019675"/>
            <a:ext cx="3505200" cy="563563"/>
          </a:xfrm>
          <a:prstGeom prst="rect">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800" dirty="0"/>
              <a:t>Finally, …</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95275"/>
            <a:ext cx="914400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949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900"/>
                                        <p:tgtEl>
                                          <p:spTgt spid="12"/>
                                        </p:tgtEl>
                                      </p:cBhvr>
                                    </p:animEffect>
                                    <p:set>
                                      <p:cBhvr>
                                        <p:cTn id="7" dur="1" fill="hold">
                                          <p:stCondLst>
                                            <p:cond delay="899"/>
                                          </p:stCondLst>
                                        </p:cTn>
                                        <p:tgtEl>
                                          <p:spTgt spid="12"/>
                                        </p:tgtEl>
                                        <p:attrNameLst>
                                          <p:attrName>style.visibility</p:attrName>
                                        </p:attrNameLst>
                                      </p:cBhvr>
                                      <p:to>
                                        <p:strVal val="hidden"/>
                                      </p:to>
                                    </p:set>
                                  </p:childTnLst>
                                </p:cTn>
                              </p:par>
                            </p:childTnLst>
                          </p:cTn>
                        </p:par>
                        <p:par>
                          <p:cTn id="8" fill="hold" nodeType="afterGroup">
                            <p:stCondLst>
                              <p:cond delay="900"/>
                            </p:stCondLst>
                            <p:childTnLst>
                              <p:par>
                                <p:cTn id="9" presetID="12" presetClass="exit" presetSubtype="4" fill="hold" nodeType="afterEffect">
                                  <p:stCondLst>
                                    <p:cond delay="0"/>
                                  </p:stCondLst>
                                  <p:childTnLst>
                                    <p:anim calcmode="lin" valueType="num">
                                      <p:cBhvr additive="base">
                                        <p:cTn id="10" dur="500"/>
                                        <p:tgtEl>
                                          <p:spTgt spid="6"/>
                                        </p:tgtEl>
                                        <p:attrNameLst>
                                          <p:attrName>ppt_y</p:attrName>
                                        </p:attrNameLst>
                                      </p:cBhvr>
                                      <p:tavLst>
                                        <p:tav tm="0">
                                          <p:val>
                                            <p:strVal val="#ppt_y"/>
                                          </p:val>
                                        </p:tav>
                                        <p:tav tm="100000">
                                          <p:val>
                                            <p:strVal val="#ppt_y+#ppt_h*1.125000"/>
                                          </p:val>
                                        </p:tav>
                                      </p:tavLst>
                                    </p:anim>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51" presetClass="entr" presetSubtype="0" fill="hold" nodeType="with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155" decel="100000"/>
                                        <p:tgtEl>
                                          <p:spTgt spid="13"/>
                                        </p:tgtEl>
                                      </p:cBhvr>
                                    </p:animEffect>
                                    <p:animScale>
                                      <p:cBhvr>
                                        <p:cTn id="16" dur="1155" decel="100000"/>
                                        <p:tgtEl>
                                          <p:spTgt spid="13"/>
                                        </p:tgtEl>
                                      </p:cBhvr>
                                      <p:from x="10000" y="10000"/>
                                      <p:to x="200000" y="450000"/>
                                    </p:animScale>
                                    <p:animScale>
                                      <p:cBhvr>
                                        <p:cTn id="17" dur="1845" accel="100000" fill="hold">
                                          <p:stCondLst>
                                            <p:cond delay="1155"/>
                                          </p:stCondLst>
                                        </p:cTn>
                                        <p:tgtEl>
                                          <p:spTgt spid="13"/>
                                        </p:tgtEl>
                                      </p:cBhvr>
                                      <p:from x="200000" y="450000"/>
                                      <p:to x="100000" y="100000"/>
                                    </p:animScale>
                                    <p:set>
                                      <p:cBhvr>
                                        <p:cTn id="18" dur="1155" fill="hold"/>
                                        <p:tgtEl>
                                          <p:spTgt spid="13"/>
                                        </p:tgtEl>
                                        <p:attrNameLst>
                                          <p:attrName>ppt_x</p:attrName>
                                        </p:attrNameLst>
                                      </p:cBhvr>
                                      <p:to>
                                        <p:strVal val="(0.5)"/>
                                      </p:to>
                                    </p:set>
                                    <p:anim from="(0.5)" to="(#ppt_x)" calcmode="lin" valueType="num">
                                      <p:cBhvr>
                                        <p:cTn id="19" dur="1845" accel="100000" fill="hold">
                                          <p:stCondLst>
                                            <p:cond delay="1155"/>
                                          </p:stCondLst>
                                        </p:cTn>
                                        <p:tgtEl>
                                          <p:spTgt spid="13"/>
                                        </p:tgtEl>
                                        <p:attrNameLst>
                                          <p:attrName>ppt_x</p:attrName>
                                        </p:attrNameLst>
                                      </p:cBhvr>
                                    </p:anim>
                                    <p:set>
                                      <p:cBhvr>
                                        <p:cTn id="20" dur="1155" fill="hold"/>
                                        <p:tgtEl>
                                          <p:spTgt spid="13"/>
                                        </p:tgtEl>
                                        <p:attrNameLst>
                                          <p:attrName>ppt_y</p:attrName>
                                        </p:attrNameLst>
                                      </p:cBhvr>
                                      <p:to>
                                        <p:strVal val="(#ppt_y+0.4)"/>
                                      </p:to>
                                    </p:set>
                                    <p:anim from="(#ppt_y+0.4)" to="(#ppt_y)" calcmode="lin" valueType="num">
                                      <p:cBhvr>
                                        <p:cTn id="21" dur="1845" accel="100000" fill="hold">
                                          <p:stCondLst>
                                            <p:cond delay="1155"/>
                                          </p:stCondLst>
                                        </p:cTn>
                                        <p:tgtEl>
                                          <p:spTgt spid="13"/>
                                        </p:tgtEl>
                                        <p:attrNameLst>
                                          <p:attrName>ppt_y</p:attrName>
                                        </p:attrNameLst>
                                      </p:cBhvr>
                                    </p:anim>
                                  </p:childTnLst>
                                  <p:subTnLst>
                                    <p:audio>
                                      <p:cMediaNode>
                                        <p:cTn display="0" masterRel="sameClick">
                                          <p:stCondLst>
                                            <p:cond evt="begin" delay="0">
                                              <p:tn val="13"/>
                                            </p:cond>
                                          </p:stCondLst>
                                          <p:endCondLst>
                                            <p:cond evt="onStopAudio" delay="0">
                                              <p:tgtEl>
                                                <p:sldTgt/>
                                              </p:tgtEl>
                                            </p:cond>
                                          </p:endCondLst>
                                        </p:cTn>
                                        <p:tgtEl>
                                          <p:sndTgt r:embed="rId2" name="explosion-0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Calibri" charset="0"/>
                <a:ea typeface="ＭＳ Ｐゴシック" charset="0"/>
                <a:cs typeface="ＭＳ Ｐゴシック" charset="0"/>
              </a:rPr>
              <a:t>The Hook</a:t>
            </a:r>
          </a:p>
        </p:txBody>
      </p:sp>
      <p:sp>
        <p:nvSpPr>
          <p:cNvPr id="3" name="Content Placeholder 2"/>
          <p:cNvSpPr>
            <a:spLocks noGrp="1"/>
          </p:cNvSpPr>
          <p:nvPr>
            <p:ph idx="1"/>
          </p:nvPr>
        </p:nvSpPr>
        <p:spPr>
          <a:xfrm>
            <a:off x="457200" y="1417638"/>
            <a:ext cx="8229600" cy="5154612"/>
          </a:xfrm>
        </p:spPr>
        <p:txBody>
          <a:bodyPr/>
          <a:lstStyle/>
          <a:p>
            <a:pPr>
              <a:lnSpc>
                <a:spcPct val="80000"/>
              </a:lnSpc>
              <a:buFont typeface="Arial" charset="0"/>
              <a:buNone/>
            </a:pPr>
            <a:r>
              <a:rPr lang="en-US" sz="3000" dirty="0">
                <a:latin typeface="Calibri" charset="0"/>
                <a:ea typeface="ＭＳ Ｐゴシック" charset="0"/>
                <a:cs typeface="ＭＳ Ｐゴシック" charset="0"/>
              </a:rPr>
              <a:t>You can often hook in your reader with a </a:t>
            </a:r>
            <a:r>
              <a:rPr lang="en-US" sz="3000" b="1" dirty="0">
                <a:solidFill>
                  <a:srgbClr val="9BBB59"/>
                </a:solidFill>
                <a:latin typeface="Calibri" charset="0"/>
                <a:ea typeface="ＭＳ Ｐゴシック" charset="0"/>
                <a:cs typeface="ＭＳ Ｐゴシック" charset="0"/>
              </a:rPr>
              <a:t>question</a:t>
            </a:r>
            <a:r>
              <a:rPr lang="en-US" sz="3000" dirty="0">
                <a:latin typeface="Calibri" charset="0"/>
                <a:ea typeface="ＭＳ Ｐゴシック" charset="0"/>
                <a:cs typeface="ＭＳ Ｐゴシック" charset="0"/>
              </a:rPr>
              <a:t>, a </a:t>
            </a:r>
            <a:r>
              <a:rPr lang="ja-JP" altLang="en-US" sz="3000" b="1" dirty="0">
                <a:solidFill>
                  <a:srgbClr val="008000"/>
                </a:solidFill>
                <a:latin typeface="Calibri" charset="0"/>
                <a:ea typeface="ＭＳ Ｐゴシック" charset="0"/>
                <a:cs typeface="ＭＳ Ｐゴシック" charset="0"/>
              </a:rPr>
              <a:t>“</a:t>
            </a:r>
            <a:r>
              <a:rPr lang="en-US" altLang="ja-JP" sz="3000" b="1" dirty="0">
                <a:solidFill>
                  <a:srgbClr val="008000"/>
                </a:solidFill>
                <a:latin typeface="Calibri" charset="0"/>
                <a:ea typeface="ＭＳ Ｐゴシック" charset="0"/>
                <a:cs typeface="ＭＳ Ｐゴシック" charset="0"/>
              </a:rPr>
              <a:t>many</a:t>
            </a:r>
            <a:r>
              <a:rPr lang="ja-JP" altLang="en-US" sz="3000" b="1" dirty="0">
                <a:solidFill>
                  <a:srgbClr val="008000"/>
                </a:solidFill>
                <a:latin typeface="Calibri" charset="0"/>
                <a:ea typeface="ＭＳ Ｐゴシック" charset="0"/>
                <a:cs typeface="ＭＳ Ｐゴシック" charset="0"/>
              </a:rPr>
              <a:t>”</a:t>
            </a:r>
            <a:r>
              <a:rPr lang="en-US" altLang="ja-JP" sz="3000" b="1" dirty="0">
                <a:solidFill>
                  <a:srgbClr val="008000"/>
                </a:solidFill>
                <a:latin typeface="Calibri" charset="0"/>
                <a:ea typeface="ＭＳ Ｐゴシック" charset="0"/>
                <a:cs typeface="ＭＳ Ｐゴシック" charset="0"/>
              </a:rPr>
              <a:t> statement</a:t>
            </a:r>
            <a:r>
              <a:rPr lang="en-US" altLang="ja-JP" sz="3000" dirty="0">
                <a:latin typeface="Calibri" charset="0"/>
                <a:ea typeface="ＭＳ Ｐゴシック" charset="0"/>
                <a:cs typeface="ＭＳ Ｐゴシック" charset="0"/>
              </a:rPr>
              <a:t>, or an </a:t>
            </a:r>
            <a:r>
              <a:rPr lang="en-US" altLang="ja-JP" sz="3000" b="1" dirty="0">
                <a:solidFill>
                  <a:srgbClr val="15F015"/>
                </a:solidFill>
                <a:latin typeface="Calibri" charset="0"/>
                <a:ea typeface="ＭＳ Ｐゴシック" charset="0"/>
                <a:cs typeface="ＭＳ Ｐゴシック" charset="0"/>
              </a:rPr>
              <a:t>image</a:t>
            </a:r>
            <a:r>
              <a:rPr lang="en-US" altLang="ja-JP" sz="3000" dirty="0">
                <a:latin typeface="Calibri" charset="0"/>
                <a:ea typeface="ＭＳ Ｐゴシック" charset="0"/>
                <a:cs typeface="ＭＳ Ｐゴシック" charset="0"/>
              </a:rPr>
              <a:t>. An image is usually the most advanced of hooks.</a:t>
            </a:r>
          </a:p>
          <a:p>
            <a:pPr>
              <a:lnSpc>
                <a:spcPct val="80000"/>
              </a:lnSpc>
            </a:pPr>
            <a:r>
              <a:rPr lang="en-US" sz="3000" dirty="0">
                <a:solidFill>
                  <a:schemeClr val="accent3"/>
                </a:solidFill>
                <a:latin typeface="Calibri" charset="0"/>
                <a:ea typeface="ＭＳ Ｐゴシック" charset="0"/>
                <a:cs typeface="ＭＳ Ｐゴシック" charset="0"/>
              </a:rPr>
              <a:t>Have you ever seen anyone get bullied? Bullying is unfortunately a common sight in schools.</a:t>
            </a:r>
          </a:p>
          <a:p>
            <a:pPr>
              <a:lnSpc>
                <a:spcPct val="80000"/>
              </a:lnSpc>
            </a:pPr>
            <a:r>
              <a:rPr lang="en-US" sz="3000" dirty="0">
                <a:solidFill>
                  <a:srgbClr val="008000"/>
                </a:solidFill>
                <a:latin typeface="Calibri" charset="0"/>
                <a:ea typeface="ＭＳ Ｐゴシック" charset="0"/>
                <a:cs typeface="ＭＳ Ｐゴシック" charset="0"/>
              </a:rPr>
              <a:t>Many students every day are forced to live in fear. They fear being bullied.</a:t>
            </a:r>
            <a:endParaRPr lang="en-US" sz="3000" b="1" dirty="0">
              <a:solidFill>
                <a:srgbClr val="008000"/>
              </a:solidFill>
              <a:latin typeface="Calibri" charset="0"/>
              <a:ea typeface="ＭＳ Ｐゴシック" charset="0"/>
              <a:cs typeface="ＭＳ Ｐゴシック" charset="0"/>
            </a:endParaRPr>
          </a:p>
          <a:p>
            <a:pPr>
              <a:lnSpc>
                <a:spcPct val="80000"/>
              </a:lnSpc>
            </a:pPr>
            <a:r>
              <a:rPr lang="en-US" sz="3000" b="1" dirty="0">
                <a:solidFill>
                  <a:srgbClr val="15F015"/>
                </a:solidFill>
                <a:latin typeface="Calibri" charset="0"/>
                <a:ea typeface="ＭＳ Ｐゴシック" charset="0"/>
                <a:cs typeface="ＭＳ Ｐゴシック" charset="0"/>
              </a:rPr>
              <a:t>Kids with black eyes. Kids crying themselves to sleep. Kids afraid to go to school. These are just some of the things that happen when kids are bullied.</a:t>
            </a:r>
          </a:p>
          <a:p>
            <a:pPr lvl="1">
              <a:lnSpc>
                <a:spcPct val="80000"/>
              </a:lnSpc>
            </a:pPr>
            <a:r>
              <a:rPr lang="en-US" sz="2600" b="1" dirty="0">
                <a:solidFill>
                  <a:srgbClr val="15F015"/>
                </a:solidFill>
                <a:latin typeface="Calibri" charset="0"/>
                <a:ea typeface="ＭＳ Ｐゴシック" charset="0"/>
              </a:rPr>
              <a:t>For the image, think of the results that would show up if you </a:t>
            </a:r>
            <a:r>
              <a:rPr lang="ja-JP" altLang="en-US" sz="2600" b="1" dirty="0">
                <a:solidFill>
                  <a:srgbClr val="15F015"/>
                </a:solidFill>
                <a:latin typeface="Calibri" charset="0"/>
                <a:ea typeface="ＭＳ Ｐゴシック" charset="0"/>
              </a:rPr>
              <a:t>“</a:t>
            </a:r>
            <a:r>
              <a:rPr lang="en-US" altLang="ja-JP" sz="2600" b="1" dirty="0">
                <a:solidFill>
                  <a:srgbClr val="15F015"/>
                </a:solidFill>
                <a:latin typeface="Calibri" charset="0"/>
                <a:ea typeface="ＭＳ Ｐゴシック" charset="0"/>
              </a:rPr>
              <a:t>Google Imaged</a:t>
            </a:r>
            <a:r>
              <a:rPr lang="ja-JP" altLang="en-US" sz="2600" b="1" dirty="0">
                <a:solidFill>
                  <a:srgbClr val="15F015"/>
                </a:solidFill>
                <a:latin typeface="Calibri" charset="0"/>
                <a:ea typeface="ＭＳ Ｐゴシック" charset="0"/>
              </a:rPr>
              <a:t>”</a:t>
            </a:r>
            <a:r>
              <a:rPr lang="en-US" altLang="ja-JP" sz="2600" b="1" dirty="0">
                <a:solidFill>
                  <a:srgbClr val="15F015"/>
                </a:solidFill>
                <a:latin typeface="Calibri" charset="0"/>
                <a:ea typeface="ＭＳ Ｐゴシック" charset="0"/>
              </a:rPr>
              <a:t> your topic.</a:t>
            </a:r>
          </a:p>
          <a:p>
            <a:pPr>
              <a:lnSpc>
                <a:spcPct val="80000"/>
              </a:lnSpc>
            </a:pPr>
            <a:endParaRPr lang="en-US" sz="3000" dirty="0">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solidFill>
                  <a:srgbClr val="0000FF"/>
                </a:solidFill>
                <a:latin typeface="Calibri" charset="0"/>
                <a:ea typeface="ＭＳ Ｐゴシック" charset="0"/>
                <a:cs typeface="ＭＳ Ｐゴシック" charset="0"/>
              </a:rPr>
              <a:t>Background</a:t>
            </a:r>
            <a:br>
              <a:rPr lang="en-US" dirty="0">
                <a:solidFill>
                  <a:srgbClr val="0000FF"/>
                </a:solidFill>
                <a:latin typeface="Calibri" charset="0"/>
                <a:ea typeface="ＭＳ Ｐゴシック" charset="0"/>
                <a:cs typeface="ＭＳ Ｐゴシック" charset="0"/>
              </a:rPr>
            </a:br>
            <a:r>
              <a:rPr lang="en-US" sz="3200" dirty="0">
                <a:solidFill>
                  <a:srgbClr val="0000FF"/>
                </a:solidFill>
                <a:latin typeface="Calibri" charset="0"/>
                <a:ea typeface="ＭＳ Ｐゴシック" charset="0"/>
                <a:cs typeface="ＭＳ Ｐゴシック" charset="0"/>
              </a:rPr>
              <a:t>(Summary of Problem)</a:t>
            </a:r>
          </a:p>
        </p:txBody>
      </p:sp>
      <p:sp>
        <p:nvSpPr>
          <p:cNvPr id="3" name="Content Placeholder 2"/>
          <p:cNvSpPr>
            <a:spLocks noGrp="1"/>
          </p:cNvSpPr>
          <p:nvPr>
            <p:ph idx="1"/>
          </p:nvPr>
        </p:nvSpPr>
        <p:spPr>
          <a:xfrm>
            <a:off x="457200" y="1600200"/>
            <a:ext cx="8229600" cy="5257800"/>
          </a:xfrm>
        </p:spPr>
        <p:txBody>
          <a:bodyPr>
            <a:normAutofit fontScale="92500"/>
          </a:bodyPr>
          <a:lstStyle/>
          <a:p>
            <a:pPr>
              <a:defRPr/>
            </a:pPr>
            <a:r>
              <a:rPr lang="en-US" dirty="0" smtClean="0"/>
              <a:t>You’ll want to describe the problem in a sentence or two, but no more (details go in your body paragraphs). Ask yourself, what extra information does your reader need to know? </a:t>
            </a:r>
          </a:p>
          <a:p>
            <a:pPr lvl="1">
              <a:defRPr/>
            </a:pPr>
            <a:r>
              <a:rPr lang="en-US" dirty="0" smtClean="0"/>
              <a:t>What is bullying?</a:t>
            </a:r>
          </a:p>
          <a:p>
            <a:pPr lvl="1">
              <a:defRPr/>
            </a:pPr>
            <a:r>
              <a:rPr lang="en-US" dirty="0" smtClean="0"/>
              <a:t>How many smokers are out there?</a:t>
            </a:r>
          </a:p>
          <a:p>
            <a:pPr lvl="1">
              <a:defRPr/>
            </a:pPr>
            <a:r>
              <a:rPr lang="en-US" dirty="0" smtClean="0"/>
              <a:t>What kinds of pollution are you talking about?</a:t>
            </a:r>
          </a:p>
          <a:p>
            <a:pPr marL="0" lvl="1" indent="0">
              <a:buFont typeface="Arial"/>
              <a:buChar char="•"/>
              <a:defRPr/>
            </a:pPr>
            <a:r>
              <a:rPr lang="en-US" dirty="0" smtClean="0">
                <a:solidFill>
                  <a:srgbClr val="0000FF"/>
                </a:solidFill>
              </a:rPr>
              <a:t> Ex. </a:t>
            </a:r>
            <a:r>
              <a:rPr lang="en-US" b="1" dirty="0" smtClean="0">
                <a:solidFill>
                  <a:srgbClr val="0000FF"/>
                </a:solidFill>
              </a:rPr>
              <a:t>Millions of kids are bullied every month. They’re bullied physically and emotionally, and made fun of and intimidated in person, online, over phones, and almost everywhere.</a:t>
            </a:r>
            <a:r>
              <a:rPr lang="en-US" dirty="0" smtClean="0">
                <a:solidFill>
                  <a:srgbClr val="0000FF"/>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solidFill>
                  <a:srgbClr val="FF0000"/>
                </a:solidFill>
                <a:latin typeface="Calibri" charset="0"/>
                <a:ea typeface="ＭＳ Ｐゴシック" charset="0"/>
                <a:cs typeface="ＭＳ Ｐゴシック" charset="0"/>
              </a:rPr>
              <a:t>The Thesis</a:t>
            </a:r>
          </a:p>
        </p:txBody>
      </p:sp>
      <p:sp>
        <p:nvSpPr>
          <p:cNvPr id="14339" name="Content Placeholder 2"/>
          <p:cNvSpPr>
            <a:spLocks noGrp="1"/>
          </p:cNvSpPr>
          <p:nvPr>
            <p:ph idx="1"/>
          </p:nvPr>
        </p:nvSpPr>
        <p:spPr>
          <a:xfrm>
            <a:off x="457200" y="1600200"/>
            <a:ext cx="8229600" cy="5257800"/>
          </a:xfrm>
        </p:spPr>
        <p:txBody>
          <a:bodyPr/>
          <a:lstStyle/>
          <a:p>
            <a:r>
              <a:rPr lang="en-US" dirty="0">
                <a:latin typeface="Calibri" charset="0"/>
                <a:ea typeface="ＭＳ Ｐゴシック" charset="0"/>
                <a:cs typeface="ＭＳ Ｐゴシック" charset="0"/>
              </a:rPr>
              <a:t>The </a:t>
            </a:r>
            <a:r>
              <a:rPr lang="en-US" dirty="0">
                <a:solidFill>
                  <a:srgbClr val="FF0000"/>
                </a:solidFill>
                <a:latin typeface="Calibri" charset="0"/>
                <a:ea typeface="ＭＳ Ｐゴシック" charset="0"/>
                <a:cs typeface="ＭＳ Ｐゴシック" charset="0"/>
              </a:rPr>
              <a:t>thesis </a:t>
            </a:r>
            <a:r>
              <a:rPr lang="en-US" dirty="0">
                <a:latin typeface="Calibri" charset="0"/>
                <a:ea typeface="ＭＳ Ｐゴシック" charset="0"/>
                <a:cs typeface="ＭＳ Ｐゴシック" charset="0"/>
              </a:rPr>
              <a:t>is what your essay will be about. It usually goes at the end of the introduction (the 1</a:t>
            </a:r>
            <a:r>
              <a:rPr lang="en-US" baseline="30000" dirty="0">
                <a:latin typeface="Calibri" charset="0"/>
                <a:ea typeface="ＭＳ Ｐゴシック" charset="0"/>
                <a:cs typeface="ＭＳ Ｐゴシック" charset="0"/>
              </a:rPr>
              <a:t>st</a:t>
            </a:r>
            <a:r>
              <a:rPr lang="en-US" dirty="0">
                <a:latin typeface="Calibri" charset="0"/>
                <a:ea typeface="ＭＳ Ｐゴシック" charset="0"/>
                <a:cs typeface="ＭＳ Ｐゴシック" charset="0"/>
              </a:rPr>
              <a:t> paragraph).</a:t>
            </a:r>
          </a:p>
          <a:p>
            <a:endParaRPr lang="en-US" dirty="0">
              <a:latin typeface="Calibri" charset="0"/>
              <a:ea typeface="ＭＳ Ｐゴシック" charset="0"/>
              <a:cs typeface="ＭＳ Ｐゴシック" charset="0"/>
            </a:endParaRPr>
          </a:p>
          <a:p>
            <a:r>
              <a:rPr lang="en-US" dirty="0">
                <a:solidFill>
                  <a:srgbClr val="FF0000"/>
                </a:solidFill>
                <a:latin typeface="Calibri" charset="0"/>
                <a:ea typeface="ＭＳ Ｐゴシック" charset="0"/>
                <a:cs typeface="ＭＳ Ｐゴシック" charset="0"/>
              </a:rPr>
              <a:t>Potential </a:t>
            </a:r>
            <a:r>
              <a:rPr lang="en-US" dirty="0" smtClean="0">
                <a:solidFill>
                  <a:srgbClr val="FF0000"/>
                </a:solidFill>
                <a:latin typeface="Calibri" charset="0"/>
                <a:ea typeface="ＭＳ Ｐゴシック" charset="0"/>
                <a:cs typeface="ＭＳ Ｐゴシック" charset="0"/>
              </a:rPr>
              <a:t>theses </a:t>
            </a:r>
            <a:r>
              <a:rPr lang="en-US" dirty="0" smtClean="0">
                <a:solidFill>
                  <a:srgbClr val="0000FF"/>
                </a:solidFill>
                <a:latin typeface="Calibri" charset="0"/>
                <a:ea typeface="ＭＳ Ｐゴシック" charset="0"/>
                <a:cs typeface="ＭＳ Ｐゴシック" charset="0"/>
              </a:rPr>
              <a:t>(+ reasons)</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People </a:t>
            </a:r>
            <a:r>
              <a:rPr lang="en-US" dirty="0" err="1">
                <a:solidFill>
                  <a:srgbClr val="FF0000"/>
                </a:solidFill>
                <a:latin typeface="Calibri" charset="0"/>
                <a:ea typeface="ＭＳ Ｐゴシック" charset="0"/>
                <a:cs typeface="ＭＳ Ｐゴシック" charset="0"/>
              </a:rPr>
              <a:t>shouldn</a:t>
            </a:r>
            <a:r>
              <a:rPr lang="ja-JP" altLang="en-US" dirty="0">
                <a:solidFill>
                  <a:srgbClr val="FF0000"/>
                </a:solidFill>
                <a:latin typeface="Calibri" charset="0"/>
                <a:ea typeface="ＭＳ Ｐゴシック" charset="0"/>
                <a:cs typeface="ＭＳ Ｐゴシック" charset="0"/>
              </a:rPr>
              <a:t>’</a:t>
            </a:r>
            <a:r>
              <a:rPr lang="en-US" altLang="ja-JP" dirty="0">
                <a:solidFill>
                  <a:srgbClr val="FF0000"/>
                </a:solidFill>
                <a:latin typeface="Calibri" charset="0"/>
                <a:ea typeface="ＭＳ Ｐゴシック" charset="0"/>
                <a:cs typeface="ＭＳ Ｐゴシック" charset="0"/>
              </a:rPr>
              <a:t>t </a:t>
            </a:r>
            <a:r>
              <a:rPr lang="en-US" altLang="ja-JP" dirty="0" smtClean="0">
                <a:solidFill>
                  <a:srgbClr val="FF0000"/>
                </a:solidFill>
                <a:latin typeface="Calibri" charset="0"/>
                <a:ea typeface="ＭＳ Ｐゴシック" charset="0"/>
                <a:cs typeface="ＭＳ Ｐゴシック" charset="0"/>
              </a:rPr>
              <a:t>smoke </a:t>
            </a:r>
            <a:r>
              <a:rPr lang="en-US" altLang="ja-JP" dirty="0" smtClean="0">
                <a:solidFill>
                  <a:srgbClr val="0000FF"/>
                </a:solidFill>
                <a:latin typeface="Calibri" charset="0"/>
                <a:ea typeface="ＭＳ Ｐゴシック" charset="0"/>
                <a:cs typeface="ＭＳ Ｐゴシック" charset="0"/>
              </a:rPr>
              <a:t>because x, y and z.</a:t>
            </a:r>
            <a:endParaRPr lang="en-US" altLang="ja-JP" dirty="0">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People should stop </a:t>
            </a:r>
            <a:r>
              <a:rPr lang="en-US" dirty="0" smtClean="0">
                <a:solidFill>
                  <a:srgbClr val="FF0000"/>
                </a:solidFill>
                <a:latin typeface="Calibri" charset="0"/>
                <a:ea typeface="ＭＳ Ｐゴシック" charset="0"/>
                <a:cs typeface="ＭＳ Ｐゴシック" charset="0"/>
              </a:rPr>
              <a:t>littering </a:t>
            </a:r>
            <a:r>
              <a:rPr lang="en-US" altLang="ja-JP" dirty="0" smtClean="0">
                <a:solidFill>
                  <a:srgbClr val="0000FF"/>
                </a:solidFill>
                <a:latin typeface="Calibri" charset="0"/>
                <a:ea typeface="ＭＳ Ｐゴシック" charset="0"/>
                <a:cs typeface="ＭＳ Ｐゴシック" charset="0"/>
              </a:rPr>
              <a:t>because x, y and z.</a:t>
            </a:r>
            <a:endParaRPr lang="en-US" dirty="0">
              <a:solidFill>
                <a:srgbClr val="00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We need to stop </a:t>
            </a:r>
            <a:r>
              <a:rPr lang="en-US" dirty="0" smtClean="0">
                <a:solidFill>
                  <a:srgbClr val="FF0000"/>
                </a:solidFill>
                <a:latin typeface="Calibri" charset="0"/>
                <a:ea typeface="ＭＳ Ｐゴシック" charset="0"/>
                <a:cs typeface="ＭＳ Ｐゴシック" charset="0"/>
              </a:rPr>
              <a:t>bullying </a:t>
            </a:r>
            <a:r>
              <a:rPr lang="en-US" altLang="ja-JP" dirty="0" smtClean="0">
                <a:solidFill>
                  <a:srgbClr val="0000FF"/>
                </a:solidFill>
                <a:latin typeface="Calibri" charset="0"/>
                <a:ea typeface="ＭＳ Ｐゴシック" charset="0"/>
                <a:cs typeface="ＭＳ Ｐゴシック" charset="0"/>
              </a:rPr>
              <a:t>because x, y and z.</a:t>
            </a:r>
            <a:endParaRPr lang="en-US" dirty="0">
              <a:solidFill>
                <a:srgbClr val="00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We need to stop killing </a:t>
            </a:r>
            <a:r>
              <a:rPr lang="en-US" dirty="0" smtClean="0">
                <a:solidFill>
                  <a:srgbClr val="FF0000"/>
                </a:solidFill>
                <a:latin typeface="Calibri" charset="0"/>
                <a:ea typeface="ＭＳ Ｐゴシック" charset="0"/>
                <a:cs typeface="ＭＳ Ｐゴシック" charset="0"/>
              </a:rPr>
              <a:t>cockroaches </a:t>
            </a:r>
            <a:r>
              <a:rPr lang="en-US" altLang="ja-JP" dirty="0" smtClean="0">
                <a:solidFill>
                  <a:srgbClr val="0000FF"/>
                </a:solidFill>
                <a:latin typeface="Calibri" charset="0"/>
                <a:ea typeface="ＭＳ Ｐゴシック" charset="0"/>
                <a:cs typeface="ＭＳ Ｐゴシック" charset="0"/>
              </a:rPr>
              <a:t>because x, y and z.</a:t>
            </a:r>
            <a:endParaRPr lang="en-US" dirty="0">
              <a:solidFill>
                <a:srgbClr val="000000"/>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fade">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fade">
                                      <p:cBhvr>
                                        <p:cTn id="17" dur="500"/>
                                        <p:tgtEl>
                                          <p:spTgt spid="1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fade">
                                      <p:cBhvr>
                                        <p:cTn id="22" dur="500"/>
                                        <p:tgtEl>
                                          <p:spTgt spid="1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fade">
                                      <p:cBhvr>
                                        <p:cTn id="27" dur="500"/>
                                        <p:tgtEl>
                                          <p:spTgt spid="1433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39">
                                            <p:txEl>
                                              <p:pRg st="6" end="6"/>
                                            </p:txEl>
                                          </p:spTgt>
                                        </p:tgtEl>
                                        <p:attrNameLst>
                                          <p:attrName>style.visibility</p:attrName>
                                        </p:attrNameLst>
                                      </p:cBhvr>
                                      <p:to>
                                        <p:strVal val="visible"/>
                                      </p:to>
                                    </p:set>
                                    <p:animEffect transition="in" filter="fade">
                                      <p:cBhvr>
                                        <p:cTn id="3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u="sng">
                <a:latin typeface="Calibri" charset="0"/>
                <a:ea typeface="ＭＳ Ｐゴシック" charset="0"/>
                <a:cs typeface="ＭＳ Ｐゴシック" charset="0"/>
              </a:rPr>
              <a:t>Introduction</a:t>
            </a:r>
          </a:p>
        </p:txBody>
      </p:sp>
      <p:sp>
        <p:nvSpPr>
          <p:cNvPr id="19458" name="Content Placeholder 2"/>
          <p:cNvSpPr>
            <a:spLocks noGrp="1"/>
          </p:cNvSpPr>
          <p:nvPr>
            <p:ph idx="1"/>
          </p:nvPr>
        </p:nvSpPr>
        <p:spPr/>
        <p:txBody>
          <a:bodyPr>
            <a:normAutofit fontScale="85000" lnSpcReduction="10000"/>
          </a:bodyPr>
          <a:lstStyle/>
          <a:p>
            <a:pPr>
              <a:buFont typeface="Arial" charset="0"/>
              <a:buNone/>
              <a:defRPr/>
            </a:pPr>
            <a:r>
              <a:rPr lang="en-US" b="1" dirty="0">
                <a:latin typeface="Calibri" charset="0"/>
                <a:ea typeface="ＭＳ Ｐゴシック" charset="0"/>
                <a:cs typeface="ＭＳ Ｐゴシック" charset="0"/>
              </a:rPr>
              <a:t>	</a:t>
            </a:r>
            <a:r>
              <a:rPr lang="en-US" b="1" dirty="0">
                <a:solidFill>
                  <a:srgbClr val="15F015"/>
                </a:solidFill>
                <a:latin typeface="Calibri" charset="0"/>
                <a:ea typeface="ＭＳ Ｐゴシック" charset="0"/>
                <a:cs typeface="ＭＳ Ｐゴシック" charset="0"/>
              </a:rPr>
              <a:t>		</a:t>
            </a:r>
            <a:r>
              <a:rPr lang="en-US" dirty="0">
                <a:solidFill>
                  <a:srgbClr val="15F015"/>
                </a:solidFill>
                <a:latin typeface="Calibri" charset="0"/>
                <a:ea typeface="ＭＳ Ｐゴシック" charset="0"/>
                <a:cs typeface="ＭＳ Ｐゴシック" charset="0"/>
              </a:rPr>
              <a:t>Kids with black eyes. Kids crying themselves to sleep. Kids afraid to go to school. These are just some of the things that happen when kids are bullied</a:t>
            </a:r>
            <a:r>
              <a:rPr lang="en-US" b="1" dirty="0">
                <a:solidFill>
                  <a:srgbClr val="15F015"/>
                </a:solidFill>
                <a:latin typeface="Calibri" charset="0"/>
                <a:ea typeface="ＭＳ Ｐゴシック" charset="0"/>
                <a:cs typeface="ＭＳ Ｐゴシック" charset="0"/>
              </a:rPr>
              <a:t>. </a:t>
            </a:r>
            <a:r>
              <a:rPr lang="en-US" dirty="0">
                <a:solidFill>
                  <a:srgbClr val="0000FF"/>
                </a:solidFill>
                <a:latin typeface="Calibri" charset="0"/>
                <a:ea typeface="ＭＳ Ｐゴシック" charset="0"/>
                <a:cs typeface="ＭＳ Ｐゴシック" charset="0"/>
              </a:rPr>
              <a:t>Millions of kids are bullied every month. They</a:t>
            </a:r>
            <a:r>
              <a:rPr lang="ja-JP" altLang="en-US" dirty="0">
                <a:solidFill>
                  <a:srgbClr val="0000FF"/>
                </a:solidFill>
                <a:latin typeface="Calibri" charset="0"/>
                <a:ea typeface="ＭＳ Ｐゴシック" charset="0"/>
                <a:cs typeface="ＭＳ Ｐゴシック" charset="0"/>
              </a:rPr>
              <a:t>’</a:t>
            </a:r>
            <a:r>
              <a:rPr lang="en-US" altLang="ja-JP" dirty="0">
                <a:solidFill>
                  <a:srgbClr val="0000FF"/>
                </a:solidFill>
                <a:latin typeface="Calibri" charset="0"/>
                <a:ea typeface="ＭＳ Ｐゴシック" charset="0"/>
                <a:cs typeface="ＭＳ Ｐゴシック" charset="0"/>
              </a:rPr>
              <a:t>re bullied physically and emotionally, and made fun of and intimidated in person, online, over phones, and almost everywhere. </a:t>
            </a:r>
            <a:r>
              <a:rPr lang="en-US" altLang="ja-JP" dirty="0" smtClean="0">
                <a:solidFill>
                  <a:srgbClr val="0000FF"/>
                </a:solidFill>
                <a:latin typeface="Calibri" charset="0"/>
                <a:ea typeface="ＭＳ Ｐゴシック" charset="0"/>
                <a:cs typeface="ＭＳ Ｐゴシック" charset="0"/>
              </a:rPr>
              <a:t>Not enough is being done. </a:t>
            </a:r>
            <a:r>
              <a:rPr lang="en-US" altLang="ja-JP" dirty="0" smtClean="0">
                <a:solidFill>
                  <a:srgbClr val="FF0000"/>
                </a:solidFill>
                <a:latin typeface="Calibri" charset="0"/>
                <a:ea typeface="ＭＳ Ｐゴシック" charset="0"/>
                <a:cs typeface="ＭＳ Ｐゴシック" charset="0"/>
              </a:rPr>
              <a:t>Bullying should be punished by a a fine or jail time because it’s too prevalent, it leaves long-lasting emotional and academic scars, and it can lead to suicide. In addition, fines and jail time will prevent further bullying.</a:t>
            </a:r>
            <a:endParaRPr lang="en-US" dirty="0">
              <a:solidFill>
                <a:srgbClr val="FF0000"/>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pPr eaLnBrk="1" hangingPunct="1"/>
            <a:r>
              <a:rPr lang="en-US">
                <a:latin typeface="Calibri" charset="0"/>
                <a:ea typeface="ＭＳ Ｐゴシック" charset="0"/>
                <a:cs typeface="ＭＳ Ｐゴシック" charset="0"/>
              </a:rPr>
              <a:t>Body Paragraphs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u="sng">
                <a:latin typeface="Calibri" charset="0"/>
                <a:ea typeface="ＭＳ Ｐゴシック" charset="0"/>
                <a:cs typeface="ＭＳ Ｐゴシック" charset="0"/>
              </a:rPr>
              <a:t>Organizing Your Evidence</a:t>
            </a:r>
          </a:p>
        </p:txBody>
      </p:sp>
      <p:sp>
        <p:nvSpPr>
          <p:cNvPr id="22530" name="Content Placeholder 2"/>
          <p:cNvSpPr>
            <a:spLocks noGrp="1"/>
          </p:cNvSpPr>
          <p:nvPr>
            <p:ph idx="1"/>
          </p:nvPr>
        </p:nvSpPr>
        <p:spPr/>
        <p:txBody>
          <a:bodyPr/>
          <a:lstStyle/>
          <a:p>
            <a:pPr eaLnBrk="1" hangingPunct="1"/>
            <a:r>
              <a:rPr lang="en-US" b="1">
                <a:latin typeface="Calibri" charset="0"/>
                <a:ea typeface="ＭＳ Ｐゴシック" charset="0"/>
                <a:cs typeface="ＭＳ Ｐゴシック" charset="0"/>
              </a:rPr>
              <a:t>Your essay is like a building. </a:t>
            </a:r>
            <a:r>
              <a:rPr lang="en-US">
                <a:latin typeface="Calibri" charset="0"/>
                <a:ea typeface="ＭＳ Ｐゴシック" charset="0"/>
                <a:cs typeface="ＭＳ Ｐゴシック" charset="0"/>
              </a:rPr>
              <a:t>If you don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have strong evidence, it will collapse. If it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not organized well (like a blueprint), it will collapse.</a:t>
            </a:r>
          </a:p>
          <a:p>
            <a:pPr eaLnBrk="1" hangingPunct="1"/>
            <a:r>
              <a:rPr lang="en-US">
                <a:latin typeface="Calibri" charset="0"/>
                <a:ea typeface="ＭＳ Ｐゴシック" charset="0"/>
                <a:cs typeface="ＭＳ Ｐゴシック" charset="0"/>
              </a:rPr>
              <a:t>Your thesis is like your Penthouse at the top. Everything below supports it.</a:t>
            </a:r>
          </a:p>
          <a:p>
            <a:pPr eaLnBrk="1" hangingPunct="1"/>
            <a:r>
              <a:rPr lang="en-US">
                <a:latin typeface="Calibri" charset="0"/>
                <a:ea typeface="ＭＳ Ｐゴシック" charset="0"/>
                <a:cs typeface="ＭＳ Ｐゴシック" charset="0"/>
              </a:rPr>
              <a:t>Your reasons are like the floors of your building.</a:t>
            </a:r>
          </a:p>
          <a:p>
            <a:pPr eaLnBrk="1" hangingPunct="1"/>
            <a:endParaRPr lang="en-US">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7269</TotalTime>
  <Words>2906</Words>
  <Application>Microsoft Macintosh PowerPoint</Application>
  <PresentationFormat>On-screen Show (4:3)</PresentationFormat>
  <Paragraphs>233</Paragraphs>
  <Slides>39</Slides>
  <Notes>9</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Persuasive Essay</vt:lpstr>
      <vt:lpstr>Introductions</vt:lpstr>
      <vt:lpstr>Introductions</vt:lpstr>
      <vt:lpstr>The Hook</vt:lpstr>
      <vt:lpstr>Background (Summary of Problem)</vt:lpstr>
      <vt:lpstr>The Thesis</vt:lpstr>
      <vt:lpstr>Introduction</vt:lpstr>
      <vt:lpstr>Body Paragraphs</vt:lpstr>
      <vt:lpstr>Organizing Your Evidence</vt:lpstr>
      <vt:lpstr>1st Body Paragraph &amp; Topic Sentence  </vt:lpstr>
      <vt:lpstr>For example, one study shows that “every 7 minutes a child is bullied.” </vt:lpstr>
      <vt:lpstr>Solid Evidence</vt:lpstr>
      <vt:lpstr>Solid Evidence</vt:lpstr>
      <vt:lpstr>PowerPoint Presentation</vt:lpstr>
      <vt:lpstr>Stay on Topic (Sentence)! (What is the title/sign of your paragraph?)</vt:lpstr>
      <vt:lpstr>Biggest Issues: Evidence</vt:lpstr>
      <vt:lpstr>Biggest Issues: Evidence</vt:lpstr>
      <vt:lpstr>Questions to Ask Yourself</vt:lpstr>
      <vt:lpstr>Conclusions</vt:lpstr>
      <vt:lpstr>Conclusion</vt:lpstr>
      <vt:lpstr>Restate the Thesis (in a slightly different way)</vt:lpstr>
      <vt:lpstr>PowerPoint Presentation</vt:lpstr>
      <vt:lpstr>Catchy Final Statement</vt:lpstr>
      <vt:lpstr>Catchy Final Statement</vt:lpstr>
      <vt:lpstr>Catchy Final Statement</vt:lpstr>
      <vt:lpstr>Catchy Final Statement</vt:lpstr>
      <vt:lpstr>Catchy Final Statement</vt:lpstr>
      <vt:lpstr>Blocking An Opponent’s Argument</vt:lpstr>
      <vt:lpstr>Blocking An Opponent’s Argument</vt:lpstr>
      <vt:lpstr>Blocking An Opponent’s Argument</vt:lpstr>
      <vt:lpstr>Blocking An Opponent’s Argument</vt:lpstr>
      <vt:lpstr>Blocking An Opponent’s Argument</vt:lpstr>
      <vt:lpstr>Blocking An Opponent’s Argument</vt:lpstr>
      <vt:lpstr>Blocking An Opponent’s Argument</vt:lpstr>
      <vt:lpstr>What Might People Say Against These Statements?</vt:lpstr>
      <vt:lpstr>Transitions</vt:lpstr>
      <vt:lpstr>Transitions</vt:lpstr>
      <vt:lpstr>Transitions</vt:lpstr>
      <vt:lpstr>Transitions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Paragraphs</dc:title>
  <dc:creator>NYCDOE</dc:creator>
  <cp:lastModifiedBy>Corey Chapman</cp:lastModifiedBy>
  <cp:revision>79</cp:revision>
  <dcterms:created xsi:type="dcterms:W3CDTF">2010-12-17T15:28:37Z</dcterms:created>
  <dcterms:modified xsi:type="dcterms:W3CDTF">2013-10-25T09:44:01Z</dcterms:modified>
</cp:coreProperties>
</file>