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6" r:id="rId2"/>
    <p:sldId id="258" r:id="rId3"/>
    <p:sldId id="305" r:id="rId4"/>
    <p:sldId id="346" r:id="rId5"/>
    <p:sldId id="324" r:id="rId6"/>
    <p:sldId id="331" r:id="rId7"/>
    <p:sldId id="344" r:id="rId8"/>
    <p:sldId id="339" r:id="rId9"/>
    <p:sldId id="329" r:id="rId10"/>
    <p:sldId id="330" r:id="rId11"/>
    <p:sldId id="278" r:id="rId12"/>
    <p:sldId id="333" r:id="rId13"/>
    <p:sldId id="285" r:id="rId14"/>
    <p:sldId id="262" r:id="rId15"/>
    <p:sldId id="334" r:id="rId16"/>
    <p:sldId id="369" r:id="rId17"/>
    <p:sldId id="345" r:id="rId18"/>
    <p:sldId id="298" r:id="rId19"/>
    <p:sldId id="296" r:id="rId20"/>
    <p:sldId id="270" r:id="rId21"/>
    <p:sldId id="271" r:id="rId22"/>
    <p:sldId id="342" r:id="rId23"/>
    <p:sldId id="335" r:id="rId24"/>
    <p:sldId id="336" r:id="rId25"/>
    <p:sldId id="359" r:id="rId26"/>
    <p:sldId id="362" r:id="rId27"/>
    <p:sldId id="360" r:id="rId28"/>
    <p:sldId id="377" r:id="rId29"/>
    <p:sldId id="341" r:id="rId30"/>
    <p:sldId id="364" r:id="rId31"/>
    <p:sldId id="365" r:id="rId32"/>
    <p:sldId id="366" r:id="rId33"/>
    <p:sldId id="367" r:id="rId34"/>
    <p:sldId id="368" r:id="rId35"/>
    <p:sldId id="348" r:id="rId36"/>
    <p:sldId id="337" r:id="rId37"/>
    <p:sldId id="340" r:id="rId38"/>
    <p:sldId id="371" r:id="rId39"/>
    <p:sldId id="326" r:id="rId40"/>
    <p:sldId id="328" r:id="rId41"/>
    <p:sldId id="327" r:id="rId42"/>
    <p:sldId id="355" r:id="rId43"/>
    <p:sldId id="338" r:id="rId44"/>
    <p:sldId id="353" r:id="rId45"/>
    <p:sldId id="349" r:id="rId46"/>
    <p:sldId id="347" r:id="rId47"/>
    <p:sldId id="350" r:id="rId48"/>
    <p:sldId id="372" r:id="rId49"/>
    <p:sldId id="375" r:id="rId50"/>
    <p:sldId id="374" r:id="rId51"/>
    <p:sldId id="354" r:id="rId52"/>
    <p:sldId id="370" r:id="rId53"/>
    <p:sldId id="260" r:id="rId54"/>
    <p:sldId id="343" r:id="rId55"/>
    <p:sldId id="352" r:id="rId56"/>
    <p:sldId id="376" r:id="rId57"/>
    <p:sldId id="358" r:id="rId5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68" d="100"/>
          <a:sy n="68" d="100"/>
        </p:scale>
        <p:origin x="-1320" y="-4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C8525387-AE74-0147-95A8-F6ABD980E257}" type="datetimeFigureOut">
              <a:rPr lang="en-US"/>
              <a:pPr>
                <a:defRPr/>
              </a:pPr>
              <a:t>1/19/14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6AE159B-9554-744E-971A-AC4D5B0934BB}" type="slidenum">
              <a:rPr lang="en-US"/>
              <a:pPr>
                <a:defRPr/>
              </a:pPr>
              <a:t>‹#›</a:t>
            </a:fld>
            <a:endParaRPr lang="en-US"/>
          </a:p>
        </p:txBody>
      </p:sp>
    </p:spTree>
    <p:extLst>
      <p:ext uri="{BB962C8B-B14F-4D97-AF65-F5344CB8AC3E}">
        <p14:creationId xmlns:p14="http://schemas.microsoft.com/office/powerpoint/2010/main" val="155686125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-one of the things I hated most when I started workshop—and when I start anything, is that no one would explain why we do it. What makes it effective?</a:t>
            </a:r>
          </a:p>
        </p:txBody>
      </p:sp>
      <p:sp>
        <p:nvSpPr>
          <p:cNvPr id="4" name="Slide Number Placeholder 3"/>
          <p:cNvSpPr>
            <a:spLocks noGrp="1"/>
          </p:cNvSpPr>
          <p:nvPr>
            <p:ph type="sldNum" sz="quarter" idx="5"/>
          </p:nvPr>
        </p:nvSpPr>
        <p:spPr/>
        <p:txBody>
          <a:bodyPr/>
          <a:lstStyle/>
          <a:p>
            <a:pPr>
              <a:defRPr/>
            </a:pPr>
            <a:fld id="{8DAE6D4C-A265-F241-AB88-52BD3EC13AA8}" type="slidenum">
              <a:rPr lang="en-US" smtClean="0"/>
              <a:pPr>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2 days spent on setup is a lot better than going three months with them not knowing much about it.</a:t>
            </a:r>
          </a:p>
        </p:txBody>
      </p:sp>
      <p:sp>
        <p:nvSpPr>
          <p:cNvPr id="4" name="Slide Number Placeholder 3"/>
          <p:cNvSpPr>
            <a:spLocks noGrp="1"/>
          </p:cNvSpPr>
          <p:nvPr>
            <p:ph type="sldNum" sz="quarter" idx="5"/>
          </p:nvPr>
        </p:nvSpPr>
        <p:spPr/>
        <p:txBody>
          <a:bodyPr/>
          <a:lstStyle/>
          <a:p>
            <a:pPr>
              <a:defRPr/>
            </a:pPr>
            <a:fld id="{43CE114A-6F36-1E4D-AC55-F819FE18CA9E}" type="slidenum">
              <a:rPr lang="en-US" smtClean="0"/>
              <a:pPr>
                <a:defRPr/>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Sometimes when I’m reading a longer short story (or a novel), my students will beg me to read more. And if you want to wake 40-45 minutes (a whole class period for me) to do a read-aloud, go for it! You know your students!</a:t>
            </a:r>
          </a:p>
          <a:p>
            <a:endParaRPr lang="en-US">
              <a:latin typeface="Calibri" charset="0"/>
            </a:endParaRPr>
          </a:p>
          <a:p>
            <a:r>
              <a:rPr lang="en-US">
                <a:latin typeface="Calibri" charset="0"/>
              </a:rPr>
              <a:t>It’s always fun, though, to watch students get disappointed when you *stop* reading. That’s a good way to increase engagement and excitement about reading.</a:t>
            </a:r>
          </a:p>
        </p:txBody>
      </p:sp>
      <p:sp>
        <p:nvSpPr>
          <p:cNvPr id="4" name="Slide Number Placeholder 3"/>
          <p:cNvSpPr>
            <a:spLocks noGrp="1"/>
          </p:cNvSpPr>
          <p:nvPr>
            <p:ph type="sldNum" sz="quarter" idx="5"/>
          </p:nvPr>
        </p:nvSpPr>
        <p:spPr/>
        <p:txBody>
          <a:bodyPr/>
          <a:lstStyle/>
          <a:p>
            <a:pPr>
              <a:defRPr/>
            </a:pPr>
            <a:fld id="{0322582B-4260-A04F-8D35-83DE191F353D}" type="slidenum">
              <a:rPr lang="en-US" smtClean="0"/>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-modeling is important; students need to know that you’re a writer, that you make mistakes</a:t>
            </a:r>
          </a:p>
          <a:p>
            <a:pPr eaLnBrk="1" hangingPunct="1"/>
            <a:r>
              <a:rPr lang="en-US">
                <a:latin typeface="Calibri" charset="0"/>
              </a:rPr>
              <a:t>-I do a lot of my modeling on the computer because it’s so much faster and it makes it that much easier for me to reuse the lesson the next year</a:t>
            </a:r>
          </a:p>
          <a:p>
            <a:pPr eaLnBrk="1" hangingPunct="1"/>
            <a:r>
              <a:rPr lang="en-US">
                <a:latin typeface="Calibri" charset="0"/>
              </a:rPr>
              <a:t>-Steps if students need it</a:t>
            </a:r>
          </a:p>
        </p:txBody>
      </p:sp>
      <p:sp>
        <p:nvSpPr>
          <p:cNvPr id="4" name="Slide Number Placeholder 3"/>
          <p:cNvSpPr>
            <a:spLocks noGrp="1"/>
          </p:cNvSpPr>
          <p:nvPr>
            <p:ph type="sldNum" sz="quarter" idx="5"/>
          </p:nvPr>
        </p:nvSpPr>
        <p:spPr/>
        <p:txBody>
          <a:bodyPr/>
          <a:lstStyle/>
          <a:p>
            <a:pPr>
              <a:defRPr/>
            </a:pPr>
            <a:fld id="{BA78959C-8410-4946-95A5-5134467A5445}" type="slidenum">
              <a:rPr lang="en-US" smtClean="0"/>
              <a:pPr>
                <a:defRPr/>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-modeling is important; students need to know that you’re a writer, that you make mistakes</a:t>
            </a:r>
          </a:p>
          <a:p>
            <a:pPr eaLnBrk="1" hangingPunct="1"/>
            <a:r>
              <a:rPr lang="en-US">
                <a:latin typeface="Calibri" charset="0"/>
              </a:rPr>
              <a:t>-I do a lot of my modeling on the computer because it’s so much faster and it makes it that much easier for me to reuse the lesson the next year</a:t>
            </a:r>
          </a:p>
          <a:p>
            <a:pPr eaLnBrk="1" hangingPunct="1"/>
            <a:r>
              <a:rPr lang="en-US">
                <a:latin typeface="Calibri" charset="0"/>
              </a:rPr>
              <a:t>-Steps if students need it</a:t>
            </a:r>
          </a:p>
        </p:txBody>
      </p:sp>
      <p:sp>
        <p:nvSpPr>
          <p:cNvPr id="4" name="Slide Number Placeholder 3"/>
          <p:cNvSpPr>
            <a:spLocks noGrp="1"/>
          </p:cNvSpPr>
          <p:nvPr>
            <p:ph type="sldNum" sz="quarter" idx="5"/>
          </p:nvPr>
        </p:nvSpPr>
        <p:spPr/>
        <p:txBody>
          <a:bodyPr/>
          <a:lstStyle/>
          <a:p>
            <a:pPr>
              <a:defRPr/>
            </a:pPr>
            <a:fld id="{49E5629E-C743-3640-899F-4ECCD16B8527}" type="slidenum">
              <a:rPr lang="en-US" smtClean="0"/>
              <a:pPr>
                <a:defRPr/>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-modeling is important; students need to know that you’re a writer, that you make mistakes</a:t>
            </a:r>
          </a:p>
          <a:p>
            <a:pPr eaLnBrk="1" hangingPunct="1"/>
            <a:r>
              <a:rPr lang="en-US">
                <a:latin typeface="Calibri" charset="0"/>
              </a:rPr>
              <a:t>-I do a lot of my modeling on the computer because it’s so much faster and it makes it that much easier for me to reuse the lesson the next year; it also allows me to watch the classroom while I’m typing</a:t>
            </a:r>
          </a:p>
        </p:txBody>
      </p:sp>
      <p:sp>
        <p:nvSpPr>
          <p:cNvPr id="4" name="Slide Number Placeholder 3"/>
          <p:cNvSpPr>
            <a:spLocks noGrp="1"/>
          </p:cNvSpPr>
          <p:nvPr>
            <p:ph type="sldNum" sz="quarter" idx="5"/>
          </p:nvPr>
        </p:nvSpPr>
        <p:spPr/>
        <p:txBody>
          <a:bodyPr/>
          <a:lstStyle/>
          <a:p>
            <a:pPr>
              <a:defRPr/>
            </a:pPr>
            <a:fld id="{71F0EAF8-8E78-B147-830E-27D37803D4BE}" type="slidenum">
              <a:rPr lang="en-US" smtClean="0"/>
              <a:pPr>
                <a:defRPr/>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I usually make sure my reading and writing units complement each other. So, for example, if they’re reading poetry in March, they’re usually working on creating their own poetry packet</a:t>
            </a:r>
            <a:r>
              <a:rPr lang="en-US" dirty="0" smtClean="0">
                <a:latin typeface="Calibri" charset="0"/>
              </a:rPr>
              <a:t>. This is</a:t>
            </a:r>
            <a:r>
              <a:rPr lang="en-US" baseline="0" dirty="0" smtClean="0">
                <a:latin typeface="Calibri" charset="0"/>
              </a:rPr>
              <a:t> primarily taken from Teacher’s College calendars and collaboration at my school.</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7B689E79-4B87-034D-AA50-B4CA406A5786}" type="slidenum">
              <a:rPr lang="en-US" smtClean="0"/>
              <a:pPr>
                <a:defRPr/>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I introduce them during the first month</a:t>
            </a:r>
          </a:p>
          <a:p>
            <a:pPr eaLnBrk="1" hangingPunct="1"/>
            <a:r>
              <a:rPr lang="en-US">
                <a:latin typeface="Calibri" charset="0"/>
              </a:rPr>
              <a:t>• And I’ll show different strategies for each of them. For me, inferring is the one that leads to the most critical thinking, and is extremely important as students start writing literary essays.</a:t>
            </a:r>
          </a:p>
          <a:p>
            <a:pPr eaLnBrk="1" hangingPunct="1"/>
            <a:r>
              <a:rPr lang="en-US">
                <a:latin typeface="Calibri" charset="0"/>
              </a:rPr>
              <a:t>• You can use multimedia!</a:t>
            </a:r>
          </a:p>
        </p:txBody>
      </p:sp>
      <p:sp>
        <p:nvSpPr>
          <p:cNvPr id="4" name="Slide Number Placeholder 3"/>
          <p:cNvSpPr>
            <a:spLocks noGrp="1"/>
          </p:cNvSpPr>
          <p:nvPr>
            <p:ph type="sldNum" sz="quarter" idx="5"/>
          </p:nvPr>
        </p:nvSpPr>
        <p:spPr/>
        <p:txBody>
          <a:bodyPr/>
          <a:lstStyle/>
          <a:p>
            <a:pPr>
              <a:defRPr/>
            </a:pPr>
            <a:fld id="{7EB66B27-E960-7246-8549-3C8003C84CE0}" type="slidenum">
              <a:rPr lang="en-US" smtClean="0"/>
              <a:pPr>
                <a:defRPr/>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“Everyone has strengths and weaknesses.” I tell my students that you don’t start advanced chemistry before you’ve read “Chemistry.” You wouldn’t read Twilight if Judy </a:t>
            </a:r>
            <a:r>
              <a:rPr lang="en-US" dirty="0" err="1">
                <a:latin typeface="Calibri" charset="0"/>
              </a:rPr>
              <a:t>Blume</a:t>
            </a:r>
            <a:r>
              <a:rPr lang="en-US" dirty="0">
                <a:latin typeface="Calibri" charset="0"/>
              </a:rPr>
              <a:t> is difficult for you.</a:t>
            </a:r>
          </a:p>
          <a:p>
            <a:r>
              <a:rPr lang="en-US" dirty="0">
                <a:latin typeface="Calibri" charset="0"/>
              </a:rPr>
              <a:t>How is elementary school assessing their readers</a:t>
            </a:r>
            <a:r>
              <a:rPr lang="en-US" dirty="0" smtClean="0">
                <a:latin typeface="Calibri" charset="0"/>
              </a:rPr>
              <a:t>?</a:t>
            </a:r>
          </a:p>
          <a:p>
            <a:r>
              <a:rPr lang="en-US" dirty="0" smtClean="0">
                <a:latin typeface="Calibri" charset="0"/>
              </a:rPr>
              <a:t>I used to link to an online assessment I put together with Google Forms for students who were above a T level, but for privacy/proprietary</a:t>
            </a:r>
            <a:r>
              <a:rPr lang="en-US" baseline="0" dirty="0" smtClean="0">
                <a:latin typeface="Calibri" charset="0"/>
              </a:rPr>
              <a:t> reasons, I’ve hidden the links</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D8A1C6D1-10AB-1D44-A994-761A86B7DD48}" type="slidenum">
              <a:rPr lang="en-US" smtClean="0"/>
              <a:pPr>
                <a:defRPr/>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I’ve heard of other teachers having the students write down the strategy they learned</a:t>
            </a:r>
          </a:p>
        </p:txBody>
      </p:sp>
      <p:sp>
        <p:nvSpPr>
          <p:cNvPr id="4" name="Slide Number Placeholder 3"/>
          <p:cNvSpPr>
            <a:spLocks noGrp="1"/>
          </p:cNvSpPr>
          <p:nvPr>
            <p:ph type="sldNum" sz="quarter" idx="5"/>
          </p:nvPr>
        </p:nvSpPr>
        <p:spPr/>
        <p:txBody>
          <a:bodyPr/>
          <a:lstStyle/>
          <a:p>
            <a:pPr>
              <a:defRPr/>
            </a:pPr>
            <a:fld id="{360B1E68-7A60-044E-BB70-DE58B1BF67EC}" type="slidenum">
              <a:rPr lang="en-US" smtClean="0"/>
              <a:pPr>
                <a:defRPr/>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-that way, you also can’t have the students tell their parents, “I don’t have homework this week!” No, you have your pages!</a:t>
            </a:r>
          </a:p>
        </p:txBody>
      </p:sp>
      <p:sp>
        <p:nvSpPr>
          <p:cNvPr id="4" name="Slide Number Placeholder 3"/>
          <p:cNvSpPr>
            <a:spLocks noGrp="1"/>
          </p:cNvSpPr>
          <p:nvPr>
            <p:ph type="sldNum" sz="quarter" idx="5"/>
          </p:nvPr>
        </p:nvSpPr>
        <p:spPr/>
        <p:txBody>
          <a:bodyPr/>
          <a:lstStyle/>
          <a:p>
            <a:pPr>
              <a:defRPr/>
            </a:pPr>
            <a:fld id="{B06E0A9E-FA30-7A4E-B442-AC9EB41E55D3}" type="slidenum">
              <a:rPr lang="en-US" smtClean="0"/>
              <a:pPr>
                <a:defRPr/>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By the end of the workshop, my goal is for you to know how to begin to implement the workshop model efficiently and effectively; as I was putting this together I was trying to find a balance between general structure, specific ideas, and nuances that have really helped me out. The whole goal of workshop is to get students to enjoy reading while being metacognitive about their reading.</a:t>
            </a:r>
          </a:p>
        </p:txBody>
      </p:sp>
      <p:sp>
        <p:nvSpPr>
          <p:cNvPr id="4" name="Slide Number Placeholder 3"/>
          <p:cNvSpPr>
            <a:spLocks noGrp="1"/>
          </p:cNvSpPr>
          <p:nvPr>
            <p:ph type="sldNum" sz="quarter" idx="5"/>
          </p:nvPr>
        </p:nvSpPr>
        <p:spPr/>
        <p:txBody>
          <a:bodyPr/>
          <a:lstStyle/>
          <a:p>
            <a:pPr>
              <a:defRPr/>
            </a:pPr>
            <a:fld id="{3A43A648-51C2-0B43-BF82-277AFA315B03}"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Make sure they answer their own questions.</a:t>
            </a:r>
          </a:p>
        </p:txBody>
      </p:sp>
      <p:sp>
        <p:nvSpPr>
          <p:cNvPr id="4" name="Slide Number Placeholder 3"/>
          <p:cNvSpPr>
            <a:spLocks noGrp="1"/>
          </p:cNvSpPr>
          <p:nvPr>
            <p:ph type="sldNum" sz="quarter" idx="5"/>
          </p:nvPr>
        </p:nvSpPr>
        <p:spPr/>
        <p:txBody>
          <a:bodyPr/>
          <a:lstStyle/>
          <a:p>
            <a:pPr>
              <a:defRPr/>
            </a:pPr>
            <a:fld id="{290B49C7-6948-B54D-9B13-09F4996D1C4F}" type="slidenum">
              <a:rPr lang="en-US" smtClean="0"/>
              <a:pPr>
                <a:defRPr/>
              </a:pPr>
              <a:t>33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Make sure they answer their own questions.</a:t>
            </a:r>
          </a:p>
        </p:txBody>
      </p:sp>
      <p:sp>
        <p:nvSpPr>
          <p:cNvPr id="4" name="Slide Number Placeholder 3"/>
          <p:cNvSpPr>
            <a:spLocks noGrp="1"/>
          </p:cNvSpPr>
          <p:nvPr>
            <p:ph type="sldNum" sz="quarter" idx="5"/>
          </p:nvPr>
        </p:nvSpPr>
        <p:spPr/>
        <p:txBody>
          <a:bodyPr/>
          <a:lstStyle/>
          <a:p>
            <a:pPr>
              <a:defRPr/>
            </a:pPr>
            <a:fld id="{C862A3C5-4C26-2542-B718-9CB36FE27CB0}" type="slidenum">
              <a:rPr lang="en-US" smtClean="0"/>
              <a:pPr>
                <a:defRPr/>
              </a:pPr>
              <a:t>34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Calibri" charset="0"/>
              </a:rPr>
              <a:t>6</a:t>
            </a:r>
            <a:r>
              <a:rPr lang="en-US" baseline="30000" dirty="0" smtClean="0">
                <a:latin typeface="Calibri" charset="0"/>
              </a:rPr>
              <a:t>th</a:t>
            </a:r>
            <a:r>
              <a:rPr lang="en-US" dirty="0" smtClean="0">
                <a:latin typeface="Calibri" charset="0"/>
              </a:rPr>
              <a:t> Grade </a:t>
            </a:r>
            <a:r>
              <a:rPr lang="en-US" smtClean="0">
                <a:latin typeface="Calibri" charset="0"/>
              </a:rPr>
              <a:t>Sample: This </a:t>
            </a:r>
            <a:r>
              <a:rPr lang="en-US" dirty="0">
                <a:latin typeface="Calibri" charset="0"/>
              </a:rPr>
              <a:t>is a strong response, and I’d praise her for her organizing ability when I conference with her. I would ask her, though, next time to work on expanding her examples: giving more than 1 example per </a:t>
            </a:r>
            <a:r>
              <a:rPr lang="en-US" dirty="0" smtClean="0">
                <a:latin typeface="Calibri" charset="0"/>
              </a:rPr>
              <a:t>reason. Used with</a:t>
            </a:r>
            <a:r>
              <a:rPr lang="en-US" baseline="0" dirty="0" smtClean="0">
                <a:latin typeface="Calibri" charset="0"/>
              </a:rPr>
              <a:t> student’s/parents’ permission</a:t>
            </a:r>
            <a:endParaRPr lang="en-US" dirty="0" smtClean="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FF5BAE98-0B8C-E049-BB77-B4B740B407F2}" type="slidenum">
              <a:rPr lang="en-US" smtClean="0"/>
              <a:pPr>
                <a:defRPr/>
              </a:pPr>
              <a:t>35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Usually I’d save this part toward the end, but this is actually one of the most important things you can do…and I don’t know how I’ll be on time</a:t>
            </a:r>
          </a:p>
        </p:txBody>
      </p:sp>
      <p:sp>
        <p:nvSpPr>
          <p:cNvPr id="4" name="Slide Number Placeholder 3"/>
          <p:cNvSpPr>
            <a:spLocks noGrp="1"/>
          </p:cNvSpPr>
          <p:nvPr>
            <p:ph type="sldNum" sz="quarter" idx="5"/>
          </p:nvPr>
        </p:nvSpPr>
        <p:spPr/>
        <p:txBody>
          <a:bodyPr/>
          <a:lstStyle/>
          <a:p>
            <a:pPr>
              <a:defRPr/>
            </a:pPr>
            <a:fld id="{9787201C-681B-5441-921D-DD623BEA1956}" type="slidenum">
              <a:rPr lang="en-US" smtClean="0"/>
              <a:pPr>
                <a:defRPr/>
              </a:pPr>
              <a:t>39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Even something small like opening up a new box of books in front of them is great! I used to open up amazon.com boxes in front of students while they were reading silently—didn’t say anything, just let them turn their heads and get excited.</a:t>
            </a:r>
          </a:p>
        </p:txBody>
      </p:sp>
      <p:sp>
        <p:nvSpPr>
          <p:cNvPr id="4" name="Slide Number Placeholder 3"/>
          <p:cNvSpPr>
            <a:spLocks noGrp="1"/>
          </p:cNvSpPr>
          <p:nvPr>
            <p:ph type="sldNum" sz="quarter" idx="5"/>
          </p:nvPr>
        </p:nvSpPr>
        <p:spPr/>
        <p:txBody>
          <a:bodyPr/>
          <a:lstStyle/>
          <a:p>
            <a:pPr>
              <a:defRPr/>
            </a:pPr>
            <a:fld id="{383643B0-7F31-6B44-B598-73CA18EF38DC}" type="slidenum">
              <a:rPr lang="en-US" smtClean="0"/>
              <a:pPr>
                <a:defRPr/>
              </a:pPr>
              <a:t>40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en-US">
                <a:latin typeface="Calibri" charset="0"/>
              </a:rPr>
              <a:t>“Can you beat Mr. Chapman?”</a:t>
            </a:r>
          </a:p>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F29B2E75-29CF-D14D-90FF-FD208B6E5770}" type="slidenum">
              <a:rPr lang="en-US" smtClean="0"/>
              <a:pPr>
                <a:defRPr/>
              </a:pPr>
              <a:t>41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latin typeface="Calibri" charset="0"/>
              </a:rPr>
              <a:t>6</a:t>
            </a:r>
            <a:r>
              <a:rPr lang="en-US" baseline="30000" dirty="0" smtClean="0">
                <a:latin typeface="Calibri" charset="0"/>
              </a:rPr>
              <a:t>th</a:t>
            </a:r>
            <a:r>
              <a:rPr lang="en-US" dirty="0" smtClean="0">
                <a:latin typeface="Calibri" charset="0"/>
              </a:rPr>
              <a:t> Grade Sample. Used with</a:t>
            </a:r>
            <a:r>
              <a:rPr lang="en-US" baseline="0" dirty="0" smtClean="0">
                <a:latin typeface="Calibri" charset="0"/>
              </a:rPr>
              <a:t> student’s/parents’ permission</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2B76E0F0-75A4-CB4E-9F35-61C4DCE3D5D7}" type="slidenum">
              <a:rPr lang="en-US" smtClean="0"/>
              <a:pPr>
                <a:defRPr/>
              </a:pPr>
              <a:t>44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This is just a quick sketch I gave students of what I was expecting.</a:t>
            </a:r>
          </a:p>
        </p:txBody>
      </p:sp>
      <p:sp>
        <p:nvSpPr>
          <p:cNvPr id="4" name="Slide Number Placeholder 3"/>
          <p:cNvSpPr>
            <a:spLocks noGrp="1"/>
          </p:cNvSpPr>
          <p:nvPr>
            <p:ph type="sldNum" sz="quarter" idx="5"/>
          </p:nvPr>
        </p:nvSpPr>
        <p:spPr/>
        <p:txBody>
          <a:bodyPr/>
          <a:lstStyle/>
          <a:p>
            <a:pPr>
              <a:defRPr/>
            </a:pPr>
            <a:fld id="{46534225-9C10-FC43-A8AB-4C0AFCDC00F9}" type="slidenum">
              <a:rPr lang="en-US" smtClean="0"/>
              <a:pPr>
                <a:defRPr/>
              </a:pPr>
              <a:t>46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Bottom 2 are *not* my ideas</a:t>
            </a:r>
          </a:p>
        </p:txBody>
      </p:sp>
      <p:sp>
        <p:nvSpPr>
          <p:cNvPr id="4" name="Slide Number Placeholder 3"/>
          <p:cNvSpPr>
            <a:spLocks noGrp="1"/>
          </p:cNvSpPr>
          <p:nvPr>
            <p:ph type="sldNum" sz="quarter" idx="5"/>
          </p:nvPr>
        </p:nvSpPr>
        <p:spPr/>
        <p:txBody>
          <a:bodyPr/>
          <a:lstStyle/>
          <a:p>
            <a:pPr>
              <a:defRPr/>
            </a:pPr>
            <a:fld id="{0A3E1750-AD54-C442-A335-58AB94A5514F}" type="slidenum">
              <a:rPr lang="en-US" smtClean="0"/>
              <a:pPr>
                <a:defRPr/>
              </a:pPr>
              <a:t>51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I read a nonfiction narrative (in this case, “Killer,” which I “translated” from </a:t>
            </a:r>
            <a:r>
              <a:rPr lang="en-US" i="1" dirty="0">
                <a:latin typeface="Calibri" charset="0"/>
              </a:rPr>
              <a:t>The New </a:t>
            </a:r>
            <a:r>
              <a:rPr lang="en-US" i="1" dirty="0" smtClean="0">
                <a:latin typeface="Calibri" charset="0"/>
              </a:rPr>
              <a:t>Yorker</a:t>
            </a:r>
            <a:r>
              <a:rPr lang="en-US" dirty="0" smtClean="0">
                <a:latin typeface="Calibri" charset="0"/>
              </a:rPr>
              <a:t>)</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AEDD309F-60A8-774B-AB52-20595B10E426}" type="slidenum">
              <a:rPr lang="en-US" smtClean="0"/>
              <a:pPr>
                <a:defRPr/>
              </a:pPr>
              <a:t>52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 more students read, the better they get as readers. It’s as simple as that.</a:t>
            </a:r>
          </a:p>
          <a:p>
            <a:r>
              <a:rPr lang="en-US">
                <a:latin typeface="Calibri" charset="0"/>
              </a:rPr>
              <a:t>Much of what we do as readers we do unconsciously. We want to get students to be aware of what they already do, add to those abilities, and get them to a point where they can be critical thinkers without having to think about it.</a:t>
            </a:r>
          </a:p>
        </p:txBody>
      </p:sp>
      <p:sp>
        <p:nvSpPr>
          <p:cNvPr id="4" name="Slide Number Placeholder 3"/>
          <p:cNvSpPr>
            <a:spLocks noGrp="1"/>
          </p:cNvSpPr>
          <p:nvPr>
            <p:ph type="sldNum" sz="quarter" idx="5"/>
          </p:nvPr>
        </p:nvSpPr>
        <p:spPr/>
        <p:txBody>
          <a:bodyPr/>
          <a:lstStyle/>
          <a:p>
            <a:pPr>
              <a:defRPr/>
            </a:pPr>
            <a:fld id="{C3367C9A-9FF5-A746-B2E7-BF0D5DDF0FF7}" type="slidenum">
              <a:rPr lang="en-US" smtClean="0"/>
              <a:pPr>
                <a:defRPr/>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 That doesn’t mean you should allow students to always abandon their books or not respond to reading. Just acknowledge to them that readers read differently, even if you need evidence that they’re able to comprehend and think critically about their reading.</a:t>
            </a:r>
          </a:p>
          <a:p>
            <a:pPr eaLnBrk="1" hangingPunct="1"/>
            <a:r>
              <a:rPr lang="en-US">
                <a:latin typeface="Calibri" charset="0"/>
              </a:rPr>
              <a:t>• A lot of things you might do for your class novels—graphic organizers, Facebook pages for their characters, writing letters to their characters—still apply in their IR books.</a:t>
            </a:r>
          </a:p>
          <a:p>
            <a:pPr eaLnBrk="1" hangingPunct="1"/>
            <a:r>
              <a:rPr lang="en-US">
                <a:latin typeface="Calibri" charset="0"/>
              </a:rPr>
              <a:t>One of the greatest problems I’ve seen in people using the workshop model is that it ends up being the end-all/be-all in their classrooms; it shouldn’t be. Trust your instincts. If you think your mini-lesson should go on longer, great! If you think students need some more time on something, great!</a:t>
            </a:r>
          </a:p>
          <a:p>
            <a:pPr eaLnBrk="1" hangingPunct="1"/>
            <a:endParaRPr lang="en-US">
              <a:latin typeface="Calibri" charset="0"/>
            </a:endParaRPr>
          </a:p>
        </p:txBody>
      </p:sp>
      <p:sp>
        <p:nvSpPr>
          <p:cNvPr id="4" name="Slide Number Placeholder 3"/>
          <p:cNvSpPr>
            <a:spLocks noGrp="1"/>
          </p:cNvSpPr>
          <p:nvPr>
            <p:ph type="sldNum" sz="quarter" idx="5"/>
          </p:nvPr>
        </p:nvSpPr>
        <p:spPr/>
        <p:txBody>
          <a:bodyPr/>
          <a:lstStyle/>
          <a:p>
            <a:pPr>
              <a:defRPr/>
            </a:pPr>
            <a:fld id="{E92598C8-48A8-0C4B-83AE-5C987F89B5B9}" type="slidenum">
              <a:rPr lang="en-US" smtClean="0"/>
              <a:pPr>
                <a:defRPr/>
              </a:pPr>
              <a:t>53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 might show a short clip from Saved By The Bell and let students infer something about the characters</a:t>
            </a:r>
          </a:p>
        </p:txBody>
      </p:sp>
      <p:sp>
        <p:nvSpPr>
          <p:cNvPr id="4" name="Slide Number Placeholder 3"/>
          <p:cNvSpPr>
            <a:spLocks noGrp="1"/>
          </p:cNvSpPr>
          <p:nvPr>
            <p:ph type="sldNum" sz="quarter" idx="5"/>
          </p:nvPr>
        </p:nvSpPr>
        <p:spPr/>
        <p:txBody>
          <a:bodyPr/>
          <a:lstStyle/>
          <a:p>
            <a:pPr>
              <a:defRPr/>
            </a:pPr>
            <a:fld id="{46353F4D-C148-3C4F-BC78-F8B5699CE908}" type="slidenum">
              <a:rPr lang="en-US" smtClean="0"/>
              <a:pPr>
                <a:defRPr/>
              </a:pPr>
              <a:t>54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Or infer something about Calvin and Hobbes from their dialogue</a:t>
            </a:r>
          </a:p>
        </p:txBody>
      </p:sp>
      <p:sp>
        <p:nvSpPr>
          <p:cNvPr id="4" name="Slide Number Placeholder 3"/>
          <p:cNvSpPr>
            <a:spLocks noGrp="1"/>
          </p:cNvSpPr>
          <p:nvPr>
            <p:ph type="sldNum" sz="quarter" idx="5"/>
          </p:nvPr>
        </p:nvSpPr>
        <p:spPr/>
        <p:txBody>
          <a:bodyPr/>
          <a:lstStyle/>
          <a:p>
            <a:pPr>
              <a:defRPr/>
            </a:pPr>
            <a:fld id="{A7813AA7-66BE-0340-ADAB-029B01C1CF06}" type="slidenum">
              <a:rPr lang="en-US" smtClean="0"/>
              <a:pPr>
                <a:defRPr/>
              </a:pPr>
              <a:t>55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Or infer something about Calvin and Hobbes from their dialogue</a:t>
            </a:r>
          </a:p>
        </p:txBody>
      </p:sp>
      <p:sp>
        <p:nvSpPr>
          <p:cNvPr id="4" name="Slide Number Placeholder 3"/>
          <p:cNvSpPr>
            <a:spLocks noGrp="1"/>
          </p:cNvSpPr>
          <p:nvPr>
            <p:ph type="sldNum" sz="quarter" idx="5"/>
          </p:nvPr>
        </p:nvSpPr>
        <p:spPr/>
        <p:txBody>
          <a:bodyPr/>
          <a:lstStyle/>
          <a:p>
            <a:pPr>
              <a:defRPr/>
            </a:pPr>
            <a:fld id="{41C26004-CB76-D34C-B492-42F436EDFA4B}" type="slidenum">
              <a:rPr lang="en-US" smtClean="0"/>
              <a:pPr>
                <a:defRPr/>
              </a:pPr>
              <a:t>56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 That doesn’t mean you should allow students to always abandon their books or not respond to reading. Just acknowledge to them that readers read differently, even if you need evidence that they’re able to comprehend and think critically about their reading.</a:t>
            </a:r>
          </a:p>
          <a:p>
            <a:pPr eaLnBrk="1" hangingPunct="1"/>
            <a:r>
              <a:rPr lang="en-US">
                <a:latin typeface="Calibri" charset="0"/>
              </a:rPr>
              <a:t>• A lot of things you might do for your class novels—graphic organizers, Facebook pages for their characters, writing letters to their characters—still apply in their IR books.</a:t>
            </a:r>
          </a:p>
          <a:p>
            <a:pPr eaLnBrk="1" hangingPunct="1"/>
            <a:r>
              <a:rPr lang="en-US">
                <a:latin typeface="Calibri" charset="0"/>
              </a:rPr>
              <a:t>One of the greatest problems I’ve seen in people using the workshop model is that it ends up being the end-all/be-all in their classrooms; it shouldn’t be. Trust your instincts. If you think your mini-lesson should go on longer, great! If you think students need some more time on something, great!</a:t>
            </a:r>
          </a:p>
          <a:p>
            <a:pPr eaLnBrk="1" hangingPunct="1"/>
            <a:endParaRPr lang="en-US">
              <a:latin typeface="Calibri" charset="0"/>
            </a:endParaRPr>
          </a:p>
        </p:txBody>
      </p:sp>
      <p:sp>
        <p:nvSpPr>
          <p:cNvPr id="4" name="Slide Number Placeholder 3"/>
          <p:cNvSpPr>
            <a:spLocks noGrp="1"/>
          </p:cNvSpPr>
          <p:nvPr>
            <p:ph type="sldNum" sz="quarter" idx="5"/>
          </p:nvPr>
        </p:nvSpPr>
        <p:spPr/>
        <p:txBody>
          <a:bodyPr/>
          <a:lstStyle/>
          <a:p>
            <a:pPr>
              <a:defRPr/>
            </a:pPr>
            <a:fld id="{FBF0539F-183A-4E49-A76C-A80953012CA0}" type="slidenum">
              <a:rPr lang="en-US" smtClean="0"/>
              <a:pPr>
                <a:defRPr/>
              </a:pPr>
              <a:t>57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2 days spent on setup is a lot better than going three months with them not knowing much about it.</a:t>
            </a:r>
          </a:p>
          <a:p>
            <a:pPr eaLnBrk="1" hangingPunct="1"/>
            <a:r>
              <a:rPr lang="en-US">
                <a:latin typeface="Calibri" charset="0"/>
              </a:rPr>
              <a:t>• I feel there’s nothing more important to reading workshop than having a well-stocked library</a:t>
            </a:r>
          </a:p>
          <a:p>
            <a:pPr eaLnBrk="1" hangingPunct="1"/>
            <a:r>
              <a:rPr lang="en-US">
                <a:latin typeface="Calibri" charset="0"/>
              </a:rPr>
              <a:t>• I usually prefer to have students do it.</a:t>
            </a:r>
          </a:p>
          <a:p>
            <a:pPr eaLnBrk="1" hangingPunct="1"/>
            <a:r>
              <a:rPr lang="en-US">
                <a:latin typeface="Calibri" charset="0"/>
              </a:rPr>
              <a:t>• Never let a student bring a book back to heir seats without checking it out…that’s how books are lost</a:t>
            </a:r>
          </a:p>
          <a:p>
            <a:pPr eaLnBrk="1" hangingPunct="1"/>
            <a:r>
              <a:rPr lang="en-US">
                <a:latin typeface="Calibri" charset="0"/>
              </a:rPr>
              <a:t>• Silent communication, mouthing, restrictions on how often they can go…they shouldn’t choose a new book every day</a:t>
            </a:r>
          </a:p>
          <a:p>
            <a:pPr eaLnBrk="1" hangingPunct="1"/>
            <a:r>
              <a:rPr lang="en-US">
                <a:latin typeface="Calibri" charset="0"/>
              </a:rPr>
              <a:t>• </a:t>
            </a:r>
          </a:p>
        </p:txBody>
      </p:sp>
      <p:sp>
        <p:nvSpPr>
          <p:cNvPr id="4" name="Slide Number Placeholder 3"/>
          <p:cNvSpPr>
            <a:spLocks noGrp="1"/>
          </p:cNvSpPr>
          <p:nvPr>
            <p:ph type="sldNum" sz="quarter" idx="5"/>
          </p:nvPr>
        </p:nvSpPr>
        <p:spPr/>
        <p:txBody>
          <a:bodyPr/>
          <a:lstStyle/>
          <a:p>
            <a:pPr>
              <a:defRPr/>
            </a:pPr>
            <a:fld id="{99A6F1EB-2EF0-A64D-B981-51D2F2939E7A}" type="slidenum">
              <a:rPr lang="en-US" smtClean="0"/>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Blurry pre-first day photo: Book Return, Books sorted by levels and genres (and even some boxes of unsorted ones), color-coded read “Just In/Check ‘</a:t>
            </a:r>
            <a:r>
              <a:rPr lang="en-US" altLang="ja-JP">
                <a:latin typeface="Calibri" charset="0"/>
              </a:rPr>
              <a:t>Em Out</a:t>
            </a:r>
            <a:r>
              <a:rPr lang="en-US">
                <a:latin typeface="Calibri" charset="0"/>
              </a:rPr>
              <a:t>”</a:t>
            </a:r>
            <a:r>
              <a:rPr lang="en-US" altLang="ja-JP">
                <a:latin typeface="Calibri" charset="0"/>
              </a:rPr>
              <a:t> books, folder for reading logs, and Reading Chart (for how many books completed)</a:t>
            </a:r>
            <a:endParaRPr lang="en-US">
              <a:latin typeface="Calibri" charset="0"/>
            </a:endParaRPr>
          </a:p>
        </p:txBody>
      </p:sp>
      <p:sp>
        <p:nvSpPr>
          <p:cNvPr id="4" name="Slide Number Placeholder 3"/>
          <p:cNvSpPr>
            <a:spLocks noGrp="1"/>
          </p:cNvSpPr>
          <p:nvPr>
            <p:ph type="sldNum" sz="quarter" idx="5"/>
          </p:nvPr>
        </p:nvSpPr>
        <p:spPr/>
        <p:txBody>
          <a:bodyPr/>
          <a:lstStyle/>
          <a:p>
            <a:pPr>
              <a:defRPr/>
            </a:pPr>
            <a:fld id="{A903C88F-2783-D34F-8D8F-B471BFAF65DF}"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“Quote of the Day,” calendar, Personal Reading Plan, Mr. Chapman’s Books Completed List (from the summer) and conferencing calendar</a:t>
            </a:r>
          </a:p>
        </p:txBody>
      </p:sp>
      <p:sp>
        <p:nvSpPr>
          <p:cNvPr id="4" name="Slide Number Placeholder 3"/>
          <p:cNvSpPr>
            <a:spLocks noGrp="1"/>
          </p:cNvSpPr>
          <p:nvPr>
            <p:ph type="sldNum" sz="quarter" idx="5"/>
          </p:nvPr>
        </p:nvSpPr>
        <p:spPr/>
        <p:txBody>
          <a:bodyPr/>
          <a:lstStyle/>
          <a:p>
            <a:pPr>
              <a:defRPr/>
            </a:pPr>
            <a:fld id="{EC2491FB-E002-8C49-9A43-865156666D38}"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2 days spent on setup is a lot better than going three months with them not knowing much about it.</a:t>
            </a:r>
          </a:p>
          <a:p>
            <a:pPr eaLnBrk="1" hangingPunct="1"/>
            <a:r>
              <a:rPr lang="en-US">
                <a:latin typeface="Calibri" charset="0"/>
              </a:rPr>
              <a:t>• I feel there’s nothing more important to reading workshop than having a well-stocked library</a:t>
            </a:r>
          </a:p>
          <a:p>
            <a:pPr eaLnBrk="1" hangingPunct="1"/>
            <a:r>
              <a:rPr lang="en-US">
                <a:latin typeface="Calibri" charset="0"/>
              </a:rPr>
              <a:t>• I usually prefer to have students be the librarian so that I can conference with students—usually I choose a strong reader, as I’m less worried about them being interrupted in their reading</a:t>
            </a:r>
          </a:p>
          <a:p>
            <a:pPr eaLnBrk="1" hangingPunct="1"/>
            <a:r>
              <a:rPr lang="en-US">
                <a:latin typeface="Calibri" charset="0"/>
              </a:rPr>
              <a:t>• Never let a student bring a book back to their seats without checking it out…that’s how books are lost. But they should be able to stay as long as they need to in the library.</a:t>
            </a:r>
          </a:p>
          <a:p>
            <a:pPr eaLnBrk="1" hangingPunct="1"/>
            <a:r>
              <a:rPr lang="en-US">
                <a:latin typeface="Calibri" charset="0"/>
              </a:rPr>
              <a:t>• Silent communication, mouthing, restrictions on how often they can go…they shouldn’t choose a new book every day (ask permission to go to library by pointing)</a:t>
            </a:r>
          </a:p>
          <a:p>
            <a:pPr eaLnBrk="1" hangingPunct="1"/>
            <a:r>
              <a:rPr lang="en-US">
                <a:latin typeface="Calibri" charset="0"/>
              </a:rPr>
              <a:t>• I usually only let 3-4 students in library at a time</a:t>
            </a:r>
          </a:p>
          <a:p>
            <a:pPr eaLnBrk="1" hangingPunct="1"/>
            <a:r>
              <a:rPr lang="en-US">
                <a:latin typeface="Calibri" charset="0"/>
              </a:rPr>
              <a:t>• </a:t>
            </a:r>
          </a:p>
        </p:txBody>
      </p:sp>
      <p:sp>
        <p:nvSpPr>
          <p:cNvPr id="4" name="Slide Number Placeholder 3"/>
          <p:cNvSpPr>
            <a:spLocks noGrp="1"/>
          </p:cNvSpPr>
          <p:nvPr>
            <p:ph type="sldNum" sz="quarter" idx="5"/>
          </p:nvPr>
        </p:nvSpPr>
        <p:spPr/>
        <p:txBody>
          <a:bodyPr/>
          <a:lstStyle/>
          <a:p>
            <a:pPr>
              <a:defRPr/>
            </a:pPr>
            <a:fld id="{354E6CC5-7F5E-084B-B22F-C0D26674BCAD}" type="slidenum">
              <a:rPr lang="en-US" smtClean="0"/>
              <a:pPr>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2 days spent on setup is a lot better than going three months with them not knowing much about it.</a:t>
            </a:r>
          </a:p>
          <a:p>
            <a:pPr eaLnBrk="1" hangingPunct="1"/>
            <a:r>
              <a:rPr lang="en-US">
                <a:latin typeface="Calibri" charset="0"/>
              </a:rPr>
              <a:t>• I feel there’s nothing more important to reading workshop than having a well-stocked library</a:t>
            </a:r>
          </a:p>
          <a:p>
            <a:pPr eaLnBrk="1" hangingPunct="1"/>
            <a:r>
              <a:rPr lang="en-US">
                <a:latin typeface="Calibri" charset="0"/>
              </a:rPr>
              <a:t>• I usually prefer to have students do it.</a:t>
            </a:r>
          </a:p>
        </p:txBody>
      </p:sp>
      <p:sp>
        <p:nvSpPr>
          <p:cNvPr id="4" name="Slide Number Placeholder 3"/>
          <p:cNvSpPr>
            <a:spLocks noGrp="1"/>
          </p:cNvSpPr>
          <p:nvPr>
            <p:ph type="sldNum" sz="quarter" idx="5"/>
          </p:nvPr>
        </p:nvSpPr>
        <p:spPr/>
        <p:txBody>
          <a:bodyPr/>
          <a:lstStyle/>
          <a:p>
            <a:pPr>
              <a:defRPr/>
            </a:pPr>
            <a:fld id="{1BE7489C-74EE-EC45-88C9-1C561516217B}" type="slidenum">
              <a:rPr lang="en-US" smtClean="0"/>
              <a:pPr>
                <a:defRPr/>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http://www.online-stopwatch.com/full-screen-stopwatch/</a:t>
            </a:r>
          </a:p>
          <a:p>
            <a:pPr eaLnBrk="1" hangingPunct="1"/>
            <a:endParaRPr lang="en-US">
              <a:latin typeface="Calibri" charset="0"/>
            </a:endParaRPr>
          </a:p>
          <a:p>
            <a:pPr eaLnBrk="1" hangingPunct="1"/>
            <a:r>
              <a:rPr lang="en-US">
                <a:latin typeface="Calibri" charset="0"/>
              </a:rPr>
              <a:t>I was tempted to have you all practice coming to the front with the timer, but I think it would be demeaning.</a:t>
            </a:r>
          </a:p>
        </p:txBody>
      </p:sp>
      <p:sp>
        <p:nvSpPr>
          <p:cNvPr id="4" name="Slide Number Placeholder 3"/>
          <p:cNvSpPr>
            <a:spLocks noGrp="1"/>
          </p:cNvSpPr>
          <p:nvPr>
            <p:ph type="sldNum" sz="quarter" idx="5"/>
          </p:nvPr>
        </p:nvSpPr>
        <p:spPr/>
        <p:txBody>
          <a:bodyPr/>
          <a:lstStyle/>
          <a:p>
            <a:pPr>
              <a:defRPr/>
            </a:pPr>
            <a:fld id="{16B76342-0A62-0542-8814-A3DF217548B2}" type="slidenum">
              <a:rPr lang="en-US" smtClean="0"/>
              <a:pPr>
                <a:defRPr/>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C3FBF66-FB9A-6F46-A94A-C5B8B354ED2E}" type="datetimeFigureOut">
              <a:rPr lang="en-US"/>
              <a:pPr>
                <a:defRPr/>
              </a:pPr>
              <a:t>1/19/14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A50B23-36C4-C24C-B8E3-9DE44C1A0AB0}" type="slidenum">
              <a:rPr lang="en-US"/>
              <a:pPr>
                <a:defRPr/>
              </a:pPr>
              <a:t>‹#›</a:t>
            </a:fld>
            <a:endParaRPr lang="en-US"/>
          </a:p>
        </p:txBody>
      </p:sp>
    </p:spTree>
    <p:extLst>
      <p:ext uri="{BB962C8B-B14F-4D97-AF65-F5344CB8AC3E}">
        <p14:creationId xmlns:p14="http://schemas.microsoft.com/office/powerpoint/2010/main" val="654471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857EE1-3643-484C-9C19-2D37D160F456}" type="datetimeFigureOut">
              <a:rPr lang="en-US"/>
              <a:pPr>
                <a:defRPr/>
              </a:pPr>
              <a:t>1/19/14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B328ED-DF3E-AB4E-B95F-CFD4BF8A5EE7}" type="slidenum">
              <a:rPr lang="en-US"/>
              <a:pPr>
                <a:defRPr/>
              </a:pPr>
              <a:t>‹#›</a:t>
            </a:fld>
            <a:endParaRPr lang="en-US"/>
          </a:p>
        </p:txBody>
      </p:sp>
    </p:spTree>
    <p:extLst>
      <p:ext uri="{BB962C8B-B14F-4D97-AF65-F5344CB8AC3E}">
        <p14:creationId xmlns:p14="http://schemas.microsoft.com/office/powerpoint/2010/main" val="3021879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CDB3F01-34CC-394A-BF77-DF2C9AB78109}" type="datetimeFigureOut">
              <a:rPr lang="en-US"/>
              <a:pPr>
                <a:defRPr/>
              </a:pPr>
              <a:t>1/19/14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9EF362-8E67-CF4C-93A3-8BE4ECFFBC9D}" type="slidenum">
              <a:rPr lang="en-US"/>
              <a:pPr>
                <a:defRPr/>
              </a:pPr>
              <a:t>‹#›</a:t>
            </a:fld>
            <a:endParaRPr lang="en-US"/>
          </a:p>
        </p:txBody>
      </p:sp>
    </p:spTree>
    <p:extLst>
      <p:ext uri="{BB962C8B-B14F-4D97-AF65-F5344CB8AC3E}">
        <p14:creationId xmlns:p14="http://schemas.microsoft.com/office/powerpoint/2010/main" val="535736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965EB0-A05E-A74E-B4BE-4BF9C62304C9}" type="datetimeFigureOut">
              <a:rPr lang="en-US"/>
              <a:pPr>
                <a:defRPr/>
              </a:pPr>
              <a:t>1/19/14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DC57DE-C2B1-DC42-81C6-2F0BAC9A94D1}" type="slidenum">
              <a:rPr lang="en-US"/>
              <a:pPr>
                <a:defRPr/>
              </a:pPr>
              <a:t>‹#›</a:t>
            </a:fld>
            <a:endParaRPr lang="en-US"/>
          </a:p>
        </p:txBody>
      </p:sp>
    </p:spTree>
    <p:extLst>
      <p:ext uri="{BB962C8B-B14F-4D97-AF65-F5344CB8AC3E}">
        <p14:creationId xmlns:p14="http://schemas.microsoft.com/office/powerpoint/2010/main" val="1609122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0785BF5-E267-904B-87DA-D7C53696D8DB}" type="datetimeFigureOut">
              <a:rPr lang="en-US"/>
              <a:pPr>
                <a:defRPr/>
              </a:pPr>
              <a:t>1/19/14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66BDA0-41B7-1F40-8DAA-6193BDC94E83}" type="slidenum">
              <a:rPr lang="en-US"/>
              <a:pPr>
                <a:defRPr/>
              </a:pPr>
              <a:t>‹#›</a:t>
            </a:fld>
            <a:endParaRPr lang="en-US"/>
          </a:p>
        </p:txBody>
      </p:sp>
    </p:spTree>
    <p:extLst>
      <p:ext uri="{BB962C8B-B14F-4D97-AF65-F5344CB8AC3E}">
        <p14:creationId xmlns:p14="http://schemas.microsoft.com/office/powerpoint/2010/main" val="825478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42FE220-AAEF-EA43-817B-82BCE8B84346}" type="datetimeFigureOut">
              <a:rPr lang="en-US"/>
              <a:pPr>
                <a:defRPr/>
              </a:pPr>
              <a:t>1/19/14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5F1B7E7-4128-044F-9A29-FCEE9B22C97D}" type="slidenum">
              <a:rPr lang="en-US"/>
              <a:pPr>
                <a:defRPr/>
              </a:pPr>
              <a:t>‹#›</a:t>
            </a:fld>
            <a:endParaRPr lang="en-US"/>
          </a:p>
        </p:txBody>
      </p:sp>
    </p:spTree>
    <p:extLst>
      <p:ext uri="{BB962C8B-B14F-4D97-AF65-F5344CB8AC3E}">
        <p14:creationId xmlns:p14="http://schemas.microsoft.com/office/powerpoint/2010/main" val="1779281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0C7F541-8488-BD42-A5DC-1B2EBF12B745}" type="datetimeFigureOut">
              <a:rPr lang="en-US"/>
              <a:pPr>
                <a:defRPr/>
              </a:pPr>
              <a:t>1/19/14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8807733-3042-EF49-A92D-024907358D04}" type="slidenum">
              <a:rPr lang="en-US"/>
              <a:pPr>
                <a:defRPr/>
              </a:pPr>
              <a:t>‹#›</a:t>
            </a:fld>
            <a:endParaRPr lang="en-US"/>
          </a:p>
        </p:txBody>
      </p:sp>
    </p:spTree>
    <p:extLst>
      <p:ext uri="{BB962C8B-B14F-4D97-AF65-F5344CB8AC3E}">
        <p14:creationId xmlns:p14="http://schemas.microsoft.com/office/powerpoint/2010/main" val="289379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C5C1906-94B2-EF42-A05A-1BF06F2D6E6A}" type="datetimeFigureOut">
              <a:rPr lang="en-US"/>
              <a:pPr>
                <a:defRPr/>
              </a:pPr>
              <a:t>1/19/14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FDC92A3-A4BA-2148-B39A-40A0C6BAB4A9}" type="slidenum">
              <a:rPr lang="en-US"/>
              <a:pPr>
                <a:defRPr/>
              </a:pPr>
              <a:t>‹#›</a:t>
            </a:fld>
            <a:endParaRPr lang="en-US"/>
          </a:p>
        </p:txBody>
      </p:sp>
    </p:spTree>
    <p:extLst>
      <p:ext uri="{BB962C8B-B14F-4D97-AF65-F5344CB8AC3E}">
        <p14:creationId xmlns:p14="http://schemas.microsoft.com/office/powerpoint/2010/main" val="1563067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107DF58-F7DF-5B40-9095-59426F195FD4}" type="datetimeFigureOut">
              <a:rPr lang="en-US"/>
              <a:pPr>
                <a:defRPr/>
              </a:pPr>
              <a:t>1/19/14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92A5F44-9521-B844-BE23-397C5E184458}" type="slidenum">
              <a:rPr lang="en-US"/>
              <a:pPr>
                <a:defRPr/>
              </a:pPr>
              <a:t>‹#›</a:t>
            </a:fld>
            <a:endParaRPr lang="en-US"/>
          </a:p>
        </p:txBody>
      </p:sp>
    </p:spTree>
    <p:extLst>
      <p:ext uri="{BB962C8B-B14F-4D97-AF65-F5344CB8AC3E}">
        <p14:creationId xmlns:p14="http://schemas.microsoft.com/office/powerpoint/2010/main" val="123985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BA6BDD4-8A6C-CD49-8283-B864B8F5BD65}" type="datetimeFigureOut">
              <a:rPr lang="en-US"/>
              <a:pPr>
                <a:defRPr/>
              </a:pPr>
              <a:t>1/19/14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64AA975-F880-2546-A55F-3CA87AB2DAA1}" type="slidenum">
              <a:rPr lang="en-US"/>
              <a:pPr>
                <a:defRPr/>
              </a:pPr>
              <a:t>‹#›</a:t>
            </a:fld>
            <a:endParaRPr lang="en-US"/>
          </a:p>
        </p:txBody>
      </p:sp>
    </p:spTree>
    <p:extLst>
      <p:ext uri="{BB962C8B-B14F-4D97-AF65-F5344CB8AC3E}">
        <p14:creationId xmlns:p14="http://schemas.microsoft.com/office/powerpoint/2010/main" val="2723565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2BD945-DED2-5048-B7FA-C03BD08C00C0}" type="datetimeFigureOut">
              <a:rPr lang="en-US"/>
              <a:pPr>
                <a:defRPr/>
              </a:pPr>
              <a:t>1/19/14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8DB3651-0CA0-504F-99FB-1C4F656F5B7B}" type="slidenum">
              <a:rPr lang="en-US"/>
              <a:pPr>
                <a:defRPr/>
              </a:pPr>
              <a:t>‹#›</a:t>
            </a:fld>
            <a:endParaRPr lang="en-US"/>
          </a:p>
        </p:txBody>
      </p:sp>
    </p:spTree>
    <p:extLst>
      <p:ext uri="{BB962C8B-B14F-4D97-AF65-F5344CB8AC3E}">
        <p14:creationId xmlns:p14="http://schemas.microsoft.com/office/powerpoint/2010/main" val="34876005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8000"/>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70B80944-3B07-8D42-B03C-5DDA3542F46A}" type="datetimeFigureOut">
              <a:rPr lang="en-US"/>
              <a:pPr>
                <a:defRPr/>
              </a:pPr>
              <a:t>1/19/14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F1B9BC35-7A16-724B-8023-21B923102A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www.online-stopwatch.com/full-screen-stopwatch/"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p:txBody>
          <a:bodyPr/>
          <a:lstStyle/>
          <a:p>
            <a:pPr eaLnBrk="1" hangingPunct="1"/>
            <a:r>
              <a:rPr lang="en-US" u="sng">
                <a:latin typeface="Calibri" charset="0"/>
              </a:rPr>
              <a:t>Reader’s Workshop</a:t>
            </a:r>
          </a:p>
        </p:txBody>
      </p:sp>
      <p:sp>
        <p:nvSpPr>
          <p:cNvPr id="3" name="Subtitle 2"/>
          <p:cNvSpPr>
            <a:spLocks noGrp="1"/>
          </p:cNvSpPr>
          <p:nvPr>
            <p:ph type="subTitle" idx="1"/>
          </p:nvPr>
        </p:nvSpPr>
        <p:spPr>
          <a:xfrm>
            <a:off x="685800" y="3143250"/>
            <a:ext cx="7912100" cy="1752600"/>
          </a:xfrm>
        </p:spPr>
        <p:txBody>
          <a:bodyPr rtlCol="0">
            <a:normAutofit/>
          </a:bodyPr>
          <a:lstStyle/>
          <a:p>
            <a:pPr eaLnBrk="1" fontAlgn="auto" hangingPunct="1">
              <a:spcAft>
                <a:spcPts val="0"/>
              </a:spcAft>
              <a:buFont typeface="Arial"/>
              <a:buNone/>
              <a:defRPr/>
            </a:pPr>
            <a:r>
              <a:rPr lang="en-US" dirty="0" smtClean="0">
                <a:solidFill>
                  <a:srgbClr val="FF0000"/>
                </a:solidFill>
                <a:ea typeface="+mn-ea"/>
                <a:cs typeface="+mn-cs"/>
              </a:rPr>
              <a:t>Increasing Fluency and Enthusiasm</a:t>
            </a:r>
          </a:p>
        </p:txBody>
      </p:sp>
      <p:sp>
        <p:nvSpPr>
          <p:cNvPr id="14339" name="TextBox 3"/>
          <p:cNvSpPr txBox="1">
            <a:spLocks noChangeArrowheads="1"/>
          </p:cNvSpPr>
          <p:nvPr/>
        </p:nvSpPr>
        <p:spPr bwMode="auto">
          <a:xfrm>
            <a:off x="5454650" y="6372225"/>
            <a:ext cx="3563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latin typeface="Arial" charset="0"/>
              </a:rPr>
              <a:t>© Mr. Chapman Productions. </a:t>
            </a:r>
            <a:r>
              <a:rPr lang="en-US" sz="1800">
                <a:latin typeface="Arial" charset="0"/>
                <a:sym typeface="Wingdings" charset="0"/>
              </a:rPr>
              <a:t></a:t>
            </a:r>
            <a:endParaRPr lang="en-US" sz="1800">
              <a:latin typeface="Arial" charset="0"/>
            </a:endParaRPr>
          </a:p>
        </p:txBody>
      </p:sp>
      <p:sp>
        <p:nvSpPr>
          <p:cNvPr id="8" name="Rectangle 7"/>
          <p:cNvSpPr/>
          <p:nvPr/>
        </p:nvSpPr>
        <p:spPr>
          <a:xfrm>
            <a:off x="19050" y="0"/>
            <a:ext cx="9144000" cy="6858000"/>
          </a:xfrm>
          <a:prstGeom prst="rect">
            <a:avLst/>
          </a:prstGeom>
          <a:solidFill>
            <a:schemeClr val="bg1">
              <a:alpha val="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p:cNvSpPr/>
          <p:nvPr/>
        </p:nvSpPr>
        <p:spPr>
          <a:xfrm>
            <a:off x="0" y="0"/>
            <a:ext cx="9144000" cy="6858000"/>
          </a:xfrm>
          <a:prstGeom prst="rect">
            <a:avLst/>
          </a:prstGeom>
          <a:solidFill>
            <a:schemeClr val="bg1">
              <a:alpha val="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p:cNvSpPr/>
          <p:nvPr/>
        </p:nvSpPr>
        <p:spPr>
          <a:xfrm>
            <a:off x="0" y="11113"/>
            <a:ext cx="9144000" cy="6858000"/>
          </a:xfrm>
          <a:prstGeom prst="rect">
            <a:avLst/>
          </a:prstGeom>
          <a:solidFill>
            <a:schemeClr val="bg1">
              <a:alpha val="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0"/>
          <p:cNvSpPr/>
          <p:nvPr/>
        </p:nvSpPr>
        <p:spPr>
          <a:xfrm>
            <a:off x="0" y="0"/>
            <a:ext cx="9144000" cy="6858000"/>
          </a:xfrm>
          <a:prstGeom prst="rect">
            <a:avLst/>
          </a:prstGeom>
          <a:solidFill>
            <a:schemeClr val="bg1">
              <a:alpha val="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p:cNvSpPr/>
          <p:nvPr/>
        </p:nvSpPr>
        <p:spPr>
          <a:xfrm>
            <a:off x="0" y="11113"/>
            <a:ext cx="9144000" cy="6858000"/>
          </a:xfrm>
          <a:prstGeom prst="rect">
            <a:avLst/>
          </a:prstGeom>
          <a:solidFill>
            <a:schemeClr val="bg1">
              <a:alpha val="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6858000"/>
          </a:xfrm>
          <a:prstGeom prst="rect">
            <a:avLst/>
          </a:prstGeom>
          <a:solidFill>
            <a:schemeClr val="bg1">
              <a:alpha val="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pPr eaLnBrk="1" hangingPunct="1"/>
            <a:r>
              <a:rPr lang="en-US">
                <a:latin typeface="Calibri" charset="0"/>
              </a:rPr>
              <a:t>Setting it Up For the First Time</a:t>
            </a:r>
          </a:p>
        </p:txBody>
      </p:sp>
      <p:sp>
        <p:nvSpPr>
          <p:cNvPr id="31746" name="Content Placeholder 2"/>
          <p:cNvSpPr>
            <a:spLocks noGrp="1"/>
          </p:cNvSpPr>
          <p:nvPr>
            <p:ph idx="1"/>
          </p:nvPr>
        </p:nvSpPr>
        <p:spPr/>
        <p:txBody>
          <a:bodyPr/>
          <a:lstStyle/>
          <a:p>
            <a:pPr eaLnBrk="1" hangingPunct="1"/>
            <a:r>
              <a:rPr lang="en-US">
                <a:latin typeface="Calibri" charset="0"/>
              </a:rPr>
              <a:t>Have students practice coming to the front a few times (I usually time them with an </a:t>
            </a:r>
            <a:r>
              <a:rPr lang="en-US">
                <a:latin typeface="Calibri" charset="0"/>
                <a:hlinkClick r:id="rId3"/>
              </a:rPr>
              <a:t>online timer</a:t>
            </a:r>
            <a:r>
              <a:rPr lang="en-US">
                <a:latin typeface="Calibri" charset="0"/>
              </a:rPr>
              <a:t>) and </a:t>
            </a:r>
            <a:r>
              <a:rPr lang="en-US" u="sng">
                <a:latin typeface="Calibri" charset="0"/>
              </a:rPr>
              <a:t>sitting next to their partners</a:t>
            </a:r>
          </a:p>
          <a:p>
            <a:pPr eaLnBrk="1" hangingPunct="1"/>
            <a:r>
              <a:rPr lang="en-US">
                <a:latin typeface="Calibri" charset="0"/>
              </a:rPr>
              <a:t>Have students have a specific reader’s notebook:</a:t>
            </a:r>
          </a:p>
          <a:p>
            <a:pPr lvl="1" eaLnBrk="1" hangingPunct="1"/>
            <a:r>
              <a:rPr lang="en-US">
                <a:latin typeface="Calibri" charset="0"/>
              </a:rPr>
              <a:t>It can be combined with a writer’s notebook if need be, but if the resources are available, I prefer it to be separate; at the very least, there should be a reading and a writing section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a:latin typeface="Calibri" charset="0"/>
              </a:rPr>
              <a:t>Setting it Up For the First Time</a:t>
            </a:r>
          </a:p>
        </p:txBody>
      </p:sp>
      <p:sp>
        <p:nvSpPr>
          <p:cNvPr id="3" name="Content Placeholder 2"/>
          <p:cNvSpPr>
            <a:spLocks noGrp="1"/>
          </p:cNvSpPr>
          <p:nvPr>
            <p:ph idx="1"/>
          </p:nvPr>
        </p:nvSpPr>
        <p:spPr/>
        <p:txBody>
          <a:bodyPr>
            <a:normAutofit fontScale="77500" lnSpcReduction="20000"/>
          </a:bodyPr>
          <a:lstStyle/>
          <a:p>
            <a:pPr eaLnBrk="1" hangingPunct="1">
              <a:defRPr/>
            </a:pPr>
            <a:r>
              <a:rPr lang="en-US" dirty="0" smtClean="0"/>
              <a:t>When you first start teaching strategies, explain what a strategy is:</a:t>
            </a:r>
          </a:p>
          <a:p>
            <a:pPr lvl="1" eaLnBrk="1" hangingPunct="1">
              <a:defRPr/>
            </a:pPr>
            <a:r>
              <a:rPr lang="en-US" dirty="0" smtClean="0"/>
              <a:t>“A strategy is just a tool you use to become better readers and writers. Everyday I’m going to be teaching you a strategy so you can put it in your toolbox. You </a:t>
            </a:r>
            <a:r>
              <a:rPr lang="en-US" b="1" u="sng" dirty="0" smtClean="0"/>
              <a:t>don’t</a:t>
            </a:r>
            <a:r>
              <a:rPr lang="en-US" dirty="0" smtClean="0"/>
              <a:t> have to use that strategy, but you’ll know it’s there. It’s just like putting up a poster—sometimes you’ll use a hammer and nail, sometimes you’ll use a screw and screwdriver, and sometimes you’ll use tape—and all of them are okay.”</a:t>
            </a:r>
          </a:p>
          <a:p>
            <a:pPr lvl="1" eaLnBrk="1" hangingPunct="1">
              <a:defRPr/>
            </a:pPr>
            <a:r>
              <a:rPr lang="en-US" dirty="0" smtClean="0"/>
              <a:t>For you, teachers, a “strategy” is a means for them to get to a “skill”; for example, if students are having trouble inferring something about a character (a skill), one strategy might be for them to focus primarily on the dialogue, and think about what they already know about people: “If I heard someone on the street saying those things, what would I think about them?”</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trips(downLeft)">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a:latin typeface="Calibri" charset="0"/>
              </a:rPr>
              <a:t>Potential Workshop Schedule</a:t>
            </a:r>
          </a:p>
        </p:txBody>
      </p:sp>
      <p:graphicFrame>
        <p:nvGraphicFramePr>
          <p:cNvPr id="4" name="Content Placeholder 3"/>
          <p:cNvGraphicFramePr>
            <a:graphicFrameLocks noGrp="1"/>
          </p:cNvGraphicFramePr>
          <p:nvPr>
            <p:ph idx="1"/>
          </p:nvPr>
        </p:nvGraphicFramePr>
        <p:xfrm>
          <a:off x="457200" y="1347788"/>
          <a:ext cx="8229600" cy="180975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89759">
                <a:tc>
                  <a:txBody>
                    <a:bodyPr/>
                    <a:lstStyle/>
                    <a:p>
                      <a:pPr algn="ctr"/>
                      <a:r>
                        <a:rPr lang="en-US" sz="1800" dirty="0" smtClean="0"/>
                        <a:t>Monday</a:t>
                      </a:r>
                      <a:endParaRPr lang="en-US" sz="1800" dirty="0"/>
                    </a:p>
                  </a:txBody>
                  <a:tcPr marT="45740" marB="45740"/>
                </a:tc>
                <a:tc>
                  <a:txBody>
                    <a:bodyPr/>
                    <a:lstStyle/>
                    <a:p>
                      <a:pPr algn="ctr"/>
                      <a:r>
                        <a:rPr lang="en-US" sz="1800" dirty="0" smtClean="0"/>
                        <a:t>Tuesday</a:t>
                      </a:r>
                      <a:endParaRPr lang="en-US" sz="1800" dirty="0"/>
                    </a:p>
                  </a:txBody>
                  <a:tcPr marT="45740" marB="45740"/>
                </a:tc>
                <a:tc>
                  <a:txBody>
                    <a:bodyPr/>
                    <a:lstStyle/>
                    <a:p>
                      <a:pPr algn="ctr"/>
                      <a:r>
                        <a:rPr lang="en-US" sz="1800" dirty="0" smtClean="0"/>
                        <a:t>Wednesday</a:t>
                      </a:r>
                      <a:endParaRPr lang="en-US" sz="1800" dirty="0"/>
                    </a:p>
                  </a:txBody>
                  <a:tcPr marT="45740" marB="45740"/>
                </a:tc>
                <a:tc>
                  <a:txBody>
                    <a:bodyPr/>
                    <a:lstStyle/>
                    <a:p>
                      <a:pPr algn="ctr"/>
                      <a:r>
                        <a:rPr lang="en-US" sz="1800" dirty="0" smtClean="0"/>
                        <a:t>Thursday</a:t>
                      </a:r>
                      <a:endParaRPr lang="en-US" sz="1800" dirty="0"/>
                    </a:p>
                  </a:txBody>
                  <a:tcPr marT="45740" marB="45740"/>
                </a:tc>
                <a:tc>
                  <a:txBody>
                    <a:bodyPr/>
                    <a:lstStyle/>
                    <a:p>
                      <a:pPr algn="ctr"/>
                      <a:r>
                        <a:rPr lang="en-US" sz="1800" dirty="0" smtClean="0"/>
                        <a:t>Friday</a:t>
                      </a:r>
                      <a:endParaRPr lang="en-US" sz="1800" dirty="0"/>
                    </a:p>
                  </a:txBody>
                  <a:tcPr marT="45740" marB="45740"/>
                </a:tc>
              </a:tr>
              <a:tr h="1419991">
                <a:tc>
                  <a:txBody>
                    <a:bodyPr/>
                    <a:lstStyle/>
                    <a:p>
                      <a:r>
                        <a:rPr lang="en-US" sz="1800" dirty="0" smtClean="0"/>
                        <a:t>Read-Aloud/Independent Reading</a:t>
                      </a:r>
                      <a:endParaRPr lang="en-US" sz="1800" dirty="0"/>
                    </a:p>
                  </a:txBody>
                  <a:tcPr marT="45740" marB="45740"/>
                </a:tc>
                <a:tc>
                  <a:txBody>
                    <a:bodyPr/>
                    <a:lstStyle/>
                    <a:p>
                      <a:r>
                        <a:rPr lang="en-US" sz="1800" dirty="0" smtClean="0"/>
                        <a:t>Mini-lesson/</a:t>
                      </a:r>
                    </a:p>
                    <a:p>
                      <a:r>
                        <a:rPr lang="en-US" sz="1800" dirty="0" smtClean="0"/>
                        <a:t>Independent Reading</a:t>
                      </a:r>
                      <a:endParaRPr lang="en-US" sz="1800" dirty="0"/>
                    </a:p>
                  </a:txBody>
                  <a:tcPr marT="45740" marB="45740"/>
                </a:tc>
                <a:tc>
                  <a:txBody>
                    <a:bodyPr/>
                    <a:lstStyle/>
                    <a:p>
                      <a:r>
                        <a:rPr lang="en-US" sz="1800" dirty="0" smtClean="0"/>
                        <a:t>Read-Aloud/</a:t>
                      </a:r>
                    </a:p>
                    <a:p>
                      <a:r>
                        <a:rPr lang="en-US" sz="1800" dirty="0" smtClean="0"/>
                        <a:t>Independent Reading</a:t>
                      </a:r>
                      <a:endParaRPr lang="en-US" sz="1800" dirty="0"/>
                    </a:p>
                  </a:txBody>
                  <a:tcPr marT="45740" marB="45740"/>
                </a:tc>
                <a:tc>
                  <a:txBody>
                    <a:bodyPr/>
                    <a:lstStyle/>
                    <a:p>
                      <a:r>
                        <a:rPr lang="en-US" sz="1800" dirty="0" smtClean="0"/>
                        <a:t>Mini-lesson/</a:t>
                      </a:r>
                    </a:p>
                    <a:p>
                      <a:r>
                        <a:rPr lang="en-US" sz="1800" dirty="0" smtClean="0"/>
                        <a:t>Independent Reading</a:t>
                      </a:r>
                    </a:p>
                    <a:p>
                      <a:endParaRPr lang="en-US" sz="1800" dirty="0"/>
                    </a:p>
                  </a:txBody>
                  <a:tcPr marT="45740" marB="45740"/>
                </a:tc>
                <a:tc>
                  <a:txBody>
                    <a:bodyPr/>
                    <a:lstStyle/>
                    <a:p>
                      <a:r>
                        <a:rPr lang="en-US" sz="1800" dirty="0" smtClean="0"/>
                        <a:t>40</a:t>
                      </a:r>
                      <a:r>
                        <a:rPr lang="en-US" sz="1800" baseline="0" dirty="0" smtClean="0"/>
                        <a:t> minutes of independent reading</a:t>
                      </a:r>
                      <a:endParaRPr lang="en-US" sz="1800" dirty="0"/>
                    </a:p>
                  </a:txBody>
                  <a:tcPr marT="45740" marB="45740"/>
                </a:tc>
              </a:tr>
            </a:tbl>
          </a:graphicData>
        </a:graphic>
      </p:graphicFrame>
      <p:sp>
        <p:nvSpPr>
          <p:cNvPr id="6" name="TextBox 5"/>
          <p:cNvSpPr txBox="1">
            <a:spLocks noChangeArrowheads="1"/>
          </p:cNvSpPr>
          <p:nvPr/>
        </p:nvSpPr>
        <p:spPr bwMode="auto">
          <a:xfrm>
            <a:off x="457200" y="3157538"/>
            <a:ext cx="8229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 If you want to keep your mini-lessons short, you might not have time to read a full short story </a:t>
            </a:r>
            <a:r>
              <a:rPr lang="en-US" i="1"/>
              <a:t>and</a:t>
            </a:r>
            <a:r>
              <a:rPr lang="en-US"/>
              <a:t> teach a strategy. I usually do 15 minutes of read-alouds twice a week, pausing a few time as I read to practice strategies we’ve already learned or previewing the strategy I’m going to teach tomorrow.</a:t>
            </a:r>
          </a:p>
        </p:txBody>
      </p:sp>
      <p:sp>
        <p:nvSpPr>
          <p:cNvPr id="7" name="TextBox 6"/>
          <p:cNvSpPr txBox="1">
            <a:spLocks noChangeArrowheads="1"/>
          </p:cNvSpPr>
          <p:nvPr/>
        </p:nvSpPr>
        <p:spPr bwMode="auto">
          <a:xfrm>
            <a:off x="457200" y="5095875"/>
            <a:ext cx="822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 Then, the following day, I’ll teach them a strategy based on the piece I’ve already read.</a:t>
            </a:r>
          </a:p>
        </p:txBody>
      </p:sp>
      <p:sp>
        <p:nvSpPr>
          <p:cNvPr id="8" name="TextBox 7"/>
          <p:cNvSpPr txBox="1">
            <a:spLocks noChangeArrowheads="1"/>
          </p:cNvSpPr>
          <p:nvPr/>
        </p:nvSpPr>
        <p:spPr bwMode="auto">
          <a:xfrm>
            <a:off x="457200" y="5926138"/>
            <a:ext cx="8229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 Modify it to your needs. If you need to do a read-aloud and strategy on the same day, go for it!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457200" y="0"/>
            <a:ext cx="8464550" cy="1143000"/>
          </a:xfrm>
        </p:spPr>
        <p:txBody>
          <a:bodyPr/>
          <a:lstStyle/>
          <a:p>
            <a:pPr eaLnBrk="1" hangingPunct="1"/>
            <a:r>
              <a:rPr lang="en-US">
                <a:latin typeface="Calibri" charset="0"/>
              </a:rPr>
              <a:t>What A Workshop Lesson Looks Like</a:t>
            </a:r>
          </a:p>
        </p:txBody>
      </p:sp>
      <p:sp>
        <p:nvSpPr>
          <p:cNvPr id="37890" name="Content Placeholder 2"/>
          <p:cNvSpPr>
            <a:spLocks noGrp="1"/>
          </p:cNvSpPr>
          <p:nvPr>
            <p:ph idx="1"/>
          </p:nvPr>
        </p:nvSpPr>
        <p:spPr>
          <a:xfrm>
            <a:off x="457200" y="1143000"/>
            <a:ext cx="8229600" cy="5715000"/>
          </a:xfrm>
        </p:spPr>
        <p:txBody>
          <a:bodyPr/>
          <a:lstStyle/>
          <a:p>
            <a:pPr eaLnBrk="1" hangingPunct="1">
              <a:lnSpc>
                <a:spcPct val="80000"/>
              </a:lnSpc>
            </a:pPr>
            <a:r>
              <a:rPr lang="en-US" sz="2200">
                <a:latin typeface="Calibri" charset="0"/>
              </a:rPr>
              <a:t>Hook/Connection</a:t>
            </a:r>
          </a:p>
          <a:p>
            <a:pPr lvl="1" eaLnBrk="1" hangingPunct="1">
              <a:lnSpc>
                <a:spcPct val="80000"/>
              </a:lnSpc>
            </a:pPr>
            <a:r>
              <a:rPr lang="en-US" sz="2000">
                <a:latin typeface="Calibri" charset="0"/>
              </a:rPr>
              <a:t>Possibly ask a question or make a statement to engage students, and definitely make a connection to what you’ve done recently </a:t>
            </a:r>
          </a:p>
          <a:p>
            <a:pPr eaLnBrk="1" hangingPunct="1">
              <a:lnSpc>
                <a:spcPct val="80000"/>
              </a:lnSpc>
            </a:pPr>
            <a:r>
              <a:rPr lang="en-US" sz="2200">
                <a:latin typeface="Calibri" charset="0"/>
              </a:rPr>
              <a:t>Demonstration (“I Do”</a:t>
            </a:r>
            <a:r>
              <a:rPr lang="en-US" altLang="ja-JP" sz="2200">
                <a:latin typeface="Calibri" charset="0"/>
              </a:rPr>
              <a:t>)</a:t>
            </a:r>
          </a:p>
          <a:p>
            <a:pPr lvl="1" eaLnBrk="1" hangingPunct="1">
              <a:lnSpc>
                <a:spcPct val="80000"/>
              </a:lnSpc>
            </a:pPr>
            <a:r>
              <a:rPr lang="en-US" sz="2000">
                <a:latin typeface="Calibri" charset="0"/>
              </a:rPr>
              <a:t>Model the </a:t>
            </a:r>
            <a:r>
              <a:rPr lang="en-US" sz="2000" b="1">
                <a:latin typeface="Calibri" charset="0"/>
              </a:rPr>
              <a:t>strategy</a:t>
            </a:r>
            <a:r>
              <a:rPr lang="en-US" sz="2000">
                <a:latin typeface="Calibri" charset="0"/>
              </a:rPr>
              <a:t> for the day in front of them (usually takes 5-7 minutes)</a:t>
            </a:r>
          </a:p>
          <a:p>
            <a:pPr eaLnBrk="1" hangingPunct="1">
              <a:lnSpc>
                <a:spcPct val="80000"/>
              </a:lnSpc>
            </a:pPr>
            <a:r>
              <a:rPr lang="en-US" sz="2200">
                <a:latin typeface="Calibri" charset="0"/>
              </a:rPr>
              <a:t>Active Engagement (“We Do”</a:t>
            </a:r>
            <a:r>
              <a:rPr lang="en-US" altLang="ja-JP" sz="2200">
                <a:latin typeface="Calibri" charset="0"/>
              </a:rPr>
              <a:t>)</a:t>
            </a:r>
          </a:p>
          <a:p>
            <a:pPr lvl="1" eaLnBrk="1" hangingPunct="1">
              <a:lnSpc>
                <a:spcPct val="80000"/>
              </a:lnSpc>
            </a:pPr>
            <a:r>
              <a:rPr lang="en-US" sz="2000">
                <a:latin typeface="Calibri" charset="0"/>
              </a:rPr>
              <a:t>Have students work on the strategy on their own or in partnerships for 30 seconds to a minute; have a few share</a:t>
            </a:r>
          </a:p>
          <a:p>
            <a:pPr eaLnBrk="1" hangingPunct="1">
              <a:lnSpc>
                <a:spcPct val="80000"/>
              </a:lnSpc>
            </a:pPr>
            <a:r>
              <a:rPr lang="en-US" sz="2200">
                <a:latin typeface="Calibri" charset="0"/>
              </a:rPr>
              <a:t>Independent Work (“You Do”</a:t>
            </a:r>
            <a:r>
              <a:rPr lang="en-US" altLang="ja-JP" sz="2200">
                <a:latin typeface="Calibri" charset="0"/>
              </a:rPr>
              <a:t>)</a:t>
            </a:r>
          </a:p>
          <a:p>
            <a:pPr lvl="1" eaLnBrk="1" hangingPunct="1">
              <a:lnSpc>
                <a:spcPct val="80000"/>
              </a:lnSpc>
            </a:pPr>
            <a:r>
              <a:rPr lang="en-US" sz="2000">
                <a:latin typeface="Calibri" charset="0"/>
              </a:rPr>
              <a:t>Have students go back to their seats and read independently for 15-20 minutes, while hopefully demonstrating some evidence of using that strategy in their notebook or on post-its </a:t>
            </a:r>
          </a:p>
          <a:p>
            <a:pPr eaLnBrk="1" hangingPunct="1">
              <a:lnSpc>
                <a:spcPct val="80000"/>
              </a:lnSpc>
            </a:pPr>
            <a:r>
              <a:rPr lang="en-US" sz="2200">
                <a:latin typeface="Calibri" charset="0"/>
              </a:rPr>
              <a:t>Sharing</a:t>
            </a:r>
          </a:p>
          <a:p>
            <a:pPr lvl="1" eaLnBrk="1" hangingPunct="1">
              <a:lnSpc>
                <a:spcPct val="80000"/>
              </a:lnSpc>
            </a:pPr>
            <a:r>
              <a:rPr lang="en-US" sz="2000">
                <a:latin typeface="Calibri" charset="0"/>
              </a:rPr>
              <a:t>If there’s time, I often have students share a little about their book with someone at the table, a book recommendation they have with the whole class, or the evidence of the strategy (“I inferred this because…”)</a:t>
            </a:r>
          </a:p>
          <a:p>
            <a:pPr lvl="1" eaLnBrk="1" hangingPunct="1">
              <a:lnSpc>
                <a:spcPct val="80000"/>
              </a:lnSpc>
            </a:pPr>
            <a:endParaRPr lang="en-US" sz="2000">
              <a:latin typeface="Calibri" charset="0"/>
            </a:endParaRPr>
          </a:p>
          <a:p>
            <a:pPr lvl="1" eaLnBrk="1" hangingPunct="1">
              <a:lnSpc>
                <a:spcPct val="80000"/>
              </a:lnSpc>
            </a:pPr>
            <a:endParaRPr lang="en-US" sz="2000">
              <a:latin typeface="Calibr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457200" y="274638"/>
            <a:ext cx="8464550" cy="1143000"/>
          </a:xfrm>
        </p:spPr>
        <p:txBody>
          <a:bodyPr/>
          <a:lstStyle/>
          <a:p>
            <a:pPr eaLnBrk="1" hangingPunct="1"/>
            <a:r>
              <a:rPr lang="en-US">
                <a:latin typeface="Calibri" charset="0"/>
              </a:rPr>
              <a:t>What A Workshop Lesson Looks Like</a:t>
            </a:r>
          </a:p>
        </p:txBody>
      </p:sp>
      <p:sp>
        <p:nvSpPr>
          <p:cNvPr id="40962" name="Content Placeholder 2"/>
          <p:cNvSpPr>
            <a:spLocks noGrp="1"/>
          </p:cNvSpPr>
          <p:nvPr>
            <p:ph idx="1"/>
          </p:nvPr>
        </p:nvSpPr>
        <p:spPr/>
        <p:txBody>
          <a:bodyPr/>
          <a:lstStyle/>
          <a:p>
            <a:pPr eaLnBrk="1" hangingPunct="1">
              <a:lnSpc>
                <a:spcPct val="80000"/>
              </a:lnSpc>
            </a:pPr>
            <a:r>
              <a:rPr lang="en-US" sz="2500" dirty="0">
                <a:latin typeface="Calibri" charset="0"/>
              </a:rPr>
              <a:t>Hook/Connection</a:t>
            </a:r>
          </a:p>
          <a:p>
            <a:pPr lvl="1" eaLnBrk="1" hangingPunct="1">
              <a:lnSpc>
                <a:spcPct val="80000"/>
              </a:lnSpc>
            </a:pPr>
            <a:r>
              <a:rPr lang="en-US" sz="2200" dirty="0">
                <a:latin typeface="Calibri" charset="0"/>
              </a:rPr>
              <a:t>Possibly ask a question or make a statement to engage students, and definitely make a connection to what you’ve done recently. If you’re just doing a read-aloud, you could just introduce the book a little</a:t>
            </a:r>
            <a:endParaRPr lang="en-US" sz="1900" dirty="0">
              <a:latin typeface="Calibri" charset="0"/>
            </a:endParaRPr>
          </a:p>
          <a:p>
            <a:pPr lvl="2" eaLnBrk="1" hangingPunct="1">
              <a:lnSpc>
                <a:spcPct val="80000"/>
              </a:lnSpc>
            </a:pPr>
            <a:r>
              <a:rPr lang="en-US" sz="1900" dirty="0">
                <a:latin typeface="Calibri" charset="0"/>
              </a:rPr>
              <a:t>“How many of you have overheard a conversation on the street and assumed something about them based on what they were saying?” </a:t>
            </a:r>
          </a:p>
          <a:p>
            <a:pPr lvl="2" eaLnBrk="1" hangingPunct="1">
              <a:lnSpc>
                <a:spcPct val="80000"/>
              </a:lnSpc>
            </a:pPr>
            <a:r>
              <a:rPr lang="en-US" sz="1900" dirty="0">
                <a:latin typeface="Calibri" charset="0"/>
              </a:rPr>
              <a:t>“I was reading the comic strip </a:t>
            </a:r>
            <a:r>
              <a:rPr lang="en-US" sz="1900" i="1" dirty="0">
                <a:latin typeface="Calibri" charset="0"/>
              </a:rPr>
              <a:t>Calvin &amp; Hobbes </a:t>
            </a:r>
            <a:r>
              <a:rPr lang="en-US" sz="1900" dirty="0">
                <a:latin typeface="Calibri" charset="0"/>
              </a:rPr>
              <a:t>the other day, and I was thinking about how well I seem to know them just from a few conversations and actions.”</a:t>
            </a:r>
            <a:endParaRPr lang="en-US" altLang="ja-JP" sz="1900" dirty="0">
              <a:latin typeface="Calibri" charset="0"/>
            </a:endParaRPr>
          </a:p>
          <a:p>
            <a:pPr lvl="2" eaLnBrk="1" hangingPunct="1">
              <a:lnSpc>
                <a:spcPct val="80000"/>
              </a:lnSpc>
            </a:pPr>
            <a:r>
              <a:rPr lang="en-US" sz="1900" dirty="0">
                <a:latin typeface="Calibri" charset="0"/>
              </a:rPr>
              <a:t>“Last week we worked a lot </a:t>
            </a:r>
            <a:r>
              <a:rPr lang="en-US" sz="1900" dirty="0" smtClean="0">
                <a:latin typeface="Calibri" charset="0"/>
              </a:rPr>
              <a:t>with inferring </a:t>
            </a:r>
            <a:r>
              <a:rPr lang="en-US" sz="1900" dirty="0">
                <a:latin typeface="Calibri" charset="0"/>
              </a:rPr>
              <a:t>something about a person from their actions—what they do. A lot of times, though, our first impressions of a person or a character come from what they are saying.”</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2">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2">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6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457200" y="0"/>
            <a:ext cx="8464550" cy="1143000"/>
          </a:xfrm>
        </p:spPr>
        <p:txBody>
          <a:bodyPr/>
          <a:lstStyle/>
          <a:p>
            <a:pPr eaLnBrk="1" hangingPunct="1"/>
            <a:r>
              <a:rPr lang="en-US">
                <a:latin typeface="Calibri" charset="0"/>
              </a:rPr>
              <a:t>What A Workshop Lesson Looks Like</a:t>
            </a:r>
          </a:p>
        </p:txBody>
      </p:sp>
      <p:sp>
        <p:nvSpPr>
          <p:cNvPr id="40962" name="Content Placeholder 2"/>
          <p:cNvSpPr>
            <a:spLocks noGrp="1"/>
          </p:cNvSpPr>
          <p:nvPr>
            <p:ph idx="1"/>
          </p:nvPr>
        </p:nvSpPr>
        <p:spPr>
          <a:xfrm>
            <a:off x="457200" y="1143000"/>
            <a:ext cx="8229600" cy="5715000"/>
          </a:xfrm>
        </p:spPr>
        <p:txBody>
          <a:bodyPr/>
          <a:lstStyle/>
          <a:p>
            <a:pPr eaLnBrk="1" hangingPunct="1">
              <a:lnSpc>
                <a:spcPct val="80000"/>
              </a:lnSpc>
            </a:pPr>
            <a:r>
              <a:rPr lang="en-US" sz="2200">
                <a:latin typeface="Calibri" charset="0"/>
              </a:rPr>
              <a:t>Hook/Connection</a:t>
            </a:r>
          </a:p>
          <a:p>
            <a:pPr lvl="1" eaLnBrk="1" hangingPunct="1">
              <a:lnSpc>
                <a:spcPct val="80000"/>
              </a:lnSpc>
            </a:pPr>
            <a:r>
              <a:rPr lang="en-US" sz="2000">
                <a:latin typeface="Calibri" charset="0"/>
              </a:rPr>
              <a:t>Possibly ask a question or make a statement to engage students, and definitely make a connection to what you’ve done recently </a:t>
            </a:r>
          </a:p>
          <a:p>
            <a:pPr eaLnBrk="1" hangingPunct="1">
              <a:lnSpc>
                <a:spcPct val="80000"/>
              </a:lnSpc>
            </a:pPr>
            <a:r>
              <a:rPr lang="en-US" sz="2200">
                <a:latin typeface="Calibri" charset="0"/>
              </a:rPr>
              <a:t>Demonstration (“I Do”</a:t>
            </a:r>
            <a:r>
              <a:rPr lang="en-US" altLang="ja-JP" sz="2200">
                <a:latin typeface="Calibri" charset="0"/>
              </a:rPr>
              <a:t>)</a:t>
            </a:r>
          </a:p>
          <a:p>
            <a:pPr lvl="1" eaLnBrk="1" hangingPunct="1">
              <a:lnSpc>
                <a:spcPct val="80000"/>
              </a:lnSpc>
            </a:pPr>
            <a:r>
              <a:rPr lang="en-US" sz="2000">
                <a:latin typeface="Calibri" charset="0"/>
              </a:rPr>
              <a:t>Model the </a:t>
            </a:r>
            <a:r>
              <a:rPr lang="en-US" sz="2000" b="1">
                <a:latin typeface="Calibri" charset="0"/>
              </a:rPr>
              <a:t>strategy</a:t>
            </a:r>
            <a:r>
              <a:rPr lang="en-US" sz="2000">
                <a:latin typeface="Calibri" charset="0"/>
              </a:rPr>
              <a:t> for the day in front of them (usually takes 5-7 minutes)</a:t>
            </a:r>
          </a:p>
          <a:p>
            <a:pPr eaLnBrk="1" hangingPunct="1">
              <a:lnSpc>
                <a:spcPct val="80000"/>
              </a:lnSpc>
            </a:pPr>
            <a:r>
              <a:rPr lang="en-US" sz="2200">
                <a:latin typeface="Calibri" charset="0"/>
              </a:rPr>
              <a:t>Active Engagement (“We Do”</a:t>
            </a:r>
            <a:r>
              <a:rPr lang="en-US" altLang="ja-JP" sz="2200">
                <a:latin typeface="Calibri" charset="0"/>
              </a:rPr>
              <a:t>)</a:t>
            </a:r>
          </a:p>
          <a:p>
            <a:pPr lvl="1" eaLnBrk="1" hangingPunct="1">
              <a:lnSpc>
                <a:spcPct val="80000"/>
              </a:lnSpc>
            </a:pPr>
            <a:r>
              <a:rPr lang="en-US" sz="2000">
                <a:latin typeface="Calibri" charset="0"/>
              </a:rPr>
              <a:t>Have students work on the strategy on their own or in partnerships for 30 seconds to a minute; have a few share</a:t>
            </a:r>
          </a:p>
          <a:p>
            <a:pPr eaLnBrk="1" hangingPunct="1">
              <a:lnSpc>
                <a:spcPct val="80000"/>
              </a:lnSpc>
            </a:pPr>
            <a:r>
              <a:rPr lang="en-US" sz="2200">
                <a:latin typeface="Calibri" charset="0"/>
              </a:rPr>
              <a:t>Independent Work (“You Do”</a:t>
            </a:r>
            <a:r>
              <a:rPr lang="en-US" altLang="ja-JP" sz="2200">
                <a:latin typeface="Calibri" charset="0"/>
              </a:rPr>
              <a:t>)</a:t>
            </a:r>
          </a:p>
          <a:p>
            <a:pPr lvl="1" eaLnBrk="1" hangingPunct="1">
              <a:lnSpc>
                <a:spcPct val="80000"/>
              </a:lnSpc>
            </a:pPr>
            <a:r>
              <a:rPr lang="en-US" sz="2000">
                <a:latin typeface="Calibri" charset="0"/>
              </a:rPr>
              <a:t>Have students go back to their seats and read independently for 15-20 minutes, while hopefully demonstrating some evidence of using that strategy in their notebook or on post-its </a:t>
            </a:r>
          </a:p>
          <a:p>
            <a:pPr eaLnBrk="1" hangingPunct="1">
              <a:lnSpc>
                <a:spcPct val="80000"/>
              </a:lnSpc>
            </a:pPr>
            <a:r>
              <a:rPr lang="en-US" sz="2200">
                <a:latin typeface="Calibri" charset="0"/>
              </a:rPr>
              <a:t>Sharing</a:t>
            </a:r>
          </a:p>
          <a:p>
            <a:pPr lvl="1" eaLnBrk="1" hangingPunct="1">
              <a:lnSpc>
                <a:spcPct val="80000"/>
              </a:lnSpc>
            </a:pPr>
            <a:r>
              <a:rPr lang="en-US" sz="2000">
                <a:latin typeface="Calibri" charset="0"/>
              </a:rPr>
              <a:t>If there’s time, I often have students share a little about their book with someone at the table, a book recommendation they have with the whole class, or the evidence of the strategy (“I inferred this because…”)</a:t>
            </a:r>
          </a:p>
          <a:p>
            <a:pPr lvl="1" eaLnBrk="1" hangingPunct="1">
              <a:lnSpc>
                <a:spcPct val="80000"/>
              </a:lnSpc>
            </a:pPr>
            <a:endParaRPr lang="en-US" sz="2000">
              <a:latin typeface="Calibri" charset="0"/>
            </a:endParaRPr>
          </a:p>
          <a:p>
            <a:pPr lvl="1" eaLnBrk="1" hangingPunct="1">
              <a:lnSpc>
                <a:spcPct val="80000"/>
              </a:lnSpc>
            </a:pPr>
            <a:endParaRPr lang="en-US" sz="2000">
              <a:latin typeface="Calibr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457200" y="0"/>
            <a:ext cx="8464550" cy="1143000"/>
          </a:xfrm>
        </p:spPr>
        <p:txBody>
          <a:bodyPr/>
          <a:lstStyle/>
          <a:p>
            <a:pPr eaLnBrk="1" hangingPunct="1"/>
            <a:r>
              <a:rPr lang="en-US">
                <a:latin typeface="Calibri" charset="0"/>
              </a:rPr>
              <a:t>What A Workshop Lesson Looks Like</a:t>
            </a:r>
          </a:p>
        </p:txBody>
      </p:sp>
      <p:sp>
        <p:nvSpPr>
          <p:cNvPr id="43010" name="Content Placeholder 2"/>
          <p:cNvSpPr>
            <a:spLocks noGrp="1"/>
          </p:cNvSpPr>
          <p:nvPr>
            <p:ph idx="1"/>
          </p:nvPr>
        </p:nvSpPr>
        <p:spPr>
          <a:xfrm>
            <a:off x="457200" y="1155700"/>
            <a:ext cx="8229600" cy="4649788"/>
          </a:xfrm>
        </p:spPr>
        <p:txBody>
          <a:bodyPr/>
          <a:lstStyle/>
          <a:p>
            <a:pPr eaLnBrk="1" hangingPunct="1"/>
            <a:r>
              <a:rPr lang="en-US" b="1">
                <a:latin typeface="Calibri" charset="0"/>
              </a:rPr>
              <a:t>Strategy:</a:t>
            </a:r>
            <a:r>
              <a:rPr lang="en-US">
                <a:latin typeface="Calibri" charset="0"/>
              </a:rPr>
              <a:t> Readers can often </a:t>
            </a:r>
            <a:r>
              <a:rPr lang="en-US" i="1">
                <a:latin typeface="Calibri" charset="0"/>
              </a:rPr>
              <a:t>infer</a:t>
            </a:r>
            <a:r>
              <a:rPr lang="en-US">
                <a:latin typeface="Calibri" charset="0"/>
              </a:rPr>
              <a:t>, or guess, a lot about a character from what the say. Read what your character is saying and ask yourself, “If I were listening to this person in real life, what would I think about them?” </a:t>
            </a:r>
            <a:endParaRPr lang="en-US" b="1">
              <a:latin typeface="Calibr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457200" y="274638"/>
            <a:ext cx="8229600" cy="677862"/>
          </a:xfrm>
        </p:spPr>
        <p:txBody>
          <a:bodyPr/>
          <a:lstStyle/>
          <a:p>
            <a:r>
              <a:rPr lang="en-US">
                <a:latin typeface="Calibri" charset="0"/>
              </a:rPr>
              <a:t>Potential Units</a:t>
            </a:r>
          </a:p>
        </p:txBody>
      </p:sp>
      <p:graphicFrame>
        <p:nvGraphicFramePr>
          <p:cNvPr id="5" name="Table 4"/>
          <p:cNvGraphicFramePr>
            <a:graphicFrameLocks noGrp="1"/>
          </p:cNvGraphicFramePr>
          <p:nvPr>
            <p:extLst>
              <p:ext uri="{D42A27DB-BD31-4B8C-83A1-F6EECF244321}">
                <p14:modId xmlns:p14="http://schemas.microsoft.com/office/powerpoint/2010/main" val="2758238095"/>
              </p:ext>
            </p:extLst>
          </p:nvPr>
        </p:nvGraphicFramePr>
        <p:xfrm>
          <a:off x="0" y="1112838"/>
          <a:ext cx="9144000" cy="5360986"/>
        </p:xfrm>
        <a:graphic>
          <a:graphicData uri="http://schemas.openxmlformats.org/drawingml/2006/table">
            <a:tbl>
              <a:tblPr firstRow="1" bandRow="1">
                <a:tableStyleId>{9DCAF9ED-07DC-4A11-8D7F-57B35C25682E}</a:tableStyleId>
              </a:tblPr>
              <a:tblGrid>
                <a:gridCol w="4572000"/>
                <a:gridCol w="4572000"/>
              </a:tblGrid>
              <a:tr h="552313">
                <a:tc>
                  <a:txBody>
                    <a:bodyPr/>
                    <a:lstStyle/>
                    <a:p>
                      <a:r>
                        <a:rPr lang="en-US" sz="1800" dirty="0" smtClean="0"/>
                        <a:t>Month</a:t>
                      </a:r>
                      <a:endParaRPr lang="en-US" sz="1800" dirty="0"/>
                    </a:p>
                  </a:txBody>
                  <a:tcPr marT="45725" marB="45725"/>
                </a:tc>
                <a:tc>
                  <a:txBody>
                    <a:bodyPr/>
                    <a:lstStyle/>
                    <a:p>
                      <a:r>
                        <a:rPr lang="en-US" sz="1800" dirty="0" smtClean="0"/>
                        <a:t>Unit</a:t>
                      </a:r>
                      <a:endParaRPr lang="en-US" sz="1800" dirty="0"/>
                    </a:p>
                  </a:txBody>
                  <a:tcPr marT="45725" marB="45725"/>
                </a:tc>
              </a:tr>
              <a:tr h="953307">
                <a:tc>
                  <a:txBody>
                    <a:bodyPr/>
                    <a:lstStyle/>
                    <a:p>
                      <a:r>
                        <a:rPr lang="en-US" sz="2400" dirty="0" smtClean="0"/>
                        <a:t>September</a:t>
                      </a:r>
                      <a:endParaRPr lang="en-US" sz="2400" dirty="0"/>
                    </a:p>
                  </a:txBody>
                  <a:tcPr marT="45725" marB="45725"/>
                </a:tc>
                <a:tc>
                  <a:txBody>
                    <a:bodyPr/>
                    <a:lstStyle/>
                    <a:p>
                      <a:r>
                        <a:rPr lang="en-US" sz="2400" dirty="0" smtClean="0"/>
                        <a:t>Launching Independent Reading, Workshop;</a:t>
                      </a:r>
                      <a:r>
                        <a:rPr lang="en-US" sz="2400" baseline="0" dirty="0" smtClean="0"/>
                        <a:t> Reading Assessments</a:t>
                      </a:r>
                      <a:endParaRPr lang="en-US" sz="2400" dirty="0"/>
                    </a:p>
                  </a:txBody>
                  <a:tcPr marT="45725" marB="45725"/>
                </a:tc>
              </a:tr>
              <a:tr h="823057">
                <a:tc>
                  <a:txBody>
                    <a:bodyPr/>
                    <a:lstStyle/>
                    <a:p>
                      <a:r>
                        <a:rPr lang="en-US" sz="2400" dirty="0" smtClean="0"/>
                        <a:t>October</a:t>
                      </a:r>
                      <a:endParaRPr lang="en-US" sz="2400" dirty="0"/>
                    </a:p>
                  </a:txBody>
                  <a:tcPr marT="45725" marB="45725"/>
                </a:tc>
                <a:tc>
                  <a:txBody>
                    <a:bodyPr/>
                    <a:lstStyle/>
                    <a:p>
                      <a:r>
                        <a:rPr lang="en-US" sz="2400" dirty="0" smtClean="0"/>
                        <a:t>Mystery/Horror/Suspense</a:t>
                      </a:r>
                      <a:endParaRPr lang="en-US" sz="2400" dirty="0"/>
                    </a:p>
                  </a:txBody>
                  <a:tcPr marT="45725" marB="45725"/>
                </a:tc>
              </a:tr>
              <a:tr h="552313">
                <a:tc>
                  <a:txBody>
                    <a:bodyPr/>
                    <a:lstStyle/>
                    <a:p>
                      <a:r>
                        <a:rPr lang="en-US" sz="2400" dirty="0" smtClean="0"/>
                        <a:t>November</a:t>
                      </a:r>
                      <a:endParaRPr lang="en-US" sz="2400" dirty="0"/>
                    </a:p>
                  </a:txBody>
                  <a:tcPr marT="45725" marB="45725"/>
                </a:tc>
                <a:tc>
                  <a:txBody>
                    <a:bodyPr/>
                    <a:lstStyle/>
                    <a:p>
                      <a:r>
                        <a:rPr lang="en-US" sz="2400" dirty="0" smtClean="0"/>
                        <a:t>Nonfiction Reading/Content Unit</a:t>
                      </a:r>
                      <a:endParaRPr lang="en-US" sz="2400" dirty="0"/>
                    </a:p>
                  </a:txBody>
                  <a:tcPr marT="45725" marB="45725"/>
                </a:tc>
              </a:tr>
              <a:tr h="552313">
                <a:tc>
                  <a:txBody>
                    <a:bodyPr/>
                    <a:lstStyle/>
                    <a:p>
                      <a:r>
                        <a:rPr lang="en-US" sz="2400" dirty="0" smtClean="0"/>
                        <a:t>December/January</a:t>
                      </a:r>
                      <a:endParaRPr lang="en-US" sz="2400" dirty="0"/>
                    </a:p>
                  </a:txBody>
                  <a:tcPr marT="45725" marB="45725"/>
                </a:tc>
                <a:tc>
                  <a:txBody>
                    <a:bodyPr/>
                    <a:lstStyle/>
                    <a:p>
                      <a:r>
                        <a:rPr lang="en-US" sz="2400" dirty="0" smtClean="0"/>
                        <a:t>Fantasy Unit/Book Clubs</a:t>
                      </a:r>
                      <a:endParaRPr lang="en-US" sz="2400" dirty="0"/>
                    </a:p>
                  </a:txBody>
                  <a:tcPr marT="45725" marB="45725"/>
                </a:tc>
              </a:tr>
              <a:tr h="552313">
                <a:tc>
                  <a:txBody>
                    <a:bodyPr/>
                    <a:lstStyle/>
                    <a:p>
                      <a:r>
                        <a:rPr lang="en-US" sz="2400" dirty="0" smtClean="0"/>
                        <a:t>February/March</a:t>
                      </a:r>
                      <a:endParaRPr lang="en-US" sz="2400" dirty="0"/>
                    </a:p>
                  </a:txBody>
                  <a:tcPr marT="45725" marB="45725"/>
                </a:tc>
                <a:tc>
                  <a:txBody>
                    <a:bodyPr/>
                    <a:lstStyle/>
                    <a:p>
                      <a:r>
                        <a:rPr lang="en-US" sz="2400" dirty="0" smtClean="0"/>
                        <a:t>Poetry</a:t>
                      </a:r>
                      <a:endParaRPr lang="en-US" sz="2400" dirty="0"/>
                    </a:p>
                  </a:txBody>
                  <a:tcPr marT="45725" marB="45725"/>
                </a:tc>
              </a:tr>
              <a:tr h="552313">
                <a:tc>
                  <a:txBody>
                    <a:bodyPr/>
                    <a:lstStyle/>
                    <a:p>
                      <a:r>
                        <a:rPr lang="en-US" sz="2400" dirty="0" smtClean="0"/>
                        <a:t>March/April</a:t>
                      </a:r>
                      <a:endParaRPr lang="en-US" sz="2400" dirty="0"/>
                    </a:p>
                  </a:txBody>
                  <a:tcPr marT="45725" marB="45725"/>
                </a:tc>
                <a:tc>
                  <a:txBody>
                    <a:bodyPr/>
                    <a:lstStyle/>
                    <a:p>
                      <a:r>
                        <a:rPr lang="en-US" sz="2400" dirty="0" smtClean="0"/>
                        <a:t>Reading for a Test</a:t>
                      </a:r>
                      <a:endParaRPr lang="en-US" sz="2400" dirty="0"/>
                    </a:p>
                  </a:txBody>
                  <a:tcPr marT="45725" marB="45725"/>
                </a:tc>
              </a:tr>
              <a:tr h="823057">
                <a:tc>
                  <a:txBody>
                    <a:bodyPr/>
                    <a:lstStyle/>
                    <a:p>
                      <a:r>
                        <a:rPr lang="en-US" sz="2400" dirty="0" smtClean="0"/>
                        <a:t>May/June</a:t>
                      </a:r>
                      <a:endParaRPr lang="en-US" sz="2400" dirty="0"/>
                    </a:p>
                  </a:txBody>
                  <a:tcPr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Social Issues Book Clubs</a:t>
                      </a:r>
                    </a:p>
                    <a:p>
                      <a:endParaRPr lang="en-US" sz="2400" dirty="0"/>
                    </a:p>
                  </a:txBody>
                  <a:tcPr marT="45725" marB="45725"/>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pPr eaLnBrk="1" hangingPunct="1"/>
            <a:r>
              <a:rPr lang="en-US">
                <a:latin typeface="Calibri" charset="0"/>
              </a:rPr>
              <a:t>Skills I Focus on</a:t>
            </a:r>
            <a:br>
              <a:rPr lang="en-US">
                <a:latin typeface="Calibri" charset="0"/>
              </a:rPr>
            </a:br>
            <a:r>
              <a:rPr lang="en-US">
                <a:latin typeface="Calibri" charset="0"/>
              </a:rPr>
              <a:t>Throughout the Year</a:t>
            </a:r>
          </a:p>
        </p:txBody>
      </p:sp>
      <p:sp>
        <p:nvSpPr>
          <p:cNvPr id="47106" name="Content Placeholder 2"/>
          <p:cNvSpPr>
            <a:spLocks noGrp="1"/>
          </p:cNvSpPr>
          <p:nvPr>
            <p:ph idx="1"/>
          </p:nvPr>
        </p:nvSpPr>
        <p:spPr>
          <a:xfrm>
            <a:off x="457200" y="1600200"/>
            <a:ext cx="8229600" cy="4649788"/>
          </a:xfrm>
        </p:spPr>
        <p:txBody>
          <a:bodyPr/>
          <a:lstStyle/>
          <a:p>
            <a:pPr eaLnBrk="1" hangingPunct="1"/>
            <a:r>
              <a:rPr lang="en-US">
                <a:latin typeface="Calibri" charset="0"/>
              </a:rPr>
              <a:t>Self-Monitoring (making sure they understand what they’re reading)</a:t>
            </a:r>
          </a:p>
          <a:p>
            <a:pPr eaLnBrk="1" hangingPunct="1"/>
            <a:r>
              <a:rPr lang="en-US">
                <a:latin typeface="Calibri" charset="0"/>
              </a:rPr>
              <a:t>Making a movie in their heads (envisioning)</a:t>
            </a:r>
          </a:p>
          <a:p>
            <a:pPr eaLnBrk="1" hangingPunct="1"/>
            <a:r>
              <a:rPr lang="en-US">
                <a:latin typeface="Calibri" charset="0"/>
              </a:rPr>
              <a:t>Inferring</a:t>
            </a:r>
          </a:p>
          <a:p>
            <a:pPr eaLnBrk="1" hangingPunct="1"/>
            <a:r>
              <a:rPr lang="en-US">
                <a:latin typeface="Calibri" charset="0"/>
              </a:rPr>
              <a:t>Making predictions</a:t>
            </a:r>
          </a:p>
          <a:p>
            <a:pPr eaLnBrk="1" hangingPunct="1"/>
            <a:r>
              <a:rPr lang="en-US">
                <a:latin typeface="Calibri" charset="0"/>
              </a:rPr>
              <a:t>Asking questions</a:t>
            </a:r>
          </a:p>
          <a:p>
            <a:pPr eaLnBrk="1" hangingPunct="1"/>
            <a:r>
              <a:rPr lang="en-US">
                <a:latin typeface="Calibri" charset="0"/>
              </a:rPr>
              <a:t>Making text to self/text/world connections</a:t>
            </a:r>
          </a:p>
          <a:p>
            <a:pPr eaLnBrk="1" hangingPunct="1"/>
            <a:r>
              <a:rPr lang="en-US">
                <a:latin typeface="Calibri" charset="0"/>
              </a:rPr>
              <a:t>Responding personally to the text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pPr eaLnBrk="1" hangingPunct="1"/>
            <a:r>
              <a:rPr lang="en-US">
                <a:latin typeface="Calibri" charset="0"/>
              </a:rPr>
              <a:t>Assessment: Reading Levels</a:t>
            </a:r>
          </a:p>
        </p:txBody>
      </p:sp>
      <p:sp>
        <p:nvSpPr>
          <p:cNvPr id="2" name="Content Placeholder 1"/>
          <p:cNvSpPr>
            <a:spLocks noGrp="1"/>
          </p:cNvSpPr>
          <p:nvPr>
            <p:ph idx="1"/>
          </p:nvPr>
        </p:nvSpPr>
        <p:spPr/>
        <p:txBody>
          <a:bodyPr/>
          <a:lstStyle/>
          <a:p>
            <a:pPr algn="just"/>
            <a:r>
              <a:rPr lang="en-US" dirty="0">
                <a:latin typeface="Calibri" charset="0"/>
              </a:rPr>
              <a:t>Being able to assess students and, especially, getting them to assess themselves is essential to their growth.</a:t>
            </a:r>
          </a:p>
          <a:p>
            <a:r>
              <a:rPr lang="en-US" dirty="0">
                <a:latin typeface="Calibri" charset="0"/>
              </a:rPr>
              <a:t>With levels, make clear that one’s reading level is nothing to be ashamed of.</a:t>
            </a:r>
          </a:p>
          <a:p>
            <a:r>
              <a:rPr lang="en-US" dirty="0">
                <a:latin typeface="Calibri" charset="0"/>
              </a:rPr>
              <a:t>A student at their right level usually should be reading about a page every minute (in fiction)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a:latin typeface="Calibri" charset="0"/>
              </a:rPr>
              <a:t>Why Workshop Model?</a:t>
            </a:r>
          </a:p>
        </p:txBody>
      </p:sp>
      <p:sp>
        <p:nvSpPr>
          <p:cNvPr id="16386" name="Content Placeholder 2"/>
          <p:cNvSpPr>
            <a:spLocks noGrp="1"/>
          </p:cNvSpPr>
          <p:nvPr>
            <p:ph idx="1"/>
          </p:nvPr>
        </p:nvSpPr>
        <p:spPr>
          <a:xfrm>
            <a:off x="457200" y="1417638"/>
            <a:ext cx="8229600" cy="5165725"/>
          </a:xfrm>
        </p:spPr>
        <p:txBody>
          <a:bodyPr>
            <a:normAutofit fontScale="92500" lnSpcReduction="20000"/>
          </a:bodyPr>
          <a:lstStyle/>
          <a:p>
            <a:pPr eaLnBrk="1" hangingPunct="1">
              <a:defRPr/>
            </a:pPr>
            <a:r>
              <a:rPr lang="en-US" dirty="0" smtClean="0">
                <a:latin typeface="Calibri" charset="0"/>
              </a:rPr>
              <a:t>Done effectively, the model fosters:</a:t>
            </a:r>
            <a:endParaRPr lang="en-US" dirty="0">
              <a:latin typeface="Calibri" charset="0"/>
            </a:endParaRPr>
          </a:p>
          <a:p>
            <a:pPr lvl="1" eaLnBrk="1" hangingPunct="1">
              <a:defRPr/>
            </a:pPr>
            <a:r>
              <a:rPr lang="en-US" dirty="0" smtClean="0">
                <a:latin typeface="Calibri" charset="0"/>
              </a:rPr>
              <a:t>Independence</a:t>
            </a:r>
          </a:p>
          <a:p>
            <a:pPr lvl="2" eaLnBrk="1" hangingPunct="1">
              <a:defRPr/>
            </a:pPr>
            <a:r>
              <a:rPr lang="en-US" dirty="0" smtClean="0">
                <a:latin typeface="Calibri" charset="0"/>
              </a:rPr>
              <a:t>Students learn interchangeable strategies they can use again and again on their own.</a:t>
            </a:r>
            <a:endParaRPr lang="en-US" dirty="0">
              <a:latin typeface="Calibri" charset="0"/>
            </a:endParaRPr>
          </a:p>
          <a:p>
            <a:pPr lvl="1" eaLnBrk="1" hangingPunct="1">
              <a:defRPr/>
            </a:pPr>
            <a:r>
              <a:rPr lang="en-US" dirty="0" smtClean="0">
                <a:latin typeface="Calibri" charset="0"/>
              </a:rPr>
              <a:t>Differentiation</a:t>
            </a:r>
          </a:p>
          <a:p>
            <a:pPr lvl="2" eaLnBrk="1" hangingPunct="1">
              <a:defRPr/>
            </a:pPr>
            <a:r>
              <a:rPr lang="en-US" dirty="0" smtClean="0">
                <a:latin typeface="Calibri" charset="0"/>
              </a:rPr>
              <a:t>Students read and write at their own level </a:t>
            </a:r>
            <a:r>
              <a:rPr lang="en-US" u="sng" dirty="0" smtClean="0">
                <a:latin typeface="Calibri" charset="0"/>
              </a:rPr>
              <a:t>and</a:t>
            </a:r>
            <a:r>
              <a:rPr lang="en-US" dirty="0" smtClean="0">
                <a:latin typeface="Calibri" charset="0"/>
              </a:rPr>
              <a:t> there’s a lot more time for individual and group conferencing.</a:t>
            </a:r>
          </a:p>
          <a:p>
            <a:pPr lvl="1" eaLnBrk="1" hangingPunct="1">
              <a:defRPr/>
            </a:pPr>
            <a:r>
              <a:rPr lang="en-US" dirty="0" smtClean="0">
                <a:latin typeface="Calibri" charset="0"/>
              </a:rPr>
              <a:t>Excitement </a:t>
            </a:r>
            <a:r>
              <a:rPr lang="en-US" dirty="0">
                <a:latin typeface="Calibri" charset="0"/>
              </a:rPr>
              <a:t>about reading and </a:t>
            </a:r>
            <a:r>
              <a:rPr lang="en-US" dirty="0" smtClean="0">
                <a:latin typeface="Calibri" charset="0"/>
              </a:rPr>
              <a:t>writing</a:t>
            </a:r>
          </a:p>
          <a:p>
            <a:pPr lvl="2" eaLnBrk="1" hangingPunct="1">
              <a:defRPr/>
            </a:pPr>
            <a:r>
              <a:rPr lang="en-US" dirty="0" smtClean="0">
                <a:latin typeface="Calibri" charset="0"/>
              </a:rPr>
              <a:t> When students choose what to read and write, they have more ownership, they’re introduced to other genres, and they get their friends excited about reading and writing.</a:t>
            </a:r>
          </a:p>
          <a:p>
            <a:pPr lvl="1" eaLnBrk="1" hangingPunct="1">
              <a:defRPr/>
            </a:pPr>
            <a:r>
              <a:rPr lang="en-US" dirty="0" smtClean="0">
                <a:latin typeface="Calibri" charset="0"/>
              </a:rPr>
              <a:t>Increased reading and writing abilities (and scores)</a:t>
            </a:r>
          </a:p>
          <a:p>
            <a:pPr lvl="2" eaLnBrk="1" hangingPunct="1">
              <a:defRPr/>
            </a:pPr>
            <a:r>
              <a:rPr lang="en-US" dirty="0" smtClean="0">
                <a:latin typeface="Calibri" charset="0"/>
              </a:rPr>
              <a:t> From my experience, students in the workshop model, especially lower level students, grow exponentially as readers and make major leaps as writers.</a:t>
            </a:r>
          </a:p>
          <a:p>
            <a:pPr lvl="2" eaLnBrk="1" hangingPunct="1">
              <a:defRPr/>
            </a:pPr>
            <a:endParaRPr lang="en-US" dirty="0">
              <a:latin typeface="Calibr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fade">
                                      <p:cBhvr>
                                        <p:cTn id="7" dur="1000"/>
                                        <p:tgtEl>
                                          <p:spTgt spid="163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6">
                                            <p:txEl>
                                              <p:pRg st="1" end="1"/>
                                            </p:txEl>
                                          </p:spTgt>
                                        </p:tgtEl>
                                        <p:attrNameLst>
                                          <p:attrName>style.visibility</p:attrName>
                                        </p:attrNameLst>
                                      </p:cBhvr>
                                      <p:to>
                                        <p:strVal val="visible"/>
                                      </p:to>
                                    </p:set>
                                    <p:animEffect transition="in" filter="fade">
                                      <p:cBhvr>
                                        <p:cTn id="12" dur="1000"/>
                                        <p:tgtEl>
                                          <p:spTgt spid="16386">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386">
                                            <p:txEl>
                                              <p:pRg st="2" end="2"/>
                                            </p:txEl>
                                          </p:spTgt>
                                        </p:tgtEl>
                                        <p:attrNameLst>
                                          <p:attrName>style.visibility</p:attrName>
                                        </p:attrNameLst>
                                      </p:cBhvr>
                                      <p:to>
                                        <p:strVal val="visible"/>
                                      </p:to>
                                    </p:set>
                                    <p:animEffect transition="in" filter="fade">
                                      <p:cBhvr>
                                        <p:cTn id="15" dur="1000"/>
                                        <p:tgtEl>
                                          <p:spTgt spid="16386">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386">
                                            <p:txEl>
                                              <p:pRg st="3" end="3"/>
                                            </p:txEl>
                                          </p:spTgt>
                                        </p:tgtEl>
                                        <p:attrNameLst>
                                          <p:attrName>style.visibility</p:attrName>
                                        </p:attrNameLst>
                                      </p:cBhvr>
                                      <p:to>
                                        <p:strVal val="visible"/>
                                      </p:to>
                                    </p:set>
                                    <p:animEffect transition="in" filter="fade">
                                      <p:cBhvr>
                                        <p:cTn id="20" dur="1000"/>
                                        <p:tgtEl>
                                          <p:spTgt spid="16386">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386">
                                            <p:txEl>
                                              <p:pRg st="4" end="4"/>
                                            </p:txEl>
                                          </p:spTgt>
                                        </p:tgtEl>
                                        <p:attrNameLst>
                                          <p:attrName>style.visibility</p:attrName>
                                        </p:attrNameLst>
                                      </p:cBhvr>
                                      <p:to>
                                        <p:strVal val="visible"/>
                                      </p:to>
                                    </p:set>
                                    <p:animEffect transition="in" filter="fade">
                                      <p:cBhvr>
                                        <p:cTn id="23" dur="1000"/>
                                        <p:tgtEl>
                                          <p:spTgt spid="16386">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386">
                                            <p:txEl>
                                              <p:pRg st="5" end="5"/>
                                            </p:txEl>
                                          </p:spTgt>
                                        </p:tgtEl>
                                        <p:attrNameLst>
                                          <p:attrName>style.visibility</p:attrName>
                                        </p:attrNameLst>
                                      </p:cBhvr>
                                      <p:to>
                                        <p:strVal val="visible"/>
                                      </p:to>
                                    </p:set>
                                    <p:animEffect transition="in" filter="fade">
                                      <p:cBhvr>
                                        <p:cTn id="28" dur="1000"/>
                                        <p:tgtEl>
                                          <p:spTgt spid="16386">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386">
                                            <p:txEl>
                                              <p:pRg st="6" end="6"/>
                                            </p:txEl>
                                          </p:spTgt>
                                        </p:tgtEl>
                                        <p:attrNameLst>
                                          <p:attrName>style.visibility</p:attrName>
                                        </p:attrNameLst>
                                      </p:cBhvr>
                                      <p:to>
                                        <p:strVal val="visible"/>
                                      </p:to>
                                    </p:set>
                                    <p:animEffect transition="in" filter="fade">
                                      <p:cBhvr>
                                        <p:cTn id="31" dur="1000"/>
                                        <p:tgtEl>
                                          <p:spTgt spid="16386">
                                            <p:txEl>
                                              <p:pRg st="6" end="6"/>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386">
                                            <p:txEl>
                                              <p:pRg st="7" end="7"/>
                                            </p:txEl>
                                          </p:spTgt>
                                        </p:tgtEl>
                                        <p:attrNameLst>
                                          <p:attrName>style.visibility</p:attrName>
                                        </p:attrNameLst>
                                      </p:cBhvr>
                                      <p:to>
                                        <p:strVal val="visible"/>
                                      </p:to>
                                    </p:set>
                                    <p:animEffect transition="in" filter="fade">
                                      <p:cBhvr>
                                        <p:cTn id="36" dur="1000"/>
                                        <p:tgtEl>
                                          <p:spTgt spid="16386">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386">
                                            <p:txEl>
                                              <p:pRg st="8" end="8"/>
                                            </p:txEl>
                                          </p:spTgt>
                                        </p:tgtEl>
                                        <p:attrNameLst>
                                          <p:attrName>style.visibility</p:attrName>
                                        </p:attrNameLst>
                                      </p:cBhvr>
                                      <p:to>
                                        <p:strVal val="visible"/>
                                      </p:to>
                                    </p:set>
                                    <p:animEffect transition="in" filter="fade">
                                      <p:cBhvr>
                                        <p:cTn id="39" dur="1000"/>
                                        <p:tgtEl>
                                          <p:spTgt spid="1638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pPr eaLnBrk="1" hangingPunct="1"/>
            <a:r>
              <a:rPr lang="en-US">
                <a:latin typeface="Calibri" charset="0"/>
              </a:rPr>
              <a:t>Assessment: Conferencing</a:t>
            </a:r>
          </a:p>
        </p:txBody>
      </p:sp>
      <p:sp>
        <p:nvSpPr>
          <p:cNvPr id="19458" name="Content Placeholder 2"/>
          <p:cNvSpPr>
            <a:spLocks noGrp="1"/>
          </p:cNvSpPr>
          <p:nvPr>
            <p:ph idx="1"/>
          </p:nvPr>
        </p:nvSpPr>
        <p:spPr>
          <a:xfrm>
            <a:off x="457200" y="1600200"/>
            <a:ext cx="8229600" cy="5137150"/>
          </a:xfrm>
        </p:spPr>
        <p:txBody>
          <a:bodyPr>
            <a:normAutofit fontScale="77500" lnSpcReduction="20000"/>
          </a:bodyPr>
          <a:lstStyle/>
          <a:p>
            <a:pPr eaLnBrk="1" hangingPunct="1">
              <a:defRPr/>
            </a:pPr>
            <a:r>
              <a:rPr lang="en-US" dirty="0" smtClean="0">
                <a:latin typeface="Calibri" charset="0"/>
              </a:rPr>
              <a:t>One-on-one conferencing is the best way to assess a student’s level. Even a question as simple as “How’s your book going?” can give you a sense of student comprehension.</a:t>
            </a:r>
          </a:p>
          <a:p>
            <a:pPr lvl="1" eaLnBrk="1" hangingPunct="1">
              <a:defRPr/>
            </a:pPr>
            <a:r>
              <a:rPr lang="en-US" dirty="0" smtClean="0">
                <a:latin typeface="Calibri" charset="0"/>
              </a:rPr>
              <a:t>It’s </a:t>
            </a:r>
            <a:r>
              <a:rPr lang="en-US" dirty="0">
                <a:latin typeface="Calibri" charset="0"/>
              </a:rPr>
              <a:t>easier said than done: it takes a lot of time, especially as you’re getting used to it</a:t>
            </a:r>
          </a:p>
          <a:p>
            <a:pPr eaLnBrk="1" hangingPunct="1">
              <a:defRPr/>
            </a:pPr>
            <a:r>
              <a:rPr lang="en-US" dirty="0">
                <a:latin typeface="Calibri" charset="0"/>
              </a:rPr>
              <a:t>Tips:</a:t>
            </a:r>
          </a:p>
          <a:p>
            <a:pPr lvl="1" eaLnBrk="1" hangingPunct="1">
              <a:defRPr/>
            </a:pPr>
            <a:r>
              <a:rPr lang="en-US" dirty="0" smtClean="0">
                <a:latin typeface="Calibri" charset="0"/>
              </a:rPr>
              <a:t>Reading Notebooks/Responses: allows perfect jumping off point for a conversation</a:t>
            </a:r>
          </a:p>
          <a:p>
            <a:pPr lvl="1" eaLnBrk="1" hangingPunct="1">
              <a:defRPr/>
            </a:pPr>
            <a:r>
              <a:rPr lang="en-US" dirty="0" smtClean="0">
                <a:latin typeface="Calibri" charset="0"/>
              </a:rPr>
              <a:t>Thumbs Up/Thumbs Down: Ask students at the end of the lesson to show you with their thumbs, “Will you know how to use the strategy when you go back to your seats?” or “How well did you understand the lesson?”</a:t>
            </a:r>
          </a:p>
          <a:p>
            <a:pPr lvl="1" eaLnBrk="1" hangingPunct="1">
              <a:defRPr/>
            </a:pPr>
            <a:r>
              <a:rPr lang="en-US" dirty="0" smtClean="0">
                <a:latin typeface="Calibri" charset="0"/>
              </a:rPr>
              <a:t>Computer </a:t>
            </a:r>
            <a:r>
              <a:rPr lang="en-US" dirty="0">
                <a:latin typeface="Calibri" charset="0"/>
              </a:rPr>
              <a:t>documentation: easy to copy and paste specific strategies…or having a list of skills you want them to have as a check-off sheet</a:t>
            </a:r>
          </a:p>
          <a:p>
            <a:pPr lvl="1" eaLnBrk="1" hangingPunct="1">
              <a:defRPr/>
            </a:pPr>
            <a:endParaRPr lang="en-US" dirty="0" smtClean="0">
              <a:latin typeface="Calibri"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8">
                                            <p:txEl>
                                              <p:pRg st="1" end="1"/>
                                            </p:txEl>
                                          </p:spTgt>
                                        </p:tgtEl>
                                        <p:attrNameLst>
                                          <p:attrName>style.visibility</p:attrName>
                                        </p:attrNameLst>
                                      </p:cBhvr>
                                      <p:to>
                                        <p:strVal val="visible"/>
                                      </p:to>
                                    </p:set>
                                    <p:animEffect transition="in" filter="fade">
                                      <p:cBhvr>
                                        <p:cTn id="7" dur="500"/>
                                        <p:tgtEl>
                                          <p:spTgt spid="1945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458">
                                            <p:txEl>
                                              <p:pRg st="2" end="2"/>
                                            </p:txEl>
                                          </p:spTgt>
                                        </p:tgtEl>
                                        <p:attrNameLst>
                                          <p:attrName>style.visibility</p:attrName>
                                        </p:attrNameLst>
                                      </p:cBhvr>
                                      <p:to>
                                        <p:strVal val="visible"/>
                                      </p:to>
                                    </p:set>
                                    <p:animEffect transition="in" filter="fade">
                                      <p:cBhvr>
                                        <p:cTn id="12" dur="500"/>
                                        <p:tgtEl>
                                          <p:spTgt spid="1945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458">
                                            <p:txEl>
                                              <p:pRg st="3" end="3"/>
                                            </p:txEl>
                                          </p:spTgt>
                                        </p:tgtEl>
                                        <p:attrNameLst>
                                          <p:attrName>style.visibility</p:attrName>
                                        </p:attrNameLst>
                                      </p:cBhvr>
                                      <p:to>
                                        <p:strVal val="visible"/>
                                      </p:to>
                                    </p:set>
                                    <p:animEffect transition="in" filter="fade">
                                      <p:cBhvr>
                                        <p:cTn id="17" dur="500"/>
                                        <p:tgtEl>
                                          <p:spTgt spid="19458">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458">
                                            <p:txEl>
                                              <p:pRg st="4" end="4"/>
                                            </p:txEl>
                                          </p:spTgt>
                                        </p:tgtEl>
                                        <p:attrNameLst>
                                          <p:attrName>style.visibility</p:attrName>
                                        </p:attrNameLst>
                                      </p:cBhvr>
                                      <p:to>
                                        <p:strVal val="visible"/>
                                      </p:to>
                                    </p:set>
                                    <p:animEffect transition="in" filter="fade">
                                      <p:cBhvr>
                                        <p:cTn id="22" dur="500"/>
                                        <p:tgtEl>
                                          <p:spTgt spid="19458">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458">
                                            <p:txEl>
                                              <p:pRg st="5" end="5"/>
                                            </p:txEl>
                                          </p:spTgt>
                                        </p:tgtEl>
                                        <p:attrNameLst>
                                          <p:attrName>style.visibility</p:attrName>
                                        </p:attrNameLst>
                                      </p:cBhvr>
                                      <p:to>
                                        <p:strVal val="visible"/>
                                      </p:to>
                                    </p:set>
                                    <p:animEffect transition="in" filter="fade">
                                      <p:cBhvr>
                                        <p:cTn id="27" dur="500"/>
                                        <p:tgtEl>
                                          <p:spTgt spid="1945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25400" y="274638"/>
            <a:ext cx="9118600" cy="769937"/>
          </a:xfrm>
        </p:spPr>
        <p:txBody>
          <a:bodyPr/>
          <a:lstStyle/>
          <a:p>
            <a:pPr eaLnBrk="1" hangingPunct="1"/>
            <a:r>
              <a:rPr lang="en-US" sz="4000">
                <a:latin typeface="Calibri" charset="0"/>
              </a:rPr>
              <a:t>Assessment: Conferencing</a:t>
            </a:r>
            <a:endParaRPr lang="en-US" sz="3700">
              <a:latin typeface="Calibri" charset="0"/>
            </a:endParaRPr>
          </a:p>
        </p:txBody>
      </p:sp>
      <p:pic>
        <p:nvPicPr>
          <p:cNvPr id="3" name="Picture 2" descr="Screen Shot 2014-01-07 at 5.00.41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399" y="1044574"/>
            <a:ext cx="10018669" cy="58134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25400" y="274638"/>
            <a:ext cx="9118600" cy="769937"/>
          </a:xfrm>
        </p:spPr>
        <p:txBody>
          <a:bodyPr/>
          <a:lstStyle/>
          <a:p>
            <a:pPr eaLnBrk="1" hangingPunct="1"/>
            <a:r>
              <a:rPr lang="en-US" sz="4000">
                <a:latin typeface="Calibri" charset="0"/>
              </a:rPr>
              <a:t>Assessment: Conferencing</a:t>
            </a:r>
            <a:endParaRPr lang="en-US" sz="3700">
              <a:latin typeface="Calibri" charset="0"/>
            </a:endParaRPr>
          </a:p>
        </p:txBody>
      </p:sp>
      <p:pic>
        <p:nvPicPr>
          <p:cNvPr id="3" name="Picture 2" descr="Screen Shot 2014-01-07 at 5.07.17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71617"/>
            <a:ext cx="9144000" cy="442423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pPr eaLnBrk="1" hangingPunct="1"/>
            <a:r>
              <a:rPr lang="en-US">
                <a:latin typeface="Calibri" charset="0"/>
              </a:rPr>
              <a:t>Assessment: Conferencing</a:t>
            </a:r>
          </a:p>
        </p:txBody>
      </p:sp>
      <p:sp>
        <p:nvSpPr>
          <p:cNvPr id="19458" name="Content Placeholder 2"/>
          <p:cNvSpPr>
            <a:spLocks noGrp="1"/>
          </p:cNvSpPr>
          <p:nvPr>
            <p:ph idx="1"/>
          </p:nvPr>
        </p:nvSpPr>
        <p:spPr>
          <a:xfrm>
            <a:off x="457200" y="1600200"/>
            <a:ext cx="8229600" cy="5137150"/>
          </a:xfrm>
        </p:spPr>
        <p:txBody>
          <a:bodyPr>
            <a:normAutofit fontScale="85000" lnSpcReduction="20000"/>
          </a:bodyPr>
          <a:lstStyle/>
          <a:p>
            <a:pPr eaLnBrk="1" hangingPunct="1">
              <a:defRPr/>
            </a:pPr>
            <a:r>
              <a:rPr lang="en-US" dirty="0" smtClean="0">
                <a:latin typeface="Calibri" charset="0"/>
              </a:rPr>
              <a:t>One-on-one conferencing is the best way to assess a student’s level. Even a question as simple as “How’s your book going?” can give you a sense of student comprehension.</a:t>
            </a:r>
          </a:p>
          <a:p>
            <a:pPr lvl="1" eaLnBrk="1" hangingPunct="1">
              <a:defRPr/>
            </a:pPr>
            <a:r>
              <a:rPr lang="en-US" dirty="0" smtClean="0">
                <a:latin typeface="Calibri" charset="0"/>
              </a:rPr>
              <a:t>It’s </a:t>
            </a:r>
            <a:r>
              <a:rPr lang="en-US" dirty="0">
                <a:latin typeface="Calibri" charset="0"/>
              </a:rPr>
              <a:t>easier said than done: it takes a lot of time, especially as you’re getting used to it</a:t>
            </a:r>
          </a:p>
          <a:p>
            <a:pPr eaLnBrk="1" hangingPunct="1">
              <a:defRPr/>
            </a:pPr>
            <a:r>
              <a:rPr lang="en-US" dirty="0">
                <a:latin typeface="Calibri" charset="0"/>
              </a:rPr>
              <a:t>Tips:</a:t>
            </a:r>
          </a:p>
          <a:p>
            <a:pPr lvl="1" eaLnBrk="1" hangingPunct="1">
              <a:defRPr/>
            </a:pPr>
            <a:r>
              <a:rPr lang="en-US" dirty="0" smtClean="0">
                <a:latin typeface="Calibri" charset="0"/>
              </a:rPr>
              <a:t>Reading Notebooks/Responses: allows perfect jumping off point for a conversation</a:t>
            </a:r>
          </a:p>
          <a:p>
            <a:pPr lvl="1" eaLnBrk="1" hangingPunct="1">
              <a:defRPr/>
            </a:pPr>
            <a:r>
              <a:rPr lang="en-US" dirty="0" smtClean="0">
                <a:latin typeface="Calibri" charset="0"/>
              </a:rPr>
              <a:t>Thumbs Up/Thumbs Down: Ask students at the end of the lesson to show you with their thumbs, “Will you know how to use the strategy when you go back to your seats?” or “How well did you understand the lesson?”</a:t>
            </a:r>
          </a:p>
          <a:p>
            <a:pPr lvl="1" eaLnBrk="1" hangingPunct="1">
              <a:defRPr/>
            </a:pPr>
            <a:r>
              <a:rPr lang="en-US" dirty="0" smtClean="0">
                <a:latin typeface="Calibri" charset="0"/>
              </a:rPr>
              <a:t> </a:t>
            </a:r>
            <a:r>
              <a:rPr lang="en-US" dirty="0">
                <a:latin typeface="Calibri" charset="0"/>
              </a:rPr>
              <a:t>Computer documentation: easy to copy and paste specific strategies</a:t>
            </a:r>
          </a:p>
          <a:p>
            <a:pPr lvl="1" eaLnBrk="1" hangingPunct="1">
              <a:defRPr/>
            </a:pPr>
            <a:endParaRPr lang="en-US" dirty="0" smtClean="0">
              <a:latin typeface="Calibri"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a:latin typeface="Calibri" charset="0"/>
              </a:rPr>
              <a:t>Assessment: Reading Logs</a:t>
            </a:r>
          </a:p>
        </p:txBody>
      </p:sp>
      <p:sp>
        <p:nvSpPr>
          <p:cNvPr id="3" name="Content Placeholder 2"/>
          <p:cNvSpPr>
            <a:spLocks noGrp="1"/>
          </p:cNvSpPr>
          <p:nvPr>
            <p:ph idx="1"/>
          </p:nvPr>
        </p:nvSpPr>
        <p:spPr/>
        <p:txBody>
          <a:bodyPr>
            <a:normAutofit lnSpcReduction="10000"/>
          </a:bodyPr>
          <a:lstStyle/>
          <a:p>
            <a:pPr>
              <a:defRPr/>
            </a:pPr>
            <a:r>
              <a:rPr lang="en-US" dirty="0" smtClean="0"/>
              <a:t>Students should be reading at home and responding to their reading.</a:t>
            </a:r>
          </a:p>
          <a:p>
            <a:pPr lvl="1">
              <a:defRPr/>
            </a:pPr>
            <a:r>
              <a:rPr lang="en-US" dirty="0" smtClean="0"/>
              <a:t>I assign a certain number of pages each week, adjustable depending on class novel pages and if there are any tests/projects</a:t>
            </a:r>
          </a:p>
          <a:p>
            <a:pPr lvl="1">
              <a:defRPr/>
            </a:pPr>
            <a:r>
              <a:rPr lang="en-US" dirty="0" smtClean="0"/>
              <a:t>Honesty is part of it, but there’s an easy way to check to see if they’re telling the truth.</a:t>
            </a:r>
          </a:p>
          <a:p>
            <a:pPr lvl="1">
              <a:defRPr/>
            </a:pPr>
            <a:r>
              <a:rPr lang="en-US" dirty="0" smtClean="0"/>
              <a:t>Judging by their responses and how many pages they’re reading, you have a jumping off point for conferences.</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370"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04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39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041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04800"/>
            <a:ext cx="9144000" cy="6244925"/>
          </a:xfrm>
          <a:prstGeom prst="rect">
            <a:avLst/>
          </a:prstGeom>
        </p:spPr>
      </p:pic>
    </p:spTree>
    <p:extLst>
      <p:ext uri="{BB962C8B-B14F-4D97-AF65-F5344CB8AC3E}">
        <p14:creationId xmlns:p14="http://schemas.microsoft.com/office/powerpoint/2010/main" val="14445029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r>
              <a:rPr lang="en-US">
                <a:latin typeface="Calibri" charset="0"/>
              </a:rPr>
              <a:t>Assessment: Reading Responses</a:t>
            </a:r>
          </a:p>
        </p:txBody>
      </p:sp>
      <p:sp>
        <p:nvSpPr>
          <p:cNvPr id="3" name="Content Placeholder 2"/>
          <p:cNvSpPr>
            <a:spLocks noGrp="1"/>
          </p:cNvSpPr>
          <p:nvPr>
            <p:ph idx="1"/>
          </p:nvPr>
        </p:nvSpPr>
        <p:spPr/>
        <p:txBody>
          <a:bodyPr/>
          <a:lstStyle/>
          <a:p>
            <a:pPr>
              <a:defRPr/>
            </a:pPr>
            <a:r>
              <a:rPr lang="en-US" dirty="0" smtClean="0"/>
              <a:t>If you’re just starting reading responses, your student’s responses might be simple:</a:t>
            </a:r>
          </a:p>
          <a:p>
            <a:pPr lvl="1">
              <a:defRPr/>
            </a:pPr>
            <a:r>
              <a:rPr lang="en-US" dirty="0" smtClean="0"/>
              <a:t>I can see that Melanie is a lot calmer than Roger.</a:t>
            </a:r>
          </a:p>
          <a:p>
            <a:pPr marL="457200" lvl="1" indent="0">
              <a:buFont typeface="Arial" charset="0"/>
              <a:buNone/>
              <a:defRPr/>
            </a:pPr>
            <a:endParaRPr lang="en-US" dirty="0" smtClean="0"/>
          </a:p>
          <a:p>
            <a:pPr lvl="1">
              <a:defRPr/>
            </a:pPr>
            <a:r>
              <a:rPr lang="en-US" dirty="0" smtClean="0"/>
              <a:t>I predict that Roger is going to cheat on the test.</a:t>
            </a:r>
          </a:p>
          <a:p>
            <a:pPr marL="457200" lvl="1" indent="0">
              <a:buFont typeface="Arial" charset="0"/>
              <a:buNone/>
              <a:defRPr/>
            </a:pPr>
            <a:endParaRPr lang="en-US" dirty="0" smtClean="0"/>
          </a:p>
          <a:p>
            <a:pPr lvl="1">
              <a:defRPr/>
            </a:pPr>
            <a:r>
              <a:rPr lang="en-US" dirty="0" smtClean="0"/>
              <a:t>Melanie reminds me of the character Rachel from the movie </a:t>
            </a:r>
            <a:r>
              <a:rPr lang="en-US" i="1" dirty="0" smtClean="0"/>
              <a:t>The Dark Knight</a:t>
            </a:r>
            <a:r>
              <a:rPr lang="en-US" dirty="0" smtClean="0"/>
              <a:t>.</a:t>
            </a:r>
          </a:p>
          <a:p>
            <a:pPr lvl="1">
              <a:defRPr/>
            </a:pP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edge">
                                      <p:cBhvr>
                                        <p:cTn id="7" dur="10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edge">
                                      <p:cBhvr>
                                        <p:cTn id="12" dur="1000"/>
                                        <p:tgtEl>
                                          <p:spTgt spid="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edge">
                                      <p:cBhvr>
                                        <p:cTn id="1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US">
                <a:latin typeface="Calibri" charset="0"/>
              </a:rPr>
              <a:t>Agenda</a:t>
            </a:r>
          </a:p>
        </p:txBody>
      </p:sp>
      <p:sp>
        <p:nvSpPr>
          <p:cNvPr id="17410" name="Content Placeholder 2"/>
          <p:cNvSpPr>
            <a:spLocks noGrp="1"/>
          </p:cNvSpPr>
          <p:nvPr>
            <p:ph idx="1"/>
          </p:nvPr>
        </p:nvSpPr>
        <p:spPr/>
        <p:txBody>
          <a:bodyPr/>
          <a:lstStyle/>
          <a:p>
            <a:pPr eaLnBrk="1" hangingPunct="1">
              <a:lnSpc>
                <a:spcPct val="80000"/>
              </a:lnSpc>
            </a:pPr>
            <a:r>
              <a:rPr lang="en-US" sz="2800">
                <a:latin typeface="Calibri" charset="0"/>
              </a:rPr>
              <a:t>Goals of Reading Workshop</a:t>
            </a:r>
          </a:p>
          <a:p>
            <a:pPr eaLnBrk="1" hangingPunct="1">
              <a:lnSpc>
                <a:spcPct val="80000"/>
              </a:lnSpc>
            </a:pPr>
            <a:r>
              <a:rPr lang="en-US" sz="2800">
                <a:latin typeface="Calibri" charset="0"/>
              </a:rPr>
              <a:t>Setting it up for the first time</a:t>
            </a:r>
          </a:p>
          <a:p>
            <a:pPr eaLnBrk="1" hangingPunct="1">
              <a:lnSpc>
                <a:spcPct val="80000"/>
              </a:lnSpc>
            </a:pPr>
            <a:r>
              <a:rPr lang="en-US" sz="2800">
                <a:latin typeface="Calibri" charset="0"/>
              </a:rPr>
              <a:t>Creating a community of readers</a:t>
            </a:r>
          </a:p>
          <a:p>
            <a:pPr eaLnBrk="1" hangingPunct="1">
              <a:lnSpc>
                <a:spcPct val="80000"/>
              </a:lnSpc>
            </a:pPr>
            <a:r>
              <a:rPr lang="en-US" sz="2800">
                <a:latin typeface="Calibri" charset="0"/>
              </a:rPr>
              <a:t>Assessment: Conferences, reading logs, and reading responses</a:t>
            </a:r>
          </a:p>
          <a:p>
            <a:pPr eaLnBrk="1" hangingPunct="1">
              <a:lnSpc>
                <a:spcPct val="80000"/>
              </a:lnSpc>
            </a:pPr>
            <a:r>
              <a:rPr lang="en-US" sz="2800">
                <a:latin typeface="Calibri" charset="0"/>
              </a:rPr>
              <a:t>What a lesson can look like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r>
              <a:rPr lang="en-US">
                <a:latin typeface="Calibri" charset="0"/>
              </a:rPr>
              <a:t>Assessment: Reading Responses</a:t>
            </a:r>
          </a:p>
        </p:txBody>
      </p:sp>
      <p:sp>
        <p:nvSpPr>
          <p:cNvPr id="3" name="Content Placeholder 2"/>
          <p:cNvSpPr>
            <a:spLocks noGrp="1"/>
          </p:cNvSpPr>
          <p:nvPr>
            <p:ph idx="1"/>
          </p:nvPr>
        </p:nvSpPr>
        <p:spPr/>
        <p:txBody>
          <a:bodyPr/>
          <a:lstStyle/>
          <a:p>
            <a:pPr>
              <a:defRPr/>
            </a:pPr>
            <a:r>
              <a:rPr lang="en-US" dirty="0" smtClean="0"/>
              <a:t>But push your students to go farther, as these require little thought:</a:t>
            </a:r>
          </a:p>
          <a:p>
            <a:pPr lvl="1">
              <a:defRPr/>
            </a:pPr>
            <a:r>
              <a:rPr lang="en-US" dirty="0" smtClean="0"/>
              <a:t>I can see that Melanie is a lot calmer than Roger.</a:t>
            </a:r>
          </a:p>
          <a:p>
            <a:pPr lvl="1">
              <a:defRPr/>
            </a:pPr>
            <a:endParaRPr lang="en-US" dirty="0" smtClean="0"/>
          </a:p>
          <a:p>
            <a:pPr lvl="1">
              <a:defRPr/>
            </a:pPr>
            <a:r>
              <a:rPr lang="en-US" dirty="0" smtClean="0"/>
              <a:t>I predict that Roger is going to cheat on the test.</a:t>
            </a:r>
          </a:p>
          <a:p>
            <a:pPr marL="457200" lvl="1" indent="0">
              <a:buFont typeface="Arial" charset="0"/>
              <a:buNone/>
              <a:defRPr/>
            </a:pPr>
            <a:endParaRPr lang="en-US" dirty="0" smtClean="0"/>
          </a:p>
          <a:p>
            <a:pPr lvl="1">
              <a:defRPr/>
            </a:pPr>
            <a:r>
              <a:rPr lang="en-US" dirty="0" smtClean="0"/>
              <a:t>Melanie reminds me of the character Rachel from the movie </a:t>
            </a:r>
            <a:r>
              <a:rPr lang="en-US" i="1" dirty="0" smtClean="0"/>
              <a:t>The Dark Knight</a:t>
            </a:r>
            <a:r>
              <a:rPr lang="en-US" dirty="0" smtClean="0"/>
              <a:t>.</a:t>
            </a:r>
          </a:p>
          <a:p>
            <a:pPr lvl="1">
              <a:defRPr/>
            </a:pP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en-US">
                <a:latin typeface="Calibri" charset="0"/>
              </a:rPr>
              <a:t>Assessment: Reading Responses</a:t>
            </a:r>
          </a:p>
        </p:txBody>
      </p:sp>
      <p:sp>
        <p:nvSpPr>
          <p:cNvPr id="3" name="Content Placeholder 2"/>
          <p:cNvSpPr>
            <a:spLocks noGrp="1"/>
          </p:cNvSpPr>
          <p:nvPr>
            <p:ph idx="1"/>
          </p:nvPr>
        </p:nvSpPr>
        <p:spPr/>
        <p:txBody>
          <a:bodyPr/>
          <a:lstStyle/>
          <a:p>
            <a:pPr>
              <a:defRPr/>
            </a:pPr>
            <a:r>
              <a:rPr lang="en-US" dirty="0" smtClean="0"/>
              <a:t>But push your students to go farther, as these require little thought:</a:t>
            </a:r>
          </a:p>
          <a:p>
            <a:pPr lvl="1">
              <a:defRPr/>
            </a:pPr>
            <a:r>
              <a:rPr lang="en-US" dirty="0" smtClean="0"/>
              <a:t>I can see that Melanie is a lot calmer than Roger.</a:t>
            </a:r>
          </a:p>
          <a:p>
            <a:pPr lvl="2">
              <a:defRPr/>
            </a:pPr>
            <a:r>
              <a:rPr lang="en-US" dirty="0" smtClean="0"/>
              <a:t>Why do you think that?</a:t>
            </a:r>
          </a:p>
          <a:p>
            <a:pPr lvl="1">
              <a:defRPr/>
            </a:pPr>
            <a:r>
              <a:rPr lang="en-US" dirty="0" smtClean="0"/>
              <a:t>I predict that Roger is going to cheat on the test.</a:t>
            </a:r>
          </a:p>
          <a:p>
            <a:pPr marL="457200" lvl="1" indent="0">
              <a:buFont typeface="Arial" charset="0"/>
              <a:buNone/>
              <a:defRPr/>
            </a:pPr>
            <a:endParaRPr lang="en-US" dirty="0" smtClean="0"/>
          </a:p>
          <a:p>
            <a:pPr lvl="1">
              <a:defRPr/>
            </a:pPr>
            <a:r>
              <a:rPr lang="en-US" dirty="0" smtClean="0"/>
              <a:t>Melanie reminds me of the character Rachel from the movie </a:t>
            </a:r>
            <a:r>
              <a:rPr lang="en-US" i="1" dirty="0" smtClean="0"/>
              <a:t>The Dark Knight</a:t>
            </a:r>
            <a:r>
              <a:rPr lang="en-US" dirty="0" smtClean="0"/>
              <a:t>.</a:t>
            </a:r>
          </a:p>
          <a:p>
            <a:pPr lvl="1">
              <a:defRPr/>
            </a:pP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a:latin typeface="Calibri" charset="0"/>
              </a:rPr>
              <a:t>Assessment: Reading Responses</a:t>
            </a:r>
          </a:p>
        </p:txBody>
      </p:sp>
      <p:sp>
        <p:nvSpPr>
          <p:cNvPr id="64514" name="Content Placeholder 2"/>
          <p:cNvSpPr>
            <a:spLocks noGrp="1"/>
          </p:cNvSpPr>
          <p:nvPr>
            <p:ph idx="1"/>
          </p:nvPr>
        </p:nvSpPr>
        <p:spPr/>
        <p:txBody>
          <a:bodyPr/>
          <a:lstStyle/>
          <a:p>
            <a:r>
              <a:rPr lang="en-US">
                <a:latin typeface="Calibri" charset="0"/>
              </a:rPr>
              <a:t>But push your students to go farther, as these require little thought:</a:t>
            </a:r>
          </a:p>
          <a:p>
            <a:pPr lvl="1"/>
            <a:r>
              <a:rPr lang="en-US">
                <a:latin typeface="Calibri" charset="0"/>
              </a:rPr>
              <a:t>I can see that Melanie is a lot calmer than Roger.</a:t>
            </a:r>
          </a:p>
          <a:p>
            <a:pPr lvl="2"/>
            <a:r>
              <a:rPr lang="en-US">
                <a:latin typeface="Calibri" charset="0"/>
              </a:rPr>
              <a:t>Why do you think that?</a:t>
            </a:r>
          </a:p>
          <a:p>
            <a:pPr lvl="1"/>
            <a:r>
              <a:rPr lang="en-US">
                <a:latin typeface="Calibri" charset="0"/>
              </a:rPr>
              <a:t>I predict that Roger is going to cheat on the test.</a:t>
            </a:r>
          </a:p>
          <a:p>
            <a:pPr lvl="2"/>
            <a:r>
              <a:rPr lang="en-US">
                <a:latin typeface="Calibri" charset="0"/>
              </a:rPr>
              <a:t>Why do you think that?</a:t>
            </a:r>
          </a:p>
          <a:p>
            <a:pPr lvl="1"/>
            <a:r>
              <a:rPr lang="en-US">
                <a:latin typeface="Calibri" charset="0"/>
              </a:rPr>
              <a:t>Melanie reminds me of the character Rachel from the movie </a:t>
            </a:r>
            <a:r>
              <a:rPr lang="en-US" i="1">
                <a:latin typeface="Calibri" charset="0"/>
              </a:rPr>
              <a:t>The Dark Knight</a:t>
            </a:r>
            <a:r>
              <a:rPr lang="en-US">
                <a:latin typeface="Calibri" charset="0"/>
              </a:rPr>
              <a:t>.</a:t>
            </a:r>
          </a:p>
          <a:p>
            <a:pPr lvl="1"/>
            <a:endParaRPr lang="en-US">
              <a:latin typeface="Calibri"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r>
              <a:rPr lang="en-US">
                <a:latin typeface="Calibri" charset="0"/>
              </a:rPr>
              <a:t>Assessment: Reading Responses</a:t>
            </a:r>
          </a:p>
        </p:txBody>
      </p:sp>
      <p:sp>
        <p:nvSpPr>
          <p:cNvPr id="65538" name="Content Placeholder 2"/>
          <p:cNvSpPr>
            <a:spLocks noGrp="1"/>
          </p:cNvSpPr>
          <p:nvPr>
            <p:ph idx="1"/>
          </p:nvPr>
        </p:nvSpPr>
        <p:spPr/>
        <p:txBody>
          <a:bodyPr/>
          <a:lstStyle/>
          <a:p>
            <a:r>
              <a:rPr lang="en-US">
                <a:latin typeface="Calibri" charset="0"/>
              </a:rPr>
              <a:t>But push your students to go farther, as these require little thought.</a:t>
            </a:r>
          </a:p>
          <a:p>
            <a:pPr lvl="1"/>
            <a:r>
              <a:rPr lang="en-US">
                <a:latin typeface="Calibri" charset="0"/>
              </a:rPr>
              <a:t>I can see that Melanie is a lot calmer than Roger.</a:t>
            </a:r>
          </a:p>
          <a:p>
            <a:pPr lvl="2"/>
            <a:r>
              <a:rPr lang="en-US">
                <a:latin typeface="Calibri" charset="0"/>
              </a:rPr>
              <a:t>Why do you think that?</a:t>
            </a:r>
          </a:p>
          <a:p>
            <a:pPr lvl="1"/>
            <a:r>
              <a:rPr lang="en-US">
                <a:latin typeface="Calibri" charset="0"/>
              </a:rPr>
              <a:t>I predict that Roger is going to cheat on the test.</a:t>
            </a:r>
          </a:p>
          <a:p>
            <a:pPr lvl="2"/>
            <a:r>
              <a:rPr lang="en-US">
                <a:latin typeface="Calibri" charset="0"/>
              </a:rPr>
              <a:t>Why do you think that?</a:t>
            </a:r>
          </a:p>
          <a:p>
            <a:pPr lvl="1"/>
            <a:r>
              <a:rPr lang="en-US">
                <a:latin typeface="Calibri" charset="0"/>
              </a:rPr>
              <a:t>Melanie reminds me of the character Rachel from the movie </a:t>
            </a:r>
            <a:r>
              <a:rPr lang="en-US" i="1">
                <a:latin typeface="Calibri" charset="0"/>
              </a:rPr>
              <a:t>The Dark Knight</a:t>
            </a:r>
            <a:r>
              <a:rPr lang="en-US">
                <a:latin typeface="Calibri" charset="0"/>
              </a:rPr>
              <a:t>.</a:t>
            </a:r>
          </a:p>
          <a:p>
            <a:pPr lvl="2"/>
            <a:r>
              <a:rPr lang="en-US">
                <a:latin typeface="Calibri" charset="0"/>
              </a:rPr>
              <a:t>Why do you think that?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r>
              <a:rPr lang="en-US">
                <a:latin typeface="Calibri" charset="0"/>
              </a:rPr>
              <a:t>Assessment: Reading Responses</a:t>
            </a:r>
          </a:p>
        </p:txBody>
      </p:sp>
      <p:sp>
        <p:nvSpPr>
          <p:cNvPr id="67586" name="Content Placeholder 2"/>
          <p:cNvSpPr>
            <a:spLocks noGrp="1"/>
          </p:cNvSpPr>
          <p:nvPr>
            <p:ph idx="1"/>
          </p:nvPr>
        </p:nvSpPr>
        <p:spPr>
          <a:xfrm>
            <a:off x="457200" y="1600200"/>
            <a:ext cx="8364538" cy="1123950"/>
          </a:xfrm>
        </p:spPr>
        <p:txBody>
          <a:bodyPr/>
          <a:lstStyle/>
          <a:p>
            <a:r>
              <a:rPr lang="en-US">
                <a:latin typeface="Calibri" charset="0"/>
              </a:rPr>
              <a:t>Eventually, when I feel they’re ready, I have them write mini-essays graded solely on effort:</a:t>
            </a:r>
          </a:p>
        </p:txBody>
      </p:sp>
      <p:pic>
        <p:nvPicPr>
          <p:cNvPr id="6758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724150"/>
            <a:ext cx="91440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r>
              <a:rPr lang="en-US">
                <a:latin typeface="Calibri" charset="0"/>
              </a:rPr>
              <a:t>Assessment: Reading Responses</a:t>
            </a:r>
          </a:p>
        </p:txBody>
      </p:sp>
      <p:pic>
        <p:nvPicPr>
          <p:cNvPr id="6963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l="4013" r="4013"/>
          <a:stretch>
            <a:fillRect/>
          </a:stretch>
        </p:blipFill>
        <p:spPr>
          <a:xfrm>
            <a:off x="-568325" y="1189038"/>
            <a:ext cx="10307638" cy="5668962"/>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r>
              <a:rPr lang="en-US">
                <a:latin typeface="Calibri" charset="0"/>
              </a:rPr>
              <a:t>Assessment: Now What?</a:t>
            </a:r>
          </a:p>
        </p:txBody>
      </p:sp>
      <p:sp>
        <p:nvSpPr>
          <p:cNvPr id="3" name="Content Placeholder 2"/>
          <p:cNvSpPr>
            <a:spLocks noGrp="1"/>
          </p:cNvSpPr>
          <p:nvPr>
            <p:ph idx="1"/>
          </p:nvPr>
        </p:nvSpPr>
        <p:spPr/>
        <p:txBody>
          <a:bodyPr>
            <a:normAutofit fontScale="92500" lnSpcReduction="20000"/>
          </a:bodyPr>
          <a:lstStyle/>
          <a:p>
            <a:pPr>
              <a:defRPr/>
            </a:pPr>
            <a:r>
              <a:rPr lang="en-US" dirty="0" smtClean="0"/>
              <a:t>If students are very low, it’s often helpful to pull them for guided reading 2-3+ times a week. It’s almost like a quiet read-aloud, but with a lot more scaffolding (you might give a brief summary of the chapter and point out vocabulary ahead of time, for example)</a:t>
            </a:r>
          </a:p>
          <a:p>
            <a:pPr>
              <a:defRPr/>
            </a:pPr>
            <a:r>
              <a:rPr lang="en-US" dirty="0" smtClean="0"/>
              <a:t>Have students set goals for themselves, both based on levels but also on genres, number of pages per week and number of books. Check in on their personal reading goals when you conference.</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270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3350" y="584200"/>
            <a:ext cx="94948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373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49225"/>
            <a:ext cx="9144000"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p:txBody>
          <a:bodyPr/>
          <a:lstStyle/>
          <a:p>
            <a:r>
              <a:rPr lang="en-US">
                <a:latin typeface="Calibri" charset="0"/>
              </a:rPr>
              <a:t>Creating a Community of Readers</a:t>
            </a:r>
          </a:p>
        </p:txBody>
      </p:sp>
      <p:sp>
        <p:nvSpPr>
          <p:cNvPr id="74754" name="Content Placeholder 2"/>
          <p:cNvSpPr>
            <a:spLocks noGrp="1"/>
          </p:cNvSpPr>
          <p:nvPr>
            <p:ph idx="1"/>
          </p:nvPr>
        </p:nvSpPr>
        <p:spPr/>
        <p:txBody>
          <a:bodyPr/>
          <a:lstStyle/>
          <a:p>
            <a:r>
              <a:rPr lang="en-US">
                <a:latin typeface="Calibri" charset="0"/>
              </a:rPr>
              <a:t>The best thing you can do to increase literacy in your class is creating an environment where students want to read, and from my experience the best way to do that is to make reading a social practice. When students walk into your room, they should see that “This is a place where reading happens.”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a:latin typeface="Calibri" charset="0"/>
              </a:rPr>
              <a:t>Goals of Reading Workshop</a:t>
            </a:r>
          </a:p>
        </p:txBody>
      </p:sp>
      <p:sp>
        <p:nvSpPr>
          <p:cNvPr id="3" name="Content Placeholder 2"/>
          <p:cNvSpPr>
            <a:spLocks noGrp="1"/>
          </p:cNvSpPr>
          <p:nvPr>
            <p:ph idx="1"/>
          </p:nvPr>
        </p:nvSpPr>
        <p:spPr>
          <a:xfrm>
            <a:off x="457200" y="1182688"/>
            <a:ext cx="8229600" cy="5675312"/>
          </a:xfrm>
        </p:spPr>
        <p:txBody>
          <a:bodyPr/>
          <a:lstStyle/>
          <a:p>
            <a:pPr>
              <a:defRPr/>
            </a:pPr>
            <a:r>
              <a:rPr lang="en-US" b="1" dirty="0" smtClean="0"/>
              <a:t>To increase fluency…</a:t>
            </a:r>
          </a:p>
          <a:p>
            <a:pPr marL="457200" lvl="1" indent="0">
              <a:buFont typeface="Arial" charset="0"/>
              <a:buNone/>
              <a:defRPr/>
            </a:pPr>
            <a:r>
              <a:rPr lang="en-US" dirty="0"/>
              <a:t>w</a:t>
            </a:r>
            <a:r>
              <a:rPr lang="en-US" dirty="0" smtClean="0"/>
              <a:t>e need to foster a love of reading.</a:t>
            </a:r>
          </a:p>
          <a:p>
            <a:pPr marL="0" indent="0">
              <a:buFont typeface="Arial" charset="0"/>
              <a:buNone/>
              <a:defRPr/>
            </a:pPr>
            <a:endParaRPr lang="en-US" sz="1600" dirty="0"/>
          </a:p>
          <a:p>
            <a:pPr>
              <a:defRPr/>
            </a:pPr>
            <a:r>
              <a:rPr lang="en-US" b="1" dirty="0" smtClean="0"/>
              <a:t>To increase critical thinking…</a:t>
            </a:r>
          </a:p>
          <a:p>
            <a:pPr marL="457200" lvl="1" indent="0">
              <a:buFont typeface="Arial" charset="0"/>
              <a:buNone/>
              <a:defRPr/>
            </a:pPr>
            <a:r>
              <a:rPr lang="en-US" dirty="0" smtClean="0"/>
              <a:t>we </a:t>
            </a:r>
            <a:r>
              <a:rPr lang="en-US" dirty="0"/>
              <a:t>need to teach students how to be metacognitive about reading, to think about how they read</a:t>
            </a:r>
            <a:r>
              <a:rPr lang="en-US" dirty="0" smtClean="0"/>
              <a:t>.</a:t>
            </a:r>
            <a:endParaRPr lang="en-US" b="1" dirty="0" smtClean="0"/>
          </a:p>
          <a:p>
            <a:pPr marL="0" indent="0">
              <a:buFont typeface="Arial" charset="0"/>
              <a:buNone/>
              <a:defRPr/>
            </a:pPr>
            <a:endParaRPr lang="en-US" sz="1200" b="1" dirty="0" smtClean="0"/>
          </a:p>
          <a:p>
            <a:pPr>
              <a:defRPr/>
            </a:pPr>
            <a:r>
              <a:rPr lang="en-US" b="1" dirty="0" smtClean="0"/>
              <a:t>To instill independence…</a:t>
            </a:r>
          </a:p>
          <a:p>
            <a:pPr marL="457200" lvl="1" indent="0">
              <a:buFont typeface="Arial" charset="0"/>
              <a:buNone/>
              <a:defRPr/>
            </a:pPr>
            <a:r>
              <a:rPr lang="en-US" dirty="0" smtClean="0"/>
              <a:t>we need to model strategies in a way that they can repeat the process on their own.</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1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100"/>
                                        <p:tgtEl>
                                          <p:spTgt spid="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1100"/>
                                        <p:tgtEl>
                                          <p:spTgt spid="3">
                                            <p:txEl>
                                              <p:pRg st="6" end="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100"/>
                                        <p:tgtEl>
                                          <p:spTgt spid="3">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1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11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a:latin typeface="Calibri" charset="0"/>
              </a:rPr>
              <a:t>Creating a Community of Readers</a:t>
            </a:r>
          </a:p>
        </p:txBody>
      </p:sp>
      <p:sp>
        <p:nvSpPr>
          <p:cNvPr id="3" name="Content Placeholder 2"/>
          <p:cNvSpPr>
            <a:spLocks noGrp="1"/>
          </p:cNvSpPr>
          <p:nvPr>
            <p:ph idx="1"/>
          </p:nvPr>
        </p:nvSpPr>
        <p:spPr/>
        <p:txBody>
          <a:bodyPr>
            <a:normAutofit fontScale="92500" lnSpcReduction="20000"/>
          </a:bodyPr>
          <a:lstStyle/>
          <a:p>
            <a:pPr>
              <a:defRPr/>
            </a:pPr>
            <a:r>
              <a:rPr lang="en-US" dirty="0" smtClean="0"/>
              <a:t>Make reading a social, fun activity!</a:t>
            </a:r>
          </a:p>
          <a:p>
            <a:pPr lvl="1">
              <a:defRPr/>
            </a:pPr>
            <a:r>
              <a:rPr lang="en-US" dirty="0" smtClean="0"/>
              <a:t>Give students the time to share their books both with each other—orally or through letters—and with the entire class. Post recommendations next to your library!</a:t>
            </a:r>
          </a:p>
          <a:p>
            <a:pPr lvl="1">
              <a:defRPr/>
            </a:pPr>
            <a:r>
              <a:rPr lang="en-US" dirty="0" smtClean="0"/>
              <a:t>Have partnership/group books reserved just for 2+ students to read at the same time</a:t>
            </a:r>
          </a:p>
          <a:p>
            <a:pPr lvl="1">
              <a:defRPr/>
            </a:pPr>
            <a:r>
              <a:rPr lang="en-US" dirty="0" smtClean="0"/>
              <a:t>Have a books completed chart with stickers/stars for when students finish.</a:t>
            </a:r>
          </a:p>
          <a:p>
            <a:pPr lvl="1">
              <a:defRPr/>
            </a:pPr>
            <a:r>
              <a:rPr lang="en-US" dirty="0" smtClean="0"/>
              <a:t>Have your students read to younger </a:t>
            </a:r>
            <a:r>
              <a:rPr lang="en-US" i="1" dirty="0" smtClean="0"/>
              <a:t>or </a:t>
            </a:r>
            <a:r>
              <a:rPr lang="en-US" dirty="0" smtClean="0"/>
              <a:t>older students</a:t>
            </a:r>
          </a:p>
          <a:p>
            <a:pPr lvl="1">
              <a:defRPr/>
            </a:pPr>
            <a:r>
              <a:rPr lang="en-US" dirty="0" smtClean="0"/>
              <a:t>If you’re doing a read-aloud and students are enjoying it, keep reading!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lstStyle/>
          <a:p>
            <a:r>
              <a:rPr lang="en-US">
                <a:latin typeface="Calibri" charset="0"/>
              </a:rPr>
              <a:t>Creating a Community of Readers</a:t>
            </a:r>
          </a:p>
        </p:txBody>
      </p:sp>
      <p:sp>
        <p:nvSpPr>
          <p:cNvPr id="3" name="Content Placeholder 2"/>
          <p:cNvSpPr>
            <a:spLocks noGrp="1"/>
          </p:cNvSpPr>
          <p:nvPr>
            <p:ph idx="1"/>
          </p:nvPr>
        </p:nvSpPr>
        <p:spPr/>
        <p:txBody>
          <a:bodyPr>
            <a:normAutofit fontScale="92500" lnSpcReduction="10000"/>
          </a:bodyPr>
          <a:lstStyle/>
          <a:p>
            <a:pPr>
              <a:defRPr/>
            </a:pPr>
            <a:r>
              <a:rPr lang="en-US" dirty="0" smtClean="0"/>
              <a:t>Make clear that you are a reader too!</a:t>
            </a:r>
          </a:p>
          <a:p>
            <a:pPr lvl="1">
              <a:defRPr/>
            </a:pPr>
            <a:r>
              <a:rPr lang="en-US" dirty="0" smtClean="0"/>
              <a:t>When you are reading or finish a really good book, talk about it with your students, even briefly!</a:t>
            </a:r>
          </a:p>
          <a:p>
            <a:pPr lvl="1">
              <a:defRPr/>
            </a:pPr>
            <a:r>
              <a:rPr lang="en-US" dirty="0" smtClean="0"/>
              <a:t>Try to read as many of the books in your library at various levels so you can offer them as recommendations to students.</a:t>
            </a:r>
          </a:p>
          <a:p>
            <a:pPr lvl="1">
              <a:defRPr/>
            </a:pPr>
            <a:r>
              <a:rPr lang="en-US" dirty="0" smtClean="0"/>
              <a:t>Put up a chart that lets students see if they can beat you in pages or number of books: “Can you beat Mr. Chapman?”</a:t>
            </a:r>
          </a:p>
          <a:p>
            <a:pPr lvl="1">
              <a:defRPr/>
            </a:pPr>
            <a:r>
              <a:rPr lang="en-US" dirty="0" smtClean="0"/>
              <a:t>For some of the independent reading, you should read too! Again, you are the model reader.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33363" y="274638"/>
            <a:ext cx="8672512" cy="1143000"/>
          </a:xfrm>
        </p:spPr>
        <p:txBody>
          <a:bodyPr/>
          <a:lstStyle/>
          <a:p>
            <a:r>
              <a:rPr lang="en-US">
                <a:latin typeface="Calibri" charset="0"/>
              </a:rPr>
              <a:t>A Few Reading Activities</a:t>
            </a:r>
            <a:br>
              <a:rPr lang="en-US">
                <a:latin typeface="Calibri" charset="0"/>
              </a:rPr>
            </a:br>
            <a:r>
              <a:rPr lang="en-US">
                <a:latin typeface="Calibri" charset="0"/>
              </a:rPr>
              <a:t>(that have worked really well for me)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1223963"/>
          </a:xfrm>
        </p:spPr>
        <p:txBody>
          <a:bodyPr>
            <a:normAutofit fontScale="70000" lnSpcReduction="20000"/>
          </a:bodyPr>
          <a:lstStyle/>
          <a:p>
            <a:pPr>
              <a:defRPr/>
            </a:pPr>
            <a:r>
              <a:rPr lang="en-US" b="1" dirty="0" smtClean="0">
                <a:solidFill>
                  <a:srgbClr val="FF0000"/>
                </a:solidFill>
              </a:rPr>
              <a:t>Tone/Mood</a:t>
            </a:r>
          </a:p>
          <a:p>
            <a:pPr lvl="1">
              <a:defRPr/>
            </a:pPr>
            <a:r>
              <a:rPr lang="en-US" dirty="0" smtClean="0"/>
              <a:t>Have students listen to love songs, then ask themselves, “What is the speaker’s tone toward the subject? What is the mood?” Then they make a collage of tone &amp; mood.</a:t>
            </a:r>
          </a:p>
        </p:txBody>
      </p:sp>
      <p:sp>
        <p:nvSpPr>
          <p:cNvPr id="81922" name="Title 1"/>
          <p:cNvSpPr>
            <a:spLocks noGrp="1"/>
          </p:cNvSpPr>
          <p:nvPr>
            <p:ph type="title"/>
          </p:nvPr>
        </p:nvSpPr>
        <p:spPr>
          <a:xfrm>
            <a:off x="233363" y="274638"/>
            <a:ext cx="8672512" cy="1143000"/>
          </a:xfrm>
        </p:spPr>
        <p:txBody>
          <a:bodyPr/>
          <a:lstStyle/>
          <a:p>
            <a:r>
              <a:rPr lang="en-US">
                <a:latin typeface="Calibri" charset="0"/>
              </a:rPr>
              <a:t>A Few Reading Activities</a:t>
            </a:r>
            <a:br>
              <a:rPr lang="en-US">
                <a:latin typeface="Calibri" charset="0"/>
              </a:rPr>
            </a:br>
            <a:r>
              <a:rPr lang="en-US">
                <a:latin typeface="Calibri" charset="0"/>
              </a:rPr>
              <a:t>(that have worked really well for me)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Title 4"/>
          <p:cNvSpPr>
            <a:spLocks noGrp="1"/>
          </p:cNvSpPr>
          <p:nvPr>
            <p:ph type="title"/>
          </p:nvPr>
        </p:nvSpPr>
        <p:spPr/>
        <p:txBody>
          <a:bodyPr/>
          <a:lstStyle/>
          <a:p>
            <a:endParaRPr lang="en-US">
              <a:latin typeface="Calibri" charset="0"/>
            </a:endParaRPr>
          </a:p>
        </p:txBody>
      </p:sp>
      <p:pic>
        <p:nvPicPr>
          <p:cNvPr id="82947" name="Content Placeholder 2"/>
          <p:cNvPicPr>
            <a:picLocks noGrp="1" noChangeAspect="1"/>
          </p:cNvPicPr>
          <p:nvPr>
            <p:ph idx="1"/>
          </p:nvPr>
        </p:nvPicPr>
        <p:blipFill>
          <a:blip r:embed="rId3" cstate="screen">
            <a:extLst>
              <a:ext uri="{28A0092B-C50C-407E-A947-70E740481C1C}">
                <a14:useLocalDpi xmlns:a14="http://schemas.microsoft.com/office/drawing/2010/main"/>
              </a:ext>
            </a:extLst>
          </a:blip>
          <a:srcRect l="-18999" r="-18999"/>
          <a:stretch>
            <a:fillRect/>
          </a:stretch>
        </p:blipFill>
        <p:spPr>
          <a:xfrm>
            <a:off x="-1617663" y="0"/>
            <a:ext cx="12171363" cy="6694488"/>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2076450"/>
          </a:xfrm>
        </p:spPr>
        <p:txBody>
          <a:bodyPr>
            <a:normAutofit fontScale="70000" lnSpcReduction="20000"/>
          </a:bodyPr>
          <a:lstStyle/>
          <a:p>
            <a:pPr>
              <a:defRPr/>
            </a:pPr>
            <a:r>
              <a:rPr lang="en-US" b="1" dirty="0" smtClean="0">
                <a:solidFill>
                  <a:srgbClr val="FF0000"/>
                </a:solidFill>
              </a:rPr>
              <a:t>Tone/Mood</a:t>
            </a:r>
          </a:p>
          <a:p>
            <a:pPr lvl="1">
              <a:defRPr/>
            </a:pPr>
            <a:r>
              <a:rPr lang="en-US" dirty="0" smtClean="0"/>
              <a:t>Have students listen to love songs, then ask themselves, “What is the speaker’s tone toward the subject? What is the mood?” Then they make a collage of tone &amp; mood.</a:t>
            </a:r>
          </a:p>
          <a:p>
            <a:pPr>
              <a:defRPr/>
            </a:pPr>
            <a:r>
              <a:rPr lang="en-US" b="1" dirty="0" smtClean="0">
                <a:solidFill>
                  <a:srgbClr val="FF0000"/>
                </a:solidFill>
              </a:rPr>
              <a:t>Informational Posters</a:t>
            </a:r>
          </a:p>
          <a:p>
            <a:pPr lvl="1">
              <a:defRPr/>
            </a:pPr>
            <a:r>
              <a:rPr lang="en-US" dirty="0" smtClean="0"/>
              <a:t>Have students in groups read nonfiction books from a specific category, and make their own DK posters</a:t>
            </a:r>
          </a:p>
          <a:p>
            <a:pPr>
              <a:defRPr/>
            </a:pPr>
            <a:endParaRPr lang="en-US" dirty="0"/>
          </a:p>
        </p:txBody>
      </p:sp>
      <p:sp>
        <p:nvSpPr>
          <p:cNvPr id="84994" name="Title 1"/>
          <p:cNvSpPr>
            <a:spLocks noGrp="1"/>
          </p:cNvSpPr>
          <p:nvPr>
            <p:ph type="title"/>
          </p:nvPr>
        </p:nvSpPr>
        <p:spPr>
          <a:xfrm>
            <a:off x="233363" y="274638"/>
            <a:ext cx="8672512" cy="1143000"/>
          </a:xfrm>
        </p:spPr>
        <p:txBody>
          <a:bodyPr/>
          <a:lstStyle/>
          <a:p>
            <a:r>
              <a:rPr lang="en-US">
                <a:latin typeface="Calibri" charset="0"/>
              </a:rPr>
              <a:t>A Few Reading Activities</a:t>
            </a:r>
            <a:br>
              <a:rPr lang="en-US">
                <a:latin typeface="Calibri" charset="0"/>
              </a:rPr>
            </a:br>
            <a:r>
              <a:rPr lang="en-US">
                <a:latin typeface="Calibri" charset="0"/>
              </a:rPr>
              <a:t>(that have worked really well for me)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018" name="Content Placeholder 5"/>
          <p:cNvPicPr>
            <a:picLocks noGrp="1" noChangeAspect="1"/>
          </p:cNvPicPr>
          <p:nvPr>
            <p:ph idx="1"/>
          </p:nvPr>
        </p:nvPicPr>
        <p:blipFill>
          <a:blip r:embed="rId3" cstate="screen">
            <a:extLst>
              <a:ext uri="{28A0092B-C50C-407E-A947-70E740481C1C}">
                <a14:useLocalDpi xmlns:a14="http://schemas.microsoft.com/office/drawing/2010/main"/>
              </a:ext>
            </a:extLst>
          </a:blip>
          <a:srcRect l="-49219" r="-49219"/>
          <a:stretch>
            <a:fillRect/>
          </a:stretch>
        </p:blipFill>
        <p:spPr>
          <a:xfrm>
            <a:off x="-123825" y="0"/>
            <a:ext cx="9267825" cy="6897688"/>
          </a:xfrm>
        </p:spPr>
      </p:pic>
      <p:sp>
        <p:nvSpPr>
          <p:cNvPr id="86019" name="Title 4"/>
          <p:cNvSpPr>
            <a:spLocks noGrp="1"/>
          </p:cNvSpPr>
          <p:nvPr>
            <p:ph type="title"/>
          </p:nvPr>
        </p:nvSpPr>
        <p:spPr/>
        <p:txBody>
          <a:bodyPr/>
          <a:lstStyle/>
          <a:p>
            <a:endParaRPr lang="en-US">
              <a:latin typeface="Calibri"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233363" y="274638"/>
            <a:ext cx="8672512" cy="1143000"/>
          </a:xfrm>
        </p:spPr>
        <p:txBody>
          <a:bodyPr/>
          <a:lstStyle/>
          <a:p>
            <a:r>
              <a:rPr lang="en-US">
                <a:latin typeface="Calibri" charset="0"/>
              </a:rPr>
              <a:t>A Few Reading Activities</a:t>
            </a:r>
            <a:br>
              <a:rPr lang="en-US">
                <a:latin typeface="Calibri" charset="0"/>
              </a:rPr>
            </a:br>
            <a:r>
              <a:rPr lang="en-US">
                <a:latin typeface="Calibri" charset="0"/>
              </a:rPr>
              <a:t>(that have worked really well for me)</a:t>
            </a:r>
          </a:p>
        </p:txBody>
      </p:sp>
      <p:sp>
        <p:nvSpPr>
          <p:cNvPr id="3" name="Content Placeholder 2"/>
          <p:cNvSpPr>
            <a:spLocks noGrp="1"/>
          </p:cNvSpPr>
          <p:nvPr>
            <p:ph idx="1"/>
          </p:nvPr>
        </p:nvSpPr>
        <p:spPr>
          <a:xfrm>
            <a:off x="457200" y="1600200"/>
            <a:ext cx="8229600" cy="2928938"/>
          </a:xfrm>
        </p:spPr>
        <p:txBody>
          <a:bodyPr>
            <a:normAutofit fontScale="70000" lnSpcReduction="20000"/>
          </a:bodyPr>
          <a:lstStyle/>
          <a:p>
            <a:pPr>
              <a:defRPr/>
            </a:pPr>
            <a:r>
              <a:rPr lang="en-US" b="1" dirty="0" smtClean="0">
                <a:solidFill>
                  <a:srgbClr val="FF0000"/>
                </a:solidFill>
              </a:rPr>
              <a:t>Tone/Mood</a:t>
            </a:r>
          </a:p>
          <a:p>
            <a:pPr lvl="1">
              <a:defRPr/>
            </a:pPr>
            <a:r>
              <a:rPr lang="en-US" dirty="0" smtClean="0"/>
              <a:t>Have students listen to love songs, then ask themselves, “What is the speaker’s tone toward the subject? What is the mood?” Then they make a collage of tone &amp; mood.</a:t>
            </a:r>
          </a:p>
          <a:p>
            <a:pPr>
              <a:defRPr/>
            </a:pPr>
            <a:r>
              <a:rPr lang="en-US" b="1" dirty="0" smtClean="0">
                <a:solidFill>
                  <a:srgbClr val="FF0000"/>
                </a:solidFill>
              </a:rPr>
              <a:t>Informational Posters</a:t>
            </a:r>
          </a:p>
          <a:p>
            <a:pPr lvl="1">
              <a:defRPr/>
            </a:pPr>
            <a:r>
              <a:rPr lang="en-US" dirty="0" smtClean="0"/>
              <a:t>Have students in groups read nonfiction books from a specific category, and make their own DK posters</a:t>
            </a:r>
          </a:p>
          <a:p>
            <a:pPr>
              <a:defRPr/>
            </a:pPr>
            <a:r>
              <a:rPr lang="en-US" b="1" dirty="0" smtClean="0">
                <a:solidFill>
                  <a:srgbClr val="FF0000"/>
                </a:solidFill>
              </a:rPr>
              <a:t>“Murder Mystery”/Scavenger Hunt</a:t>
            </a:r>
          </a:p>
          <a:p>
            <a:pPr lvl="1">
              <a:defRPr/>
            </a:pPr>
            <a:r>
              <a:rPr lang="en-US" dirty="0" smtClean="0"/>
              <a:t>Create a scavenger hunt around the school revolving around the genre you’re teaching your students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endParaRPr lang="en-US">
              <a:latin typeface="Calibri" charset="0"/>
            </a:endParaRPr>
          </a:p>
        </p:txBody>
      </p:sp>
      <p:pic>
        <p:nvPicPr>
          <p:cNvPr id="8909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66900" y="0"/>
            <a:ext cx="5408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creen Shot 2014-01-07 at 10.59.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058" y="0"/>
            <a:ext cx="5555096" cy="717351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pPr eaLnBrk="1" hangingPunct="1"/>
            <a:r>
              <a:rPr lang="en-US">
                <a:latin typeface="Calibri" charset="0"/>
              </a:rPr>
              <a:t>Setting it Up For the First Time</a:t>
            </a:r>
          </a:p>
        </p:txBody>
      </p:sp>
      <p:sp>
        <p:nvSpPr>
          <p:cNvPr id="3" name="Content Placeholder 2"/>
          <p:cNvSpPr>
            <a:spLocks noGrp="1"/>
          </p:cNvSpPr>
          <p:nvPr>
            <p:ph idx="1"/>
          </p:nvPr>
        </p:nvSpPr>
        <p:spPr>
          <a:xfrm>
            <a:off x="457200" y="1600200"/>
            <a:ext cx="8229600" cy="3963988"/>
          </a:xfrm>
        </p:spPr>
        <p:txBody>
          <a:bodyPr>
            <a:normAutofit fontScale="92500" lnSpcReduction="10000"/>
          </a:bodyPr>
          <a:lstStyle/>
          <a:p>
            <a:pPr eaLnBrk="1" hangingPunct="1">
              <a:defRPr/>
            </a:pPr>
            <a:r>
              <a:rPr lang="en-US" dirty="0" smtClean="0"/>
              <a:t>Set up your library &amp; reading resources</a:t>
            </a:r>
          </a:p>
          <a:p>
            <a:pPr lvl="1" eaLnBrk="1" hangingPunct="1">
              <a:defRPr/>
            </a:pPr>
            <a:r>
              <a:rPr lang="en-US" dirty="0" smtClean="0"/>
              <a:t>Divide books into genres, levels, and partnership books</a:t>
            </a:r>
          </a:p>
          <a:p>
            <a:pPr lvl="1" eaLnBrk="1" hangingPunct="1">
              <a:defRPr/>
            </a:pPr>
            <a:r>
              <a:rPr lang="en-US" dirty="0" smtClean="0"/>
              <a:t>Have a quick, efficient system for signing out books</a:t>
            </a:r>
          </a:p>
          <a:p>
            <a:pPr lvl="1" eaLnBrk="1" hangingPunct="1">
              <a:defRPr/>
            </a:pPr>
            <a:r>
              <a:rPr lang="en-US" dirty="0" smtClean="0"/>
              <a:t>Have specific, clear library rules</a:t>
            </a:r>
          </a:p>
          <a:p>
            <a:pPr lvl="1" eaLnBrk="1" hangingPunct="1">
              <a:defRPr/>
            </a:pPr>
            <a:r>
              <a:rPr lang="en-US" dirty="0" smtClean="0"/>
              <a:t>If you can make your library slightly closed off, great!</a:t>
            </a:r>
          </a:p>
          <a:p>
            <a:pPr lvl="1" eaLnBrk="1" hangingPunct="1">
              <a:defRPr/>
            </a:pPr>
            <a:r>
              <a:rPr lang="en-US" dirty="0" smtClean="0"/>
              <a:t>Make sure reading resources—like reading logs, reading plans, book recommendation sheets, whatever!—are easily and independently accessible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1138"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16125" y="0"/>
            <a:ext cx="5661025" cy="733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a:xfrm>
            <a:off x="233363" y="274638"/>
            <a:ext cx="8672512" cy="1143000"/>
          </a:xfrm>
        </p:spPr>
        <p:txBody>
          <a:bodyPr/>
          <a:lstStyle/>
          <a:p>
            <a:r>
              <a:rPr lang="en-US">
                <a:latin typeface="Calibri" charset="0"/>
              </a:rPr>
              <a:t>A Few Reading Activities</a:t>
            </a:r>
            <a:br>
              <a:rPr lang="en-US">
                <a:latin typeface="Calibri" charset="0"/>
              </a:rPr>
            </a:br>
            <a:r>
              <a:rPr lang="en-US">
                <a:latin typeface="Calibri" charset="0"/>
              </a:rPr>
              <a:t>(that have worked really well for me)</a:t>
            </a:r>
          </a:p>
        </p:txBody>
      </p:sp>
      <p:sp>
        <p:nvSpPr>
          <p:cNvPr id="3" name="Content Placeholder 2"/>
          <p:cNvSpPr>
            <a:spLocks noGrp="1"/>
          </p:cNvSpPr>
          <p:nvPr>
            <p:ph idx="1"/>
          </p:nvPr>
        </p:nvSpPr>
        <p:spPr>
          <a:xfrm>
            <a:off x="457200" y="1600200"/>
            <a:ext cx="8229600" cy="5257800"/>
          </a:xfrm>
        </p:spPr>
        <p:txBody>
          <a:bodyPr>
            <a:normAutofit fontScale="70000" lnSpcReduction="20000"/>
          </a:bodyPr>
          <a:lstStyle/>
          <a:p>
            <a:pPr>
              <a:defRPr/>
            </a:pPr>
            <a:r>
              <a:rPr lang="en-US" b="1" dirty="0" smtClean="0">
                <a:solidFill>
                  <a:srgbClr val="FF0000"/>
                </a:solidFill>
              </a:rPr>
              <a:t>Tone/Mood</a:t>
            </a:r>
          </a:p>
          <a:p>
            <a:pPr lvl="1">
              <a:defRPr/>
            </a:pPr>
            <a:r>
              <a:rPr lang="en-US" dirty="0" smtClean="0"/>
              <a:t>Have students listen to love songs, then ask themselves, “What is the speaker’s tone toward the subject? What is the mood?” Then they make a collage of tone &amp; mood.</a:t>
            </a:r>
          </a:p>
          <a:p>
            <a:pPr>
              <a:defRPr/>
            </a:pPr>
            <a:r>
              <a:rPr lang="en-US" b="1" dirty="0" smtClean="0">
                <a:solidFill>
                  <a:srgbClr val="FF0000"/>
                </a:solidFill>
              </a:rPr>
              <a:t>Informational Posters</a:t>
            </a:r>
          </a:p>
          <a:p>
            <a:pPr lvl="1">
              <a:defRPr/>
            </a:pPr>
            <a:r>
              <a:rPr lang="en-US" dirty="0" smtClean="0"/>
              <a:t>Have students in groups read nonfiction books from a specific category, and make their own DK posters</a:t>
            </a:r>
          </a:p>
          <a:p>
            <a:pPr>
              <a:defRPr/>
            </a:pPr>
            <a:r>
              <a:rPr lang="en-US" b="1" dirty="0" smtClean="0">
                <a:solidFill>
                  <a:srgbClr val="FF0000"/>
                </a:solidFill>
              </a:rPr>
              <a:t>“Murder Mystery”/Scavenger Hunt</a:t>
            </a:r>
          </a:p>
          <a:p>
            <a:pPr lvl="1">
              <a:defRPr/>
            </a:pPr>
            <a:r>
              <a:rPr lang="en-US" dirty="0" smtClean="0"/>
              <a:t>Create a scavenger hunt around the school revolving around the genre you’re teaching your students</a:t>
            </a:r>
          </a:p>
          <a:p>
            <a:pPr>
              <a:defRPr/>
            </a:pPr>
            <a:r>
              <a:rPr lang="en-US" b="1" dirty="0" smtClean="0">
                <a:solidFill>
                  <a:srgbClr val="FF0000"/>
                </a:solidFill>
              </a:rPr>
              <a:t>Poetry Write-Around</a:t>
            </a:r>
          </a:p>
          <a:p>
            <a:pPr lvl="1">
              <a:defRPr/>
            </a:pPr>
            <a:r>
              <a:rPr lang="en-US" dirty="0" smtClean="0"/>
              <a:t>If you’re teaching poetry, have students in groups copy out the poems on posters, then write comments next to specific words or lines. Every few minutes, have them pass it.</a:t>
            </a:r>
          </a:p>
          <a:p>
            <a:pPr>
              <a:defRPr/>
            </a:pPr>
            <a:r>
              <a:rPr lang="en-US" b="1" dirty="0" smtClean="0">
                <a:solidFill>
                  <a:srgbClr val="FF0000"/>
                </a:solidFill>
              </a:rPr>
              <a:t>Bumper Stickers</a:t>
            </a:r>
          </a:p>
          <a:p>
            <a:pPr lvl="1">
              <a:defRPr/>
            </a:pPr>
            <a:r>
              <a:rPr lang="en-US" dirty="0" smtClean="0"/>
              <a:t>Have students consider the theme of a book in a creative way: “If I were going to turn this book into a bumper sticker, what would it be?” Then have them create a bumper sticker for their IR book.</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fade">
                                      <p:cBhvr>
                                        <p:cTn id="15" dur="500"/>
                                        <p:tgtEl>
                                          <p:spTgt spid="3">
                                            <p:txEl>
                                              <p:pRg st="8" end="8"/>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fade">
                                      <p:cBhvr>
                                        <p:cTn id="1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r>
              <a:rPr lang="en-US">
                <a:latin typeface="Calibri" charset="0"/>
              </a:rPr>
              <a:t>What a Nonfiction Strategy May Look Like</a:t>
            </a:r>
          </a:p>
        </p:txBody>
      </p:sp>
      <p:sp>
        <p:nvSpPr>
          <p:cNvPr id="3" name="Content Placeholder 2"/>
          <p:cNvSpPr>
            <a:spLocks noGrp="1"/>
          </p:cNvSpPr>
          <p:nvPr>
            <p:ph idx="1"/>
          </p:nvPr>
        </p:nvSpPr>
        <p:spPr/>
        <p:txBody>
          <a:bodyPr>
            <a:normAutofit fontScale="92500" lnSpcReduction="10000"/>
          </a:bodyPr>
          <a:lstStyle/>
          <a:p>
            <a:pPr>
              <a:defRPr/>
            </a:pPr>
            <a:r>
              <a:rPr lang="en-US" dirty="0" smtClean="0"/>
              <a:t>As we’re reading nonfiction, it’s often easy to be overwhelmed by all the information. </a:t>
            </a:r>
            <a:r>
              <a:rPr lang="en-US" b="1" dirty="0" smtClean="0"/>
              <a:t>Strategy: </a:t>
            </a:r>
            <a:r>
              <a:rPr lang="en-US" dirty="0" smtClean="0"/>
              <a:t>Sometimes it’s good to just focus on one aspect at a time.</a:t>
            </a:r>
          </a:p>
          <a:p>
            <a:pPr>
              <a:defRPr/>
            </a:pPr>
            <a:endParaRPr lang="en-US" dirty="0"/>
          </a:p>
          <a:p>
            <a:pPr>
              <a:defRPr/>
            </a:pPr>
            <a:r>
              <a:rPr lang="en-US" dirty="0" smtClean="0"/>
              <a:t>As I’m reading the story, in groups of 3:</a:t>
            </a:r>
          </a:p>
          <a:p>
            <a:pPr lvl="1">
              <a:defRPr/>
            </a:pPr>
            <a:r>
              <a:rPr lang="en-US" dirty="0" smtClean="0"/>
              <a:t>Fact: Jot down bits of information—numbers, details, who, what, when and where</a:t>
            </a:r>
          </a:p>
          <a:p>
            <a:pPr lvl="1">
              <a:defRPr/>
            </a:pPr>
            <a:r>
              <a:rPr lang="en-US" dirty="0" smtClean="0"/>
              <a:t>Story: Who are the characters? What is the conflict?</a:t>
            </a:r>
          </a:p>
          <a:p>
            <a:pPr lvl="1">
              <a:defRPr/>
            </a:pPr>
            <a:r>
              <a:rPr lang="en-US" dirty="0" smtClean="0"/>
              <a:t>Reflection: What is your response to the story?</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down)">
                                      <p:cBhvr>
                                        <p:cTn id="18" dur="500"/>
                                        <p:tgtEl>
                                          <p:spTgt spid="3">
                                            <p:txEl>
                                              <p:pRg st="4" end="4"/>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down)">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pPr eaLnBrk="1" hangingPunct="1"/>
            <a:r>
              <a:rPr lang="en-US">
                <a:latin typeface="Calibri" charset="0"/>
              </a:rPr>
              <a:t>Final Thoughts</a:t>
            </a:r>
          </a:p>
        </p:txBody>
      </p:sp>
      <p:sp>
        <p:nvSpPr>
          <p:cNvPr id="22530" name="Content Placeholder 2"/>
          <p:cNvSpPr>
            <a:spLocks noGrp="1"/>
          </p:cNvSpPr>
          <p:nvPr>
            <p:ph idx="1"/>
          </p:nvPr>
        </p:nvSpPr>
        <p:spPr>
          <a:xfrm>
            <a:off x="457200" y="1600200"/>
            <a:ext cx="8229600" cy="4265613"/>
          </a:xfrm>
        </p:spPr>
        <p:txBody>
          <a:bodyPr>
            <a:normAutofit fontScale="70000" lnSpcReduction="20000"/>
          </a:bodyPr>
          <a:lstStyle/>
          <a:p>
            <a:pPr eaLnBrk="1" hangingPunct="1">
              <a:defRPr/>
            </a:pPr>
            <a:r>
              <a:rPr lang="en-US" dirty="0" smtClean="0">
                <a:latin typeface="Calibri" charset="0"/>
              </a:rPr>
              <a:t>In a lot of ways, the workshop model requires much more work than a “traditional” one</a:t>
            </a:r>
          </a:p>
          <a:p>
            <a:pPr lvl="1" eaLnBrk="1" hangingPunct="1">
              <a:defRPr/>
            </a:pPr>
            <a:r>
              <a:rPr lang="en-US" dirty="0" smtClean="0">
                <a:latin typeface="Calibri" charset="0"/>
              </a:rPr>
              <a:t>Not just mini-lesson: conferencing, note-taking, pre-assessments, group work</a:t>
            </a:r>
          </a:p>
          <a:p>
            <a:pPr eaLnBrk="1" hangingPunct="1">
              <a:defRPr/>
            </a:pPr>
            <a:r>
              <a:rPr lang="en-US" dirty="0" smtClean="0">
                <a:latin typeface="Calibri" charset="0"/>
              </a:rPr>
              <a:t>Let students be </a:t>
            </a:r>
            <a:r>
              <a:rPr lang="en-US" i="1" dirty="0" smtClean="0">
                <a:latin typeface="Calibri" charset="0"/>
              </a:rPr>
              <a:t>real</a:t>
            </a:r>
            <a:r>
              <a:rPr lang="en-US" dirty="0" smtClean="0">
                <a:latin typeface="Calibri" charset="0"/>
              </a:rPr>
              <a:t> readers:</a:t>
            </a:r>
          </a:p>
          <a:p>
            <a:pPr lvl="1" eaLnBrk="1" hangingPunct="1">
              <a:defRPr/>
            </a:pPr>
            <a:r>
              <a:rPr lang="en-US" dirty="0" smtClean="0">
                <a:latin typeface="Calibri" charset="0"/>
              </a:rPr>
              <a:t>Real readers occasionally abandon books. (Most) real readers </a:t>
            </a:r>
            <a:r>
              <a:rPr lang="en-US" i="1" dirty="0" smtClean="0">
                <a:latin typeface="Calibri" charset="0"/>
              </a:rPr>
              <a:t>don’t</a:t>
            </a:r>
            <a:r>
              <a:rPr lang="en-US" dirty="0" smtClean="0">
                <a:latin typeface="Calibri" charset="0"/>
              </a:rPr>
              <a:t> “stop and jot” in their book. Real readers go back and read a book that’s extremely easy for them.</a:t>
            </a:r>
          </a:p>
          <a:p>
            <a:pPr eaLnBrk="1" hangingPunct="1">
              <a:defRPr/>
            </a:pPr>
            <a:r>
              <a:rPr lang="en-US" dirty="0">
                <a:latin typeface="Calibri" charset="0"/>
              </a:rPr>
              <a:t>Be engaging when you read!</a:t>
            </a:r>
          </a:p>
          <a:p>
            <a:pPr lvl="1" eaLnBrk="1" hangingPunct="1">
              <a:defRPr/>
            </a:pPr>
            <a:r>
              <a:rPr lang="en-US" dirty="0">
                <a:latin typeface="Calibri" charset="0"/>
              </a:rPr>
              <a:t>Show your excitement, do voices, make them laugh</a:t>
            </a:r>
            <a:r>
              <a:rPr lang="en-US" dirty="0" smtClean="0">
                <a:latin typeface="Calibri" charset="0"/>
              </a:rPr>
              <a:t>!</a:t>
            </a:r>
          </a:p>
          <a:p>
            <a:pPr eaLnBrk="1" hangingPunct="1">
              <a:defRPr/>
            </a:pPr>
            <a:r>
              <a:rPr lang="en-US" dirty="0" smtClean="0">
                <a:latin typeface="Calibri" charset="0"/>
              </a:rPr>
              <a:t>Use multimedia!</a:t>
            </a:r>
          </a:p>
          <a:p>
            <a:pPr lvl="1" eaLnBrk="1" hangingPunct="1">
              <a:defRPr/>
            </a:pPr>
            <a:r>
              <a:rPr lang="en-US" dirty="0" smtClean="0">
                <a:latin typeface="Calibri" charset="0"/>
              </a:rPr>
              <a:t>A “text” is a broad term! The more connections students make between books and the multimedia they “read” more often, the better!</a:t>
            </a:r>
            <a:endParaRPr lang="en-US" dirty="0">
              <a:latin typeface="Calibri"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fade">
                                      <p:cBhvr>
                                        <p:cTn id="7" dur="900"/>
                                        <p:tgtEl>
                                          <p:spTgt spid="2253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530">
                                            <p:txEl>
                                              <p:pRg st="1" end="1"/>
                                            </p:txEl>
                                          </p:spTgt>
                                        </p:tgtEl>
                                        <p:attrNameLst>
                                          <p:attrName>style.visibility</p:attrName>
                                        </p:attrNameLst>
                                      </p:cBhvr>
                                      <p:to>
                                        <p:strVal val="visible"/>
                                      </p:to>
                                    </p:set>
                                    <p:animEffect transition="in" filter="fade">
                                      <p:cBhvr>
                                        <p:cTn id="10" dur="900"/>
                                        <p:tgtEl>
                                          <p:spTgt spid="22530">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2530">
                                            <p:txEl>
                                              <p:pRg st="2" end="2"/>
                                            </p:txEl>
                                          </p:spTgt>
                                        </p:tgtEl>
                                        <p:attrNameLst>
                                          <p:attrName>style.visibility</p:attrName>
                                        </p:attrNameLst>
                                      </p:cBhvr>
                                      <p:to>
                                        <p:strVal val="visible"/>
                                      </p:to>
                                    </p:set>
                                    <p:animEffect transition="in" filter="fade">
                                      <p:cBhvr>
                                        <p:cTn id="15" dur="900"/>
                                        <p:tgtEl>
                                          <p:spTgt spid="22530">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2530">
                                            <p:txEl>
                                              <p:pRg st="3" end="3"/>
                                            </p:txEl>
                                          </p:spTgt>
                                        </p:tgtEl>
                                        <p:attrNameLst>
                                          <p:attrName>style.visibility</p:attrName>
                                        </p:attrNameLst>
                                      </p:cBhvr>
                                      <p:to>
                                        <p:strVal val="visible"/>
                                      </p:to>
                                    </p:set>
                                    <p:animEffect transition="in" filter="fade">
                                      <p:cBhvr>
                                        <p:cTn id="18" dur="900"/>
                                        <p:tgtEl>
                                          <p:spTgt spid="22530">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2530">
                                            <p:txEl>
                                              <p:pRg st="4" end="4"/>
                                            </p:txEl>
                                          </p:spTgt>
                                        </p:tgtEl>
                                        <p:attrNameLst>
                                          <p:attrName>style.visibility</p:attrName>
                                        </p:attrNameLst>
                                      </p:cBhvr>
                                      <p:to>
                                        <p:strVal val="visible"/>
                                      </p:to>
                                    </p:set>
                                    <p:animEffect transition="in" filter="fade">
                                      <p:cBhvr>
                                        <p:cTn id="23" dur="900"/>
                                        <p:tgtEl>
                                          <p:spTgt spid="22530">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2530">
                                            <p:txEl>
                                              <p:pRg st="5" end="5"/>
                                            </p:txEl>
                                          </p:spTgt>
                                        </p:tgtEl>
                                        <p:attrNameLst>
                                          <p:attrName>style.visibility</p:attrName>
                                        </p:attrNameLst>
                                      </p:cBhvr>
                                      <p:to>
                                        <p:strVal val="visible"/>
                                      </p:to>
                                    </p:set>
                                    <p:animEffect transition="in" filter="fade">
                                      <p:cBhvr>
                                        <p:cTn id="26" dur="900"/>
                                        <p:tgtEl>
                                          <p:spTgt spid="22530">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22530">
                                            <p:txEl>
                                              <p:pRg st="6" end="6"/>
                                            </p:txEl>
                                          </p:spTgt>
                                        </p:tgtEl>
                                        <p:attrNameLst>
                                          <p:attrName>style.visibility</p:attrName>
                                        </p:attrNameLst>
                                      </p:cBhvr>
                                      <p:to>
                                        <p:strVal val="visible"/>
                                      </p:to>
                                    </p:set>
                                    <p:animEffect transition="in" filter="fade">
                                      <p:cBhvr>
                                        <p:cTn id="31" dur="900"/>
                                        <p:tgtEl>
                                          <p:spTgt spid="22530">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2530">
                                            <p:txEl>
                                              <p:pRg st="7" end="7"/>
                                            </p:txEl>
                                          </p:spTgt>
                                        </p:tgtEl>
                                        <p:attrNameLst>
                                          <p:attrName>style.visibility</p:attrName>
                                        </p:attrNameLst>
                                      </p:cBhvr>
                                      <p:to>
                                        <p:strVal val="visible"/>
                                      </p:to>
                                    </p:set>
                                    <p:animEffect transition="in" filter="fade">
                                      <p:cBhvr>
                                        <p:cTn id="34" dur="900"/>
                                        <p:tgtEl>
                                          <p:spTgt spid="2253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306" name="Social Issues - Saved By the Bell.mov">
            <a:hlinkClick r:id="" action="ppaction://media"/>
          </p:cNvPr>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66675" y="1019175"/>
            <a:ext cx="9077325" cy="5106988"/>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354"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7475"/>
            <a:ext cx="9210675" cy="655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0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3200"/>
            <a:ext cx="9144000" cy="64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pPr eaLnBrk="1" hangingPunct="1"/>
            <a:r>
              <a:rPr lang="en-US">
                <a:latin typeface="Calibri" charset="0"/>
              </a:rPr>
              <a:t>Final Thoughts</a:t>
            </a:r>
          </a:p>
        </p:txBody>
      </p:sp>
      <p:sp>
        <p:nvSpPr>
          <p:cNvPr id="22530" name="Content Placeholder 2"/>
          <p:cNvSpPr>
            <a:spLocks noGrp="1"/>
          </p:cNvSpPr>
          <p:nvPr>
            <p:ph idx="1"/>
          </p:nvPr>
        </p:nvSpPr>
        <p:spPr>
          <a:xfrm>
            <a:off x="457200" y="1600200"/>
            <a:ext cx="8229600" cy="5257800"/>
          </a:xfrm>
        </p:spPr>
        <p:txBody>
          <a:bodyPr>
            <a:normAutofit fontScale="70000" lnSpcReduction="20000"/>
          </a:bodyPr>
          <a:lstStyle/>
          <a:p>
            <a:pPr eaLnBrk="1" hangingPunct="1">
              <a:defRPr/>
            </a:pPr>
            <a:r>
              <a:rPr lang="en-US" dirty="0" smtClean="0">
                <a:latin typeface="Calibri" charset="0"/>
              </a:rPr>
              <a:t>In a lot of ways, the workshop model requires much more work than a “traditional” one</a:t>
            </a:r>
          </a:p>
          <a:p>
            <a:pPr lvl="1" eaLnBrk="1" hangingPunct="1">
              <a:defRPr/>
            </a:pPr>
            <a:r>
              <a:rPr lang="en-US" dirty="0" smtClean="0">
                <a:latin typeface="Calibri" charset="0"/>
              </a:rPr>
              <a:t>Not just mini-lesson: conferencing, note-taking, pre-assessments, group work</a:t>
            </a:r>
          </a:p>
          <a:p>
            <a:pPr eaLnBrk="1" hangingPunct="1">
              <a:defRPr/>
            </a:pPr>
            <a:r>
              <a:rPr lang="en-US" dirty="0" smtClean="0">
                <a:latin typeface="Calibri" charset="0"/>
              </a:rPr>
              <a:t>Let students be </a:t>
            </a:r>
            <a:r>
              <a:rPr lang="en-US" i="1" dirty="0" smtClean="0">
                <a:latin typeface="Calibri" charset="0"/>
              </a:rPr>
              <a:t>real</a:t>
            </a:r>
            <a:r>
              <a:rPr lang="en-US" dirty="0" smtClean="0">
                <a:latin typeface="Calibri" charset="0"/>
              </a:rPr>
              <a:t> readers:</a:t>
            </a:r>
          </a:p>
          <a:p>
            <a:pPr lvl="1" eaLnBrk="1" hangingPunct="1">
              <a:defRPr/>
            </a:pPr>
            <a:r>
              <a:rPr lang="en-US" dirty="0" smtClean="0">
                <a:latin typeface="Calibri" charset="0"/>
              </a:rPr>
              <a:t>Real readers occasionally abandon books. (Most) real readers </a:t>
            </a:r>
            <a:r>
              <a:rPr lang="en-US" i="1" dirty="0" smtClean="0">
                <a:latin typeface="Calibri" charset="0"/>
              </a:rPr>
              <a:t>don’t</a:t>
            </a:r>
            <a:r>
              <a:rPr lang="en-US" dirty="0" smtClean="0">
                <a:latin typeface="Calibri" charset="0"/>
              </a:rPr>
              <a:t> “stop and jot” in their book. Real readers sometimes go back and read a book that’s extremely easy for them (I read </a:t>
            </a:r>
            <a:r>
              <a:rPr lang="en-US" i="1" dirty="0" smtClean="0">
                <a:latin typeface="Calibri" charset="0"/>
              </a:rPr>
              <a:t>Charlotte’s Web </a:t>
            </a:r>
            <a:r>
              <a:rPr lang="en-US" dirty="0" smtClean="0">
                <a:latin typeface="Calibri" charset="0"/>
              </a:rPr>
              <a:t>once a year, for example!).</a:t>
            </a:r>
          </a:p>
          <a:p>
            <a:pPr eaLnBrk="1" hangingPunct="1">
              <a:defRPr/>
            </a:pPr>
            <a:r>
              <a:rPr lang="en-US" dirty="0" smtClean="0">
                <a:latin typeface="Calibri" charset="0"/>
              </a:rPr>
              <a:t>Be engaging when you read!</a:t>
            </a:r>
          </a:p>
          <a:p>
            <a:pPr lvl="1" eaLnBrk="1" hangingPunct="1">
              <a:defRPr/>
            </a:pPr>
            <a:r>
              <a:rPr lang="en-US" dirty="0" smtClean="0">
                <a:latin typeface="Calibri" charset="0"/>
              </a:rPr>
              <a:t>Show your excitement, do voices, make them laugh!</a:t>
            </a:r>
          </a:p>
          <a:p>
            <a:pPr eaLnBrk="1" hangingPunct="1">
              <a:defRPr/>
            </a:pPr>
            <a:r>
              <a:rPr lang="en-US" dirty="0" smtClean="0">
                <a:latin typeface="Calibri" charset="0"/>
              </a:rPr>
              <a:t>Use multimedia!</a:t>
            </a:r>
          </a:p>
          <a:p>
            <a:pPr lvl="1" eaLnBrk="1" hangingPunct="1">
              <a:defRPr/>
            </a:pPr>
            <a:r>
              <a:rPr lang="en-US" dirty="0">
                <a:latin typeface="Calibri" charset="0"/>
              </a:rPr>
              <a:t>A “text” is a broad term! The more connections students make between books and the multimedia they “read” more often, the better</a:t>
            </a:r>
            <a:r>
              <a:rPr lang="en-US" dirty="0" smtClean="0">
                <a:latin typeface="Calibri" charset="0"/>
              </a:rPr>
              <a:t>!</a:t>
            </a:r>
            <a:endParaRPr lang="en-US" dirty="0">
              <a:latin typeface="Calibri" charset="0"/>
            </a:endParaRPr>
          </a:p>
          <a:p>
            <a:pPr eaLnBrk="1" hangingPunct="1">
              <a:defRPr/>
            </a:pPr>
            <a:r>
              <a:rPr lang="en-US" dirty="0">
                <a:latin typeface="Calibri" charset="0"/>
              </a:rPr>
              <a:t>Be prepared to “break” the model</a:t>
            </a:r>
          </a:p>
          <a:p>
            <a:pPr lvl="1" eaLnBrk="1" hangingPunct="1">
              <a:defRPr/>
            </a:pPr>
            <a:r>
              <a:rPr lang="en-US" dirty="0">
                <a:latin typeface="Calibri" charset="0"/>
              </a:rPr>
              <a:t>It’s not set in stone: use your </a:t>
            </a:r>
            <a:r>
              <a:rPr lang="en-US" dirty="0" smtClean="0">
                <a:latin typeface="Calibri" charset="0"/>
              </a:rPr>
              <a:t>instincts</a:t>
            </a:r>
            <a:endParaRPr lang="en-US" dirty="0">
              <a:latin typeface="Calibri"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3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endParaRPr lang="en-US">
              <a:latin typeface="Calibri" charset="0"/>
            </a:endParaRPr>
          </a:p>
        </p:txBody>
      </p:sp>
      <p:pic>
        <p:nvPicPr>
          <p:cNvPr id="25602"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511175" y="0"/>
            <a:ext cx="9893300" cy="6858000"/>
          </a:xfr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eaLnBrk="1" hangingPunct="1"/>
            <a:r>
              <a:rPr lang="en-US">
                <a:latin typeface="Calibri" charset="0"/>
              </a:rPr>
              <a:t>Setting it Up For the First Time</a:t>
            </a:r>
          </a:p>
        </p:txBody>
      </p:sp>
      <p:sp>
        <p:nvSpPr>
          <p:cNvPr id="3" name="Content Placeholder 2"/>
          <p:cNvSpPr>
            <a:spLocks noGrp="1"/>
          </p:cNvSpPr>
          <p:nvPr>
            <p:ph idx="1"/>
          </p:nvPr>
        </p:nvSpPr>
        <p:spPr/>
        <p:txBody>
          <a:bodyPr>
            <a:normAutofit fontScale="92500" lnSpcReduction="20000"/>
          </a:bodyPr>
          <a:lstStyle/>
          <a:p>
            <a:pPr eaLnBrk="1" hangingPunct="1">
              <a:defRPr/>
            </a:pPr>
            <a:r>
              <a:rPr lang="en-US" dirty="0" smtClean="0"/>
              <a:t>Set up your library &amp; reading resources</a:t>
            </a:r>
          </a:p>
          <a:p>
            <a:pPr lvl="1" eaLnBrk="1" hangingPunct="1">
              <a:defRPr/>
            </a:pPr>
            <a:r>
              <a:rPr lang="en-US" dirty="0" smtClean="0"/>
              <a:t>Divide books into genres, levels, and partnership books</a:t>
            </a:r>
          </a:p>
          <a:p>
            <a:pPr lvl="1" eaLnBrk="1" hangingPunct="1">
              <a:defRPr/>
            </a:pPr>
            <a:r>
              <a:rPr lang="en-US" dirty="0" smtClean="0"/>
              <a:t>Have a quick, efficient system for signing out books</a:t>
            </a:r>
          </a:p>
          <a:p>
            <a:pPr lvl="1" eaLnBrk="1" hangingPunct="1">
              <a:defRPr/>
            </a:pPr>
            <a:r>
              <a:rPr lang="en-US" dirty="0" smtClean="0"/>
              <a:t>Have specific, clear library rules</a:t>
            </a:r>
          </a:p>
          <a:p>
            <a:pPr lvl="1" eaLnBrk="1" hangingPunct="1">
              <a:defRPr/>
            </a:pPr>
            <a:r>
              <a:rPr lang="en-US" dirty="0" smtClean="0"/>
              <a:t>If you can make your library slightly closed off and add chairs or bean bags, great!</a:t>
            </a:r>
          </a:p>
          <a:p>
            <a:pPr lvl="1" eaLnBrk="1" hangingPunct="1">
              <a:defRPr/>
            </a:pPr>
            <a:r>
              <a:rPr lang="en-US" dirty="0" smtClean="0"/>
              <a:t>Make sure reading resources—like reading logs, reading plans, book recommendation sheets, whatever!—are easily and independently accessible</a:t>
            </a:r>
          </a:p>
          <a:p>
            <a:pPr lvl="1" eaLnBrk="1" hangingPunct="1">
              <a:defRPr/>
            </a:pPr>
            <a:r>
              <a:rPr lang="en-US" dirty="0" smtClean="0"/>
              <a:t>Teach students how to choose a “just right” book—and give them the time to do it!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pPr eaLnBrk="1" hangingPunct="1"/>
            <a:r>
              <a:rPr lang="en-US">
                <a:latin typeface="Calibri" charset="0"/>
              </a:rPr>
              <a:t>Setting it Up For the First Time</a:t>
            </a:r>
          </a:p>
        </p:txBody>
      </p:sp>
      <p:sp>
        <p:nvSpPr>
          <p:cNvPr id="3" name="Content Placeholder 2"/>
          <p:cNvSpPr>
            <a:spLocks noGrp="1"/>
          </p:cNvSpPr>
          <p:nvPr>
            <p:ph idx="1"/>
          </p:nvPr>
        </p:nvSpPr>
        <p:spPr/>
        <p:txBody>
          <a:bodyPr>
            <a:normAutofit fontScale="85000" lnSpcReduction="20000"/>
          </a:bodyPr>
          <a:lstStyle/>
          <a:p>
            <a:pPr eaLnBrk="1" hangingPunct="1">
              <a:defRPr/>
            </a:pPr>
            <a:r>
              <a:rPr lang="en-US" dirty="0" smtClean="0"/>
              <a:t>Teach students how to find a “just right” book</a:t>
            </a:r>
          </a:p>
          <a:p>
            <a:pPr lvl="1">
              <a:defRPr/>
            </a:pPr>
            <a:r>
              <a:rPr lang="en-US" dirty="0" smtClean="0"/>
              <a:t>BLURB</a:t>
            </a:r>
            <a:endParaRPr lang="en-US" sz="1200" dirty="0"/>
          </a:p>
          <a:p>
            <a:pPr lvl="1">
              <a:defRPr/>
            </a:pPr>
            <a:r>
              <a:rPr lang="en-US" dirty="0" smtClean="0"/>
              <a:t>READ THE FIRST FEW PAGES</a:t>
            </a:r>
            <a:endParaRPr lang="en-US" sz="1200" dirty="0"/>
          </a:p>
          <a:p>
            <a:pPr lvl="1">
              <a:defRPr/>
            </a:pPr>
            <a:r>
              <a:rPr lang="en-US" dirty="0"/>
              <a:t>TITLE</a:t>
            </a:r>
            <a:endParaRPr lang="en-US" sz="1200" dirty="0"/>
          </a:p>
          <a:p>
            <a:pPr lvl="1">
              <a:defRPr/>
            </a:pPr>
            <a:r>
              <a:rPr lang="en-US" dirty="0"/>
              <a:t>AUTHOR</a:t>
            </a:r>
            <a:endParaRPr lang="en-US" sz="1200" dirty="0"/>
          </a:p>
          <a:p>
            <a:pPr lvl="1">
              <a:defRPr/>
            </a:pPr>
            <a:r>
              <a:rPr lang="en-US" dirty="0"/>
              <a:t>COVER</a:t>
            </a:r>
            <a:endParaRPr lang="en-US" sz="1200" dirty="0"/>
          </a:p>
          <a:p>
            <a:pPr lvl="1">
              <a:defRPr/>
            </a:pPr>
            <a:r>
              <a:rPr lang="en-US" dirty="0"/>
              <a:t>5-FINGER RULE</a:t>
            </a:r>
            <a:endParaRPr lang="en-US" sz="1200" dirty="0"/>
          </a:p>
          <a:p>
            <a:pPr lvl="1">
              <a:defRPr/>
            </a:pPr>
            <a:r>
              <a:rPr lang="en-US" dirty="0"/>
              <a:t>PICTURES</a:t>
            </a:r>
            <a:endParaRPr lang="en-US" sz="1200" dirty="0"/>
          </a:p>
          <a:p>
            <a:pPr lvl="1">
              <a:defRPr/>
            </a:pPr>
            <a:r>
              <a:rPr lang="en-US" dirty="0"/>
              <a:t>SIZE OF THE TEXT</a:t>
            </a:r>
            <a:endParaRPr lang="en-US" sz="1200" dirty="0"/>
          </a:p>
          <a:p>
            <a:pPr lvl="1">
              <a:defRPr/>
            </a:pPr>
            <a:r>
              <a:rPr lang="en-US" dirty="0"/>
              <a:t>MOVIES</a:t>
            </a:r>
            <a:endParaRPr lang="en-US" sz="1200" dirty="0"/>
          </a:p>
          <a:p>
            <a:pPr lvl="1">
              <a:defRPr/>
            </a:pPr>
            <a:r>
              <a:rPr lang="en-US" dirty="0"/>
              <a:t>GENRE</a:t>
            </a:r>
            <a:endParaRPr lang="en-US" sz="1200" dirty="0"/>
          </a:p>
          <a:p>
            <a:pPr lvl="1">
              <a:defRPr/>
            </a:pPr>
            <a:r>
              <a:rPr lang="en-US" dirty="0"/>
              <a:t>RECOMMENDATIONS</a:t>
            </a:r>
            <a:endParaRPr lang="en-US" sz="1200" dirty="0"/>
          </a:p>
          <a:p>
            <a:pPr lvl="1" eaLnBrk="1" hangingPunct="1">
              <a:defRPr/>
            </a:pP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7360</TotalTime>
  <Words>5110</Words>
  <Application>Microsoft Macintosh PowerPoint</Application>
  <PresentationFormat>On-screen Show (4:3)</PresentationFormat>
  <Paragraphs>371</Paragraphs>
  <Slides>57</Slides>
  <Notes>34</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Reader’s Workshop</vt:lpstr>
      <vt:lpstr>Why Workshop Model?</vt:lpstr>
      <vt:lpstr>Agenda</vt:lpstr>
      <vt:lpstr>Goals of Reading Workshop</vt:lpstr>
      <vt:lpstr>Setting it Up For the First Time</vt:lpstr>
      <vt:lpstr>PowerPoint Presentation</vt:lpstr>
      <vt:lpstr>PowerPoint Presentation</vt:lpstr>
      <vt:lpstr>Setting it Up For the First Time</vt:lpstr>
      <vt:lpstr>Setting it Up For the First Time</vt:lpstr>
      <vt:lpstr>Setting it Up For the First Time</vt:lpstr>
      <vt:lpstr>Setting it Up For the First Time</vt:lpstr>
      <vt:lpstr>Potential Workshop Schedule</vt:lpstr>
      <vt:lpstr>What A Workshop Lesson Looks Like</vt:lpstr>
      <vt:lpstr>What A Workshop Lesson Looks Like</vt:lpstr>
      <vt:lpstr>What A Workshop Lesson Looks Like</vt:lpstr>
      <vt:lpstr>What A Workshop Lesson Looks Like</vt:lpstr>
      <vt:lpstr>Potential Units</vt:lpstr>
      <vt:lpstr>Skills I Focus on Throughout the Year</vt:lpstr>
      <vt:lpstr>Assessment: Reading Levels</vt:lpstr>
      <vt:lpstr>Assessment: Conferencing</vt:lpstr>
      <vt:lpstr>Assessment: Conferencing</vt:lpstr>
      <vt:lpstr>Assessment: Conferencing</vt:lpstr>
      <vt:lpstr>Assessment: Conferencing</vt:lpstr>
      <vt:lpstr>Assessment: Reading Logs</vt:lpstr>
      <vt:lpstr>PowerPoint Presentation</vt:lpstr>
      <vt:lpstr>PowerPoint Presentation</vt:lpstr>
      <vt:lpstr>PowerPoint Presentation</vt:lpstr>
      <vt:lpstr>PowerPoint Presentation</vt:lpstr>
      <vt:lpstr>Assessment: Reading Responses</vt:lpstr>
      <vt:lpstr>Assessment: Reading Responses</vt:lpstr>
      <vt:lpstr>Assessment: Reading Responses</vt:lpstr>
      <vt:lpstr>Assessment: Reading Responses</vt:lpstr>
      <vt:lpstr>Assessment: Reading Responses</vt:lpstr>
      <vt:lpstr>Assessment: Reading Responses</vt:lpstr>
      <vt:lpstr>Assessment: Reading Responses</vt:lpstr>
      <vt:lpstr>Assessment: Now What?</vt:lpstr>
      <vt:lpstr>PowerPoint Presentation</vt:lpstr>
      <vt:lpstr>PowerPoint Presentation</vt:lpstr>
      <vt:lpstr>Creating a Community of Readers</vt:lpstr>
      <vt:lpstr>Creating a Community of Readers</vt:lpstr>
      <vt:lpstr>Creating a Community of Readers</vt:lpstr>
      <vt:lpstr>A Few Reading Activities (that have worked really well for me)</vt:lpstr>
      <vt:lpstr>A Few Reading Activities (that have worked really well for me)</vt:lpstr>
      <vt:lpstr>PowerPoint Presentation</vt:lpstr>
      <vt:lpstr>A Few Reading Activities (that have worked really well for me)</vt:lpstr>
      <vt:lpstr>PowerPoint Presentation</vt:lpstr>
      <vt:lpstr>A Few Reading Activities (that have worked really well for me)</vt:lpstr>
      <vt:lpstr>PowerPoint Presentation</vt:lpstr>
      <vt:lpstr>PowerPoint Presentation</vt:lpstr>
      <vt:lpstr>PowerPoint Presentation</vt:lpstr>
      <vt:lpstr>A Few Reading Activities (that have worked really well for me)</vt:lpstr>
      <vt:lpstr>What a Nonfiction Strategy May Look Like</vt:lpstr>
      <vt:lpstr>Final Thoughts</vt:lpstr>
      <vt:lpstr>PowerPoint Presentation</vt:lpstr>
      <vt:lpstr>PowerPoint Presentation</vt:lpstr>
      <vt:lpstr>PowerPoint Presentation</vt:lpstr>
      <vt:lpstr>Final Thoughts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Chapman</dc:creator>
  <cp:lastModifiedBy>Corey Chapman</cp:lastModifiedBy>
  <cp:revision>223</cp:revision>
  <dcterms:created xsi:type="dcterms:W3CDTF">2011-11-20T19:19:00Z</dcterms:created>
  <dcterms:modified xsi:type="dcterms:W3CDTF">2014-01-19T01:16:16Z</dcterms:modified>
</cp:coreProperties>
</file>