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71" r:id="rId4"/>
    <p:sldId id="272" r:id="rId5"/>
    <p:sldId id="258" r:id="rId6"/>
    <p:sldId id="260" r:id="rId7"/>
    <p:sldId id="264" r:id="rId8"/>
    <p:sldId id="273" r:id="rId9"/>
    <p:sldId id="259" r:id="rId10"/>
    <p:sldId id="270" r:id="rId11"/>
    <p:sldId id="266" r:id="rId12"/>
    <p:sldId id="267" r:id="rId13"/>
    <p:sldId id="268" r:id="rId14"/>
    <p:sldId id="269" r:id="rId15"/>
    <p:sldId id="262" r:id="rId16"/>
  </p:sldIdLst>
  <p:sldSz cx="9144000" cy="6858000" type="screen4x3"/>
  <p:notesSz cx="9144000" cy="6858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0" d="100"/>
          <a:sy n="50" d="100"/>
        </p:scale>
        <p:origin x="-2784" y="-10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61E087DB-9364-4142-A4E6-E80BCFA3C225}" type="datetime1">
              <a:rPr lang="en-US"/>
              <a:pPr>
                <a:defRPr/>
              </a:pPr>
              <a:t>1/18/14</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DB5CA7E-17A0-7D46-8D15-B58C8383F8DD}" type="slidenum">
              <a:rPr lang="en-US"/>
              <a:pPr>
                <a:defRPr/>
              </a:pPr>
              <a:t>‹#›</a:t>
            </a:fld>
            <a:endParaRPr lang="en-US"/>
          </a:p>
        </p:txBody>
      </p:sp>
    </p:spTree>
    <p:extLst>
      <p:ext uri="{BB962C8B-B14F-4D97-AF65-F5344CB8AC3E}">
        <p14:creationId xmlns:p14="http://schemas.microsoft.com/office/powerpoint/2010/main" val="2033964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smtClean="0"/>
            </a:lvl1pPr>
          </a:lstStyle>
          <a:p>
            <a:pPr>
              <a:defRPr/>
            </a:pPr>
            <a:fld id="{87098629-326C-4944-A30D-A156E5113839}" type="datetimeFigureOut">
              <a:rPr lang="en-US"/>
              <a:pPr>
                <a:defRPr/>
              </a:pPr>
              <a:t>1/18/14</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smtClean="0"/>
            </a:lvl1pPr>
          </a:lstStyle>
          <a:p>
            <a:pPr>
              <a:defRPr/>
            </a:pPr>
            <a:fld id="{D43A2263-53F4-F948-8945-A2961B58981E}" type="slidenum">
              <a:rPr lang="en-US"/>
              <a:pPr>
                <a:defRPr/>
              </a:pPr>
              <a:t>‹#›</a:t>
            </a:fld>
            <a:endParaRPr lang="en-US"/>
          </a:p>
        </p:txBody>
      </p:sp>
    </p:spTree>
    <p:extLst>
      <p:ext uri="{BB962C8B-B14F-4D97-AF65-F5344CB8AC3E}">
        <p14:creationId xmlns:p14="http://schemas.microsoft.com/office/powerpoint/2010/main" val="2473469359"/>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youtu.be</a:t>
            </a:r>
            <a:r>
              <a:rPr lang="en-US" dirty="0" smtClean="0"/>
              <a:t>/rxqHVoZ0fzc?t=30s (there’s a bad word in</a:t>
            </a:r>
            <a:r>
              <a:rPr lang="en-US" baseline="0" dirty="0" smtClean="0"/>
              <a:t> there, so if they’re too young, mute </a:t>
            </a:r>
            <a:r>
              <a:rPr lang="en-US" baseline="0" smtClean="0"/>
              <a:t>it [:</a:t>
            </a:r>
            <a:r>
              <a:rPr lang="en-US" baseline="0" dirty="0" smtClean="0"/>
              <a:t>54-1</a:t>
            </a:r>
            <a:r>
              <a:rPr lang="en-US" baseline="0" smtClean="0"/>
              <a:t>:00] )</a:t>
            </a:r>
            <a:endParaRPr lang="en-US" dirty="0"/>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4</a:t>
            </a:fld>
            <a:endParaRPr lang="en-US"/>
          </a:p>
        </p:txBody>
      </p:sp>
    </p:spTree>
    <p:extLst>
      <p:ext uri="{BB962C8B-B14F-4D97-AF65-F5344CB8AC3E}">
        <p14:creationId xmlns:p14="http://schemas.microsoft.com/office/powerpoint/2010/main" val="4165684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ask my students, “Would you</a:t>
            </a:r>
            <a:r>
              <a:rPr lang="en-US" baseline="0" dirty="0" smtClean="0"/>
              <a:t> pay $8 for this movie if this were the climax?”</a:t>
            </a:r>
            <a:endParaRPr lang="en-US" dirty="0"/>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5</a:t>
            </a:fld>
            <a:endParaRPr lang="en-US"/>
          </a:p>
        </p:txBody>
      </p:sp>
    </p:spTree>
    <p:extLst>
      <p:ext uri="{BB962C8B-B14F-4D97-AF65-F5344CB8AC3E}">
        <p14:creationId xmlns:p14="http://schemas.microsoft.com/office/powerpoint/2010/main" val="2775378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www.youtube.com</a:t>
            </a:r>
            <a:r>
              <a:rPr lang="en-US" dirty="0" smtClean="0"/>
              <a:t>/</a:t>
            </a:r>
            <a:r>
              <a:rPr lang="en-US" dirty="0" err="1" smtClean="0"/>
              <a:t>watch?v</a:t>
            </a:r>
            <a:r>
              <a:rPr lang="en-US" dirty="0" smtClean="0"/>
              <a:t>=c8nHCZqgFA8</a:t>
            </a:r>
            <a:endParaRPr lang="en-US" dirty="0"/>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6</a:t>
            </a:fld>
            <a:endParaRPr lang="en-US"/>
          </a:p>
        </p:txBody>
      </p:sp>
    </p:spTree>
    <p:extLst>
      <p:ext uri="{BB962C8B-B14F-4D97-AF65-F5344CB8AC3E}">
        <p14:creationId xmlns:p14="http://schemas.microsoft.com/office/powerpoint/2010/main" val="3319540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a:latin typeface="Calibri" charset="0"/>
              </a:rPr>
              <a:t>Zooming in on the </a:t>
            </a:r>
            <a:r>
              <a:rPr lang="en-US" dirty="0" smtClean="0">
                <a:latin typeface="Calibri" charset="0"/>
              </a:rPr>
              <a:t>face (very important </a:t>
            </a:r>
            <a:r>
              <a:rPr lang="en-US" smtClean="0">
                <a:latin typeface="Calibri" charset="0"/>
              </a:rPr>
              <a:t>in stories)</a:t>
            </a:r>
            <a:endParaRPr lang="en-US" dirty="0">
              <a:latin typeface="Calibri" charset="0"/>
            </a:endParaRPr>
          </a:p>
          <a:p>
            <a:pPr>
              <a:spcBef>
                <a:spcPct val="0"/>
              </a:spcBef>
            </a:pPr>
            <a:r>
              <a:rPr lang="en-US" dirty="0">
                <a:latin typeface="Calibri" charset="0"/>
              </a:rPr>
              <a:t>Tone of voice (dialogue--conversation)</a:t>
            </a:r>
          </a:p>
          <a:p>
            <a:pPr>
              <a:spcBef>
                <a:spcPct val="0"/>
              </a:spcBef>
            </a:pPr>
            <a:r>
              <a:rPr lang="en-US" dirty="0">
                <a:latin typeface="Calibri" charset="0"/>
              </a:rPr>
              <a:t>Background (fire, embers, other people around)</a:t>
            </a:r>
          </a:p>
          <a:p>
            <a:pPr>
              <a:spcBef>
                <a:spcPct val="0"/>
              </a:spcBef>
            </a:pPr>
            <a:r>
              <a:rPr lang="en-US" dirty="0">
                <a:latin typeface="Calibri" charset="0"/>
              </a:rPr>
              <a:t>Action (way they fight, biting on the neck, paws in the face)</a:t>
            </a:r>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BF41403-63C2-3D48-833E-586BA63AC73F}" type="slidenum">
              <a:rPr lang="en-US" sz="1200"/>
              <a:pPr eaLnBrk="1" hangingPunct="1"/>
              <a:t>7</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8</a:t>
            </a:fld>
            <a:endParaRPr lang="en-US"/>
          </a:p>
        </p:txBody>
      </p:sp>
    </p:spTree>
    <p:extLst>
      <p:ext uri="{BB962C8B-B14F-4D97-AF65-F5344CB8AC3E}">
        <p14:creationId xmlns:p14="http://schemas.microsoft.com/office/powerpoint/2010/main" val="2016393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can either be an introduction to all four, or an integration of these four. Either way, you’ll probably</a:t>
            </a:r>
            <a:r>
              <a:rPr lang="en-US" baseline="0" dirty="0" smtClean="0"/>
              <a:t> want to teach each of these four as their own individual lessons before or after this PowerPoint.</a:t>
            </a:r>
            <a:endParaRPr lang="en-US" dirty="0"/>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9</a:t>
            </a:fld>
            <a:endParaRPr lang="en-US"/>
          </a:p>
        </p:txBody>
      </p:sp>
    </p:spTree>
    <p:extLst>
      <p:ext uri="{BB962C8B-B14F-4D97-AF65-F5344CB8AC3E}">
        <p14:creationId xmlns:p14="http://schemas.microsoft.com/office/powerpoint/2010/main" val="1888914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Action </a:t>
            </a:r>
            <a:r>
              <a:rPr lang="en-US" smtClean="0"/>
              <a:t>&amp; Description</a:t>
            </a:r>
            <a:endParaRPr lang="en-US"/>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12</a:t>
            </a:fld>
            <a:endParaRPr lang="en-US"/>
          </a:p>
        </p:txBody>
      </p:sp>
    </p:spTree>
    <p:extLst>
      <p:ext uri="{BB962C8B-B14F-4D97-AF65-F5344CB8AC3E}">
        <p14:creationId xmlns:p14="http://schemas.microsoft.com/office/powerpoint/2010/main" val="4056910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did</a:t>
            </a:r>
            <a:r>
              <a:rPr lang="en-US" baseline="0" dirty="0" smtClean="0"/>
              <a:t> they hit? Where did they hit? What was “I” thinking? Where were they? Were there people around? What were they screaming? What did the pain feel like?</a:t>
            </a:r>
            <a:endParaRPr lang="en-US" dirty="0"/>
          </a:p>
        </p:txBody>
      </p:sp>
      <p:sp>
        <p:nvSpPr>
          <p:cNvPr id="4" name="Slide Number Placeholder 3"/>
          <p:cNvSpPr>
            <a:spLocks noGrp="1"/>
          </p:cNvSpPr>
          <p:nvPr>
            <p:ph type="sldNum" sz="quarter" idx="10"/>
          </p:nvPr>
        </p:nvSpPr>
        <p:spPr/>
        <p:txBody>
          <a:bodyPr/>
          <a:lstStyle/>
          <a:p>
            <a:pPr>
              <a:defRPr/>
            </a:pPr>
            <a:fld id="{D43A2263-53F4-F948-8945-A2961B58981E}" type="slidenum">
              <a:rPr lang="en-US" smtClean="0"/>
              <a:pPr>
                <a:defRPr/>
              </a:pPr>
              <a:t>15</a:t>
            </a:fld>
            <a:endParaRPr lang="en-US"/>
          </a:p>
        </p:txBody>
      </p:sp>
    </p:spTree>
    <p:extLst>
      <p:ext uri="{BB962C8B-B14F-4D97-AF65-F5344CB8AC3E}">
        <p14:creationId xmlns:p14="http://schemas.microsoft.com/office/powerpoint/2010/main" val="98026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39A98E1-6A8F-AC41-B27B-9AEF1B597C3B}" type="datetime1">
              <a:rPr lang="en-US"/>
              <a:pPr>
                <a:defRPr/>
              </a:pPr>
              <a:t>1/18/14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7BCCAD-E40A-A848-8294-2F90F61B3E6C}" type="slidenum">
              <a:rPr lang="en-US"/>
              <a:pPr>
                <a:defRPr/>
              </a:pPr>
              <a:t>‹#›</a:t>
            </a:fld>
            <a:endParaRPr lang="en-US"/>
          </a:p>
        </p:txBody>
      </p:sp>
    </p:spTree>
    <p:extLst>
      <p:ext uri="{BB962C8B-B14F-4D97-AF65-F5344CB8AC3E}">
        <p14:creationId xmlns:p14="http://schemas.microsoft.com/office/powerpoint/2010/main" val="2040368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35F1A1-331B-644D-A059-AFE27363DEEE}" type="datetime1">
              <a:rPr lang="en-US"/>
              <a:pPr>
                <a:defRPr/>
              </a:pPr>
              <a:t>1/18/14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F955C7-FA99-5C44-BA7D-9BAF182A5446}" type="slidenum">
              <a:rPr lang="en-US"/>
              <a:pPr>
                <a:defRPr/>
              </a:pPr>
              <a:t>‹#›</a:t>
            </a:fld>
            <a:endParaRPr lang="en-US"/>
          </a:p>
        </p:txBody>
      </p:sp>
    </p:spTree>
    <p:extLst>
      <p:ext uri="{BB962C8B-B14F-4D97-AF65-F5344CB8AC3E}">
        <p14:creationId xmlns:p14="http://schemas.microsoft.com/office/powerpoint/2010/main" val="2760477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CFEC5A-7EE2-FB49-9165-255DD533AF93}" type="datetime1">
              <a:rPr lang="en-US"/>
              <a:pPr>
                <a:defRPr/>
              </a:pPr>
              <a:t>1/18/14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24BA26-C5CB-7C47-AEC7-E6E3F5981826}" type="slidenum">
              <a:rPr lang="en-US"/>
              <a:pPr>
                <a:defRPr/>
              </a:pPr>
              <a:t>‹#›</a:t>
            </a:fld>
            <a:endParaRPr lang="en-US"/>
          </a:p>
        </p:txBody>
      </p:sp>
    </p:spTree>
    <p:extLst>
      <p:ext uri="{BB962C8B-B14F-4D97-AF65-F5344CB8AC3E}">
        <p14:creationId xmlns:p14="http://schemas.microsoft.com/office/powerpoint/2010/main" val="1838490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A4E409-BD12-3E40-B296-8E83675BBD09}" type="datetime1">
              <a:rPr lang="en-US"/>
              <a:pPr>
                <a:defRPr/>
              </a:pPr>
              <a:t>1/18/14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890A2-2661-FB43-A89D-CF4F1650B55A}" type="slidenum">
              <a:rPr lang="en-US"/>
              <a:pPr>
                <a:defRPr/>
              </a:pPr>
              <a:t>‹#›</a:t>
            </a:fld>
            <a:endParaRPr lang="en-US"/>
          </a:p>
        </p:txBody>
      </p:sp>
    </p:spTree>
    <p:extLst>
      <p:ext uri="{BB962C8B-B14F-4D97-AF65-F5344CB8AC3E}">
        <p14:creationId xmlns:p14="http://schemas.microsoft.com/office/powerpoint/2010/main" val="214663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2B9F8C-4C96-7C4E-9DC6-5450B06B501F}" type="datetime1">
              <a:rPr lang="en-US"/>
              <a:pPr>
                <a:defRPr/>
              </a:pPr>
              <a:t>1/18/14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AAECEE-E5FE-6D4C-BD50-FEC86C2A6AC6}" type="slidenum">
              <a:rPr lang="en-US"/>
              <a:pPr>
                <a:defRPr/>
              </a:pPr>
              <a:t>‹#›</a:t>
            </a:fld>
            <a:endParaRPr lang="en-US"/>
          </a:p>
        </p:txBody>
      </p:sp>
    </p:spTree>
    <p:extLst>
      <p:ext uri="{BB962C8B-B14F-4D97-AF65-F5344CB8AC3E}">
        <p14:creationId xmlns:p14="http://schemas.microsoft.com/office/powerpoint/2010/main" val="208527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112C219-E0D2-1D40-B492-61C143BDA9DD}" type="datetime1">
              <a:rPr lang="en-US"/>
              <a:pPr>
                <a:defRPr/>
              </a:pPr>
              <a:t>1/18/14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DFC847-86BD-3A40-B567-97E2D6F4A9DD}" type="slidenum">
              <a:rPr lang="en-US"/>
              <a:pPr>
                <a:defRPr/>
              </a:pPr>
              <a:t>‹#›</a:t>
            </a:fld>
            <a:endParaRPr lang="en-US"/>
          </a:p>
        </p:txBody>
      </p:sp>
    </p:spTree>
    <p:extLst>
      <p:ext uri="{BB962C8B-B14F-4D97-AF65-F5344CB8AC3E}">
        <p14:creationId xmlns:p14="http://schemas.microsoft.com/office/powerpoint/2010/main" val="226189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85E994-44AF-FF44-89F7-500C6491FFA2}" type="datetime1">
              <a:rPr lang="en-US"/>
              <a:pPr>
                <a:defRPr/>
              </a:pPr>
              <a:t>1/18/14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65837E7-E517-764F-9620-8D881B66AB99}" type="slidenum">
              <a:rPr lang="en-US"/>
              <a:pPr>
                <a:defRPr/>
              </a:pPr>
              <a:t>‹#›</a:t>
            </a:fld>
            <a:endParaRPr lang="en-US"/>
          </a:p>
        </p:txBody>
      </p:sp>
    </p:spTree>
    <p:extLst>
      <p:ext uri="{BB962C8B-B14F-4D97-AF65-F5344CB8AC3E}">
        <p14:creationId xmlns:p14="http://schemas.microsoft.com/office/powerpoint/2010/main" val="431771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C0D5300-C4F6-FD47-A415-3F9489165E4F}" type="datetime1">
              <a:rPr lang="en-US"/>
              <a:pPr>
                <a:defRPr/>
              </a:pPr>
              <a:t>1/18/14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B8FA3F5-57B0-EF4F-9988-E20C6C1AA1EC}" type="slidenum">
              <a:rPr lang="en-US"/>
              <a:pPr>
                <a:defRPr/>
              </a:pPr>
              <a:t>‹#›</a:t>
            </a:fld>
            <a:endParaRPr lang="en-US"/>
          </a:p>
        </p:txBody>
      </p:sp>
    </p:spTree>
    <p:extLst>
      <p:ext uri="{BB962C8B-B14F-4D97-AF65-F5344CB8AC3E}">
        <p14:creationId xmlns:p14="http://schemas.microsoft.com/office/powerpoint/2010/main" val="103033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AA7ABF5-F2D8-7B41-BD55-8AE702B12398}" type="datetime1">
              <a:rPr lang="en-US"/>
              <a:pPr>
                <a:defRPr/>
              </a:pPr>
              <a:t>1/18/14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F5589C1-3867-2645-AF22-BF1A7CF54844}" type="slidenum">
              <a:rPr lang="en-US"/>
              <a:pPr>
                <a:defRPr/>
              </a:pPr>
              <a:t>‹#›</a:t>
            </a:fld>
            <a:endParaRPr lang="en-US"/>
          </a:p>
        </p:txBody>
      </p:sp>
    </p:spTree>
    <p:extLst>
      <p:ext uri="{BB962C8B-B14F-4D97-AF65-F5344CB8AC3E}">
        <p14:creationId xmlns:p14="http://schemas.microsoft.com/office/powerpoint/2010/main" val="400188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0423E0-129F-4641-915B-FBD56C27CEBD}" type="datetime1">
              <a:rPr lang="en-US"/>
              <a:pPr>
                <a:defRPr/>
              </a:pPr>
              <a:t>1/18/14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F83F38-96C0-A147-8842-6443C7B7631E}" type="slidenum">
              <a:rPr lang="en-US"/>
              <a:pPr>
                <a:defRPr/>
              </a:pPr>
              <a:t>‹#›</a:t>
            </a:fld>
            <a:endParaRPr lang="en-US"/>
          </a:p>
        </p:txBody>
      </p:sp>
    </p:spTree>
    <p:extLst>
      <p:ext uri="{BB962C8B-B14F-4D97-AF65-F5344CB8AC3E}">
        <p14:creationId xmlns:p14="http://schemas.microsoft.com/office/powerpoint/2010/main" val="287146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8BE879-098C-C54E-8798-BD4EF7AB948D}" type="datetime1">
              <a:rPr lang="en-US"/>
              <a:pPr>
                <a:defRPr/>
              </a:pPr>
              <a:t>1/18/14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A7DE15-FFB9-8943-B43B-AF0869B79ABE}" type="slidenum">
              <a:rPr lang="en-US"/>
              <a:pPr>
                <a:defRPr/>
              </a:pPr>
              <a:t>‹#›</a:t>
            </a:fld>
            <a:endParaRPr lang="en-US"/>
          </a:p>
        </p:txBody>
      </p:sp>
    </p:spTree>
    <p:extLst>
      <p:ext uri="{BB962C8B-B14F-4D97-AF65-F5344CB8AC3E}">
        <p14:creationId xmlns:p14="http://schemas.microsoft.com/office/powerpoint/2010/main" val="27791143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FA46D1A5-AD0A-B74B-9D8F-AC26D305577C}" type="datetime1">
              <a:rPr lang="en-US"/>
              <a:pPr>
                <a:defRPr/>
              </a:pPr>
              <a:t>1/18/14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66B04F33-7CCB-304B-B671-931774232E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xml"/><Relationship Id="rId5" Type="http://schemas.openxmlformats.org/officeDocument/2006/relationships/image" Target="../media/image4.png"/><Relationship Id="rId1" Type="http://schemas.microsoft.com/office/2007/relationships/media" Target="file://localhost/Users/Chapman/Desktop/ASV/Old%20Teaching/Jurassic%20Park.m4v" TargetMode="External"/><Relationship Id="rId2" Type="http://schemas.openxmlformats.org/officeDocument/2006/relationships/video" Target="file://localhost/Users/Chapman/Desktop/ASV/Old%20Teaching/Jurassic%20Park.m4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3.xml"/><Relationship Id="rId5" Type="http://schemas.openxmlformats.org/officeDocument/2006/relationships/image" Target="../media/image8.png"/><Relationship Id="rId1" Type="http://schemas.microsoft.com/office/2007/relationships/media" Target="file://localhost/Users/Chapman/Desktop/ASV/Old%20Teaching/Lion%20King%20Final%20Battle%20(English).mov" TargetMode="External"/><Relationship Id="rId2" Type="http://schemas.openxmlformats.org/officeDocument/2006/relationships/video" Target="file://localhost/Users/Chapman/Desktop/ASV/Old%20Teaching/Lion%20King%20Final%20Battle%20(English).mo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pPr eaLnBrk="1" hangingPunct="1"/>
            <a:r>
              <a:rPr lang="en-US">
                <a:latin typeface="Calibri" charset="0"/>
                <a:ea typeface="ＭＳ Ｐゴシック" charset="0"/>
                <a:cs typeface="ＭＳ Ｐゴシック" charset="0"/>
              </a:rPr>
              <a:t>Stretching Out a Scene</a:t>
            </a:r>
          </a:p>
        </p:txBody>
      </p:sp>
      <p:sp>
        <p:nvSpPr>
          <p:cNvPr id="3" name="Subtitle 2"/>
          <p:cNvSpPr>
            <a:spLocks noGrp="1"/>
          </p:cNvSpPr>
          <p:nvPr>
            <p:ph type="subTitle" idx="1"/>
          </p:nvPr>
        </p:nvSpPr>
        <p:spPr>
          <a:xfrm>
            <a:off x="1371600" y="3251200"/>
            <a:ext cx="6400800" cy="1752600"/>
          </a:xfrm>
        </p:spPr>
        <p:txBody>
          <a:bodyPr rtlCol="0">
            <a:normAutofit/>
          </a:bodyPr>
          <a:lstStyle/>
          <a:p>
            <a:pPr eaLnBrk="1" fontAlgn="auto" hangingPunct="1">
              <a:spcAft>
                <a:spcPts val="0"/>
              </a:spcAft>
              <a:buFont typeface="Arial"/>
              <a:buNone/>
              <a:defRPr/>
            </a:pPr>
            <a:r>
              <a:rPr lang="en-US" smtClean="0">
                <a:ea typeface="+mn-ea"/>
                <a:cs typeface="+mn-cs"/>
              </a:rPr>
              <a:t>Showing vs</a:t>
            </a:r>
            <a:r>
              <a:rPr lang="en-US" dirty="0" smtClean="0">
                <a:ea typeface="+mn-ea"/>
                <a:cs typeface="+mn-cs"/>
              </a:rPr>
              <a:t>. Telling</a:t>
            </a:r>
            <a:endParaRPr lang="en-US" dirty="0">
              <a:ea typeface="+mn-ea"/>
              <a:cs typeface="+mn-cs"/>
            </a:endParaRPr>
          </a:p>
        </p:txBody>
      </p:sp>
      <p:grpSp>
        <p:nvGrpSpPr>
          <p:cNvPr id="4" name="Group 3"/>
          <p:cNvGrpSpPr>
            <a:grpSpLocks/>
          </p:cNvGrpSpPr>
          <p:nvPr/>
        </p:nvGrpSpPr>
        <p:grpSpPr bwMode="auto">
          <a:xfrm>
            <a:off x="-4548188" y="4306888"/>
            <a:ext cx="4548188" cy="1797050"/>
            <a:chOff x="457199" y="3179518"/>
            <a:chExt cx="4548791" cy="1797310"/>
          </a:xfrm>
        </p:grpSpPr>
        <p:pic>
          <p:nvPicPr>
            <p:cNvPr id="1434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flipH="1">
              <a:off x="457199" y="3179518"/>
              <a:ext cx="1664127" cy="179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3256162" y="4125928"/>
              <a:ext cx="1749828"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1.11111E-6 -3.7037E-7 L 1.77274 0.0037 " pathEditMode="relative" rAng="0" ptsTypes="AA">
                                      <p:cBhvr>
                                        <p:cTn id="6" dur="5000" fill="hold"/>
                                        <p:tgtEl>
                                          <p:spTgt spid="4"/>
                                        </p:tgtEl>
                                        <p:attrNameLst>
                                          <p:attrName>ppt_x</p:attrName>
                                          <p:attrName>ppt_y</p:attrName>
                                        </p:attrNameLst>
                                      </p:cBhvr>
                                      <p:rCtr x="88600" y="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457200" y="1395413"/>
            <a:ext cx="8229600" cy="4525962"/>
          </a:xfrm>
        </p:spPr>
        <p:txBody>
          <a:bodyPr/>
          <a:lstStyle/>
          <a:p>
            <a:r>
              <a:rPr lang="en-US">
                <a:latin typeface="Calibri" charset="0"/>
                <a:ea typeface="ＭＳ Ｐゴシック" charset="0"/>
                <a:cs typeface="ＭＳ Ｐゴシック" charset="0"/>
              </a:rPr>
              <a:t>Simba fought Scar and became king.</a:t>
            </a:r>
          </a:p>
        </p:txBody>
      </p:sp>
      <p:sp>
        <p:nvSpPr>
          <p:cNvPr id="20482" name="Title 1"/>
          <p:cNvSpPr>
            <a:spLocks noGrp="1"/>
          </p:cNvSpPr>
          <p:nvPr>
            <p:ph type="title"/>
          </p:nvPr>
        </p:nvSpPr>
        <p:spPr>
          <a:xfrm>
            <a:off x="457200" y="252413"/>
            <a:ext cx="8229600" cy="1143000"/>
          </a:xfrm>
        </p:spPr>
        <p:txBody>
          <a:bodyPr/>
          <a:lstStyle/>
          <a:p>
            <a:r>
              <a:rPr lang="en-US">
                <a:latin typeface="Calibri" charset="0"/>
                <a:ea typeface="ＭＳ Ｐゴシック" charset="0"/>
                <a:cs typeface="ＭＳ Ｐゴシック" charset="0"/>
              </a:rPr>
              <a:t>Let</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s Expand This</a:t>
            </a:r>
            <a:endParaRPr lang="en-US">
              <a:latin typeface="Calibri" charset="0"/>
              <a:ea typeface="ＭＳ Ｐゴシック" charset="0"/>
              <a:cs typeface="ＭＳ Ｐゴシック" charset="0"/>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252413"/>
            <a:ext cx="8229600" cy="1143000"/>
          </a:xfrm>
        </p:spPr>
        <p:txBody>
          <a:bodyPr/>
          <a:lstStyle/>
          <a:p>
            <a:r>
              <a:rPr lang="en-US">
                <a:latin typeface="Calibri" charset="0"/>
                <a:ea typeface="ＭＳ Ｐゴシック" charset="0"/>
                <a:cs typeface="ＭＳ Ｐゴシック" charset="0"/>
              </a:rPr>
              <a:t>Let</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s Expand This</a:t>
            </a:r>
            <a:endParaRPr lang="en-US">
              <a:latin typeface="Calibri" charset="0"/>
              <a:ea typeface="ＭＳ Ｐゴシック" charset="0"/>
              <a:cs typeface="ＭＳ Ｐゴシック" charset="0"/>
            </a:endParaRPr>
          </a:p>
        </p:txBody>
      </p:sp>
      <p:sp>
        <p:nvSpPr>
          <p:cNvPr id="4" name="Content Placeholder 2"/>
          <p:cNvSpPr txBox="1">
            <a:spLocks/>
          </p:cNvSpPr>
          <p:nvPr/>
        </p:nvSpPr>
        <p:spPr bwMode="auto">
          <a:xfrm>
            <a:off x="457200" y="2032000"/>
            <a:ext cx="8229600" cy="4525963"/>
          </a:xfrm>
          <a:prstGeom prst="rect">
            <a:avLst/>
          </a:prstGeom>
          <a:noFill/>
          <a:ln w="9525">
            <a:noFill/>
            <a:miter lim="800000"/>
            <a:headEnd/>
            <a:tailEnd/>
          </a:ln>
        </p:spPr>
        <p:txBody>
          <a:bodyPr/>
          <a:lstStyle/>
          <a:p>
            <a:pPr marL="342900" indent="-342900" eaLnBrk="0" hangingPunct="0">
              <a:spcBef>
                <a:spcPct val="20000"/>
              </a:spcBef>
              <a:defRPr/>
            </a:pPr>
            <a:r>
              <a:rPr lang="en-US" sz="3200" dirty="0">
                <a:latin typeface="+mn-lt"/>
                <a:ea typeface="ＭＳ Ｐゴシック" charset="-128"/>
                <a:cs typeface="ＭＳ Ｐゴシック" charset="-128"/>
              </a:rPr>
              <a:t>			Scar swept the embers into </a:t>
            </a:r>
            <a:r>
              <a:rPr lang="en-US" sz="3200" dirty="0" err="1">
                <a:latin typeface="+mn-lt"/>
                <a:ea typeface="ＭＳ Ｐゴシック" charset="-128"/>
                <a:cs typeface="ＭＳ Ｐゴシック" charset="-128"/>
              </a:rPr>
              <a:t>Simba’s</a:t>
            </a:r>
            <a:r>
              <a:rPr lang="en-US" sz="3200" dirty="0">
                <a:latin typeface="+mn-lt"/>
                <a:ea typeface="ＭＳ Ｐゴシック" charset="-128"/>
                <a:cs typeface="ＭＳ Ｐゴシック" charset="-128"/>
              </a:rPr>
              <a:t> eyes. </a:t>
            </a:r>
            <a:r>
              <a:rPr lang="en-US" sz="3200" dirty="0" err="1">
                <a:latin typeface="+mn-lt"/>
                <a:ea typeface="ＭＳ Ｐゴシック" charset="-128"/>
                <a:cs typeface="ＭＳ Ｐゴシック" charset="-128"/>
              </a:rPr>
              <a:t>Simba</a:t>
            </a:r>
            <a:r>
              <a:rPr lang="en-US" sz="3200" dirty="0">
                <a:latin typeface="+mn-lt"/>
                <a:ea typeface="ＭＳ Ｐゴシック" charset="-128"/>
                <a:cs typeface="ＭＳ Ｐゴシック" charset="-128"/>
              </a:rPr>
              <a:t> howled in pain as his enemy pounced on him. </a:t>
            </a:r>
            <a:r>
              <a:rPr lang="en-US" sz="3200" dirty="0" err="1">
                <a:latin typeface="+mn-lt"/>
                <a:ea typeface="ＭＳ Ｐゴシック" charset="-128"/>
                <a:cs typeface="ＭＳ Ｐゴシック" charset="-128"/>
              </a:rPr>
              <a:t>Simba</a:t>
            </a:r>
            <a:r>
              <a:rPr lang="en-US" sz="3200" dirty="0">
                <a:latin typeface="+mn-lt"/>
                <a:ea typeface="ＭＳ Ｐゴシック" charset="-128"/>
                <a:cs typeface="ＭＳ Ｐゴシック" charset="-128"/>
              </a:rPr>
              <a:t> wrestled him to the ground, but quickly was thrown off him.</a:t>
            </a:r>
          </a:p>
          <a:p>
            <a:pPr marL="342900" indent="-342900" eaLnBrk="0" hangingPunct="0">
              <a:spcBef>
                <a:spcPct val="20000"/>
              </a:spcBef>
              <a:defRPr/>
            </a:pPr>
            <a:r>
              <a:rPr lang="en-US" sz="3200" dirty="0">
                <a:latin typeface="+mn-lt"/>
                <a:ea typeface="ＭＳ Ｐゴシック" charset="-128"/>
                <a:cs typeface="ＭＳ Ｐゴシック" charset="-128"/>
              </a:rPr>
              <a:t>			Suddenly, they both charged toward each other. They grappled. Scar smashed his paw into </a:t>
            </a:r>
            <a:r>
              <a:rPr lang="en-US" sz="3200" dirty="0" err="1">
                <a:latin typeface="+mn-lt"/>
                <a:ea typeface="ＭＳ Ｐゴシック" charset="-128"/>
                <a:cs typeface="ＭＳ Ｐゴシック" charset="-128"/>
              </a:rPr>
              <a:t>Simba’s</a:t>
            </a:r>
            <a:r>
              <a:rPr lang="en-US" sz="3200" dirty="0">
                <a:latin typeface="+mn-lt"/>
                <a:ea typeface="ＭＳ Ｐゴシック" charset="-128"/>
                <a:cs typeface="ＭＳ Ｐゴシック" charset="-128"/>
              </a:rPr>
              <a:t> face, who then returned the blow.</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252413"/>
            <a:ext cx="8229600" cy="1143000"/>
          </a:xfrm>
        </p:spPr>
        <p:txBody>
          <a:bodyPr/>
          <a:lstStyle/>
          <a:p>
            <a:r>
              <a:rPr lang="en-US">
                <a:latin typeface="Calibri" charset="0"/>
                <a:ea typeface="ＭＳ Ｐゴシック" charset="0"/>
                <a:cs typeface="ＭＳ Ｐゴシック" charset="0"/>
              </a:rPr>
              <a:t>Let</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s Expand This</a:t>
            </a:r>
            <a:endParaRPr lang="en-US">
              <a:latin typeface="Calibri" charset="0"/>
              <a:ea typeface="ＭＳ Ｐゴシック" charset="0"/>
              <a:cs typeface="ＭＳ Ｐゴシック" charset="0"/>
            </a:endParaRPr>
          </a:p>
        </p:txBody>
      </p:sp>
      <p:sp>
        <p:nvSpPr>
          <p:cNvPr id="5" name="Content Placeholder 2"/>
          <p:cNvSpPr txBox="1">
            <a:spLocks/>
          </p:cNvSpPr>
          <p:nvPr/>
        </p:nvSpPr>
        <p:spPr bwMode="auto">
          <a:xfrm>
            <a:off x="457200" y="1395413"/>
            <a:ext cx="8229600" cy="4525962"/>
          </a:xfrm>
          <a:prstGeom prst="rect">
            <a:avLst/>
          </a:prstGeom>
          <a:noFill/>
          <a:ln w="9525">
            <a:noFill/>
            <a:miter lim="800000"/>
            <a:headEnd/>
            <a:tailEnd/>
          </a:ln>
        </p:spPr>
        <p:txBody>
          <a:bodyPr/>
          <a:lstStyle/>
          <a:p>
            <a:pPr marL="342900" indent="-342900" eaLnBrk="0" hangingPunct="0">
              <a:spcBef>
                <a:spcPct val="20000"/>
              </a:spcBef>
              <a:defRPr/>
            </a:pPr>
            <a:r>
              <a:rPr lang="en-US" sz="2800" dirty="0">
                <a:latin typeface="+mn-lt"/>
                <a:ea typeface="ＭＳ Ｐゴシック" charset="-128"/>
                <a:cs typeface="ＭＳ Ｐゴシック" charset="-128"/>
              </a:rPr>
              <a:t>			Scar swept the </a:t>
            </a:r>
            <a:r>
              <a:rPr lang="en-US" sz="2800" dirty="0">
                <a:solidFill>
                  <a:srgbClr val="FF0000"/>
                </a:solidFill>
                <a:latin typeface="+mn-lt"/>
                <a:ea typeface="ＭＳ Ｐゴシック" charset="-128"/>
                <a:cs typeface="ＭＳ Ｐゴシック" charset="-128"/>
              </a:rPr>
              <a:t>burning </a:t>
            </a:r>
            <a:r>
              <a:rPr lang="en-US" sz="2800" dirty="0">
                <a:latin typeface="+mn-lt"/>
                <a:ea typeface="ＭＳ Ｐゴシック" charset="-128"/>
                <a:cs typeface="ＭＳ Ｐゴシック" charset="-128"/>
              </a:rPr>
              <a:t>embers into </a:t>
            </a:r>
            <a:r>
              <a:rPr lang="en-US" sz="2800" dirty="0" err="1">
                <a:latin typeface="+mn-lt"/>
                <a:ea typeface="ＭＳ Ｐゴシック" charset="-128"/>
                <a:cs typeface="ＭＳ Ｐゴシック" charset="-128"/>
              </a:rPr>
              <a:t>Simba’s</a:t>
            </a:r>
            <a:r>
              <a:rPr lang="en-US" sz="2800" dirty="0">
                <a:latin typeface="+mn-lt"/>
                <a:ea typeface="ＭＳ Ｐゴシック" charset="-128"/>
                <a:cs typeface="ＭＳ Ｐゴシック" charset="-128"/>
              </a:rPr>
              <a:t> eyes. </a:t>
            </a:r>
            <a:r>
              <a:rPr lang="en-US" sz="2800" dirty="0" err="1">
                <a:latin typeface="+mn-lt"/>
                <a:ea typeface="ＭＳ Ｐゴシック" charset="-128"/>
                <a:cs typeface="ＭＳ Ｐゴシック" charset="-128"/>
              </a:rPr>
              <a:t>Simba</a:t>
            </a:r>
            <a:r>
              <a:rPr lang="en-US" sz="2800" dirty="0">
                <a:latin typeface="+mn-lt"/>
                <a:ea typeface="ＭＳ Ｐゴシック" charset="-128"/>
                <a:cs typeface="ＭＳ Ｐゴシック" charset="-128"/>
              </a:rPr>
              <a:t> howled in pain as his enemy pounced on him, </a:t>
            </a:r>
            <a:r>
              <a:rPr lang="en-US" sz="2800" dirty="0">
                <a:solidFill>
                  <a:srgbClr val="FF0000"/>
                </a:solidFill>
                <a:latin typeface="+mn-lt"/>
                <a:ea typeface="ＭＳ Ｐゴシック" charset="-128"/>
                <a:cs typeface="ＭＳ Ｐゴシック" charset="-128"/>
              </a:rPr>
              <a:t>Scar’s fierce eyes glowing in the firelight</a:t>
            </a:r>
            <a:r>
              <a:rPr lang="en-US" sz="2800" dirty="0">
                <a:latin typeface="+mn-lt"/>
                <a:ea typeface="ＭＳ Ｐゴシック" charset="-128"/>
                <a:cs typeface="ＭＳ Ｐゴシック" charset="-128"/>
              </a:rPr>
              <a:t>. </a:t>
            </a:r>
            <a:r>
              <a:rPr lang="en-US" sz="2800" dirty="0" err="1">
                <a:latin typeface="+mn-lt"/>
                <a:ea typeface="ＭＳ Ｐゴシック" charset="-128"/>
                <a:cs typeface="ＭＳ Ｐゴシック" charset="-128"/>
              </a:rPr>
              <a:t>Simba</a:t>
            </a:r>
            <a:r>
              <a:rPr lang="en-US" sz="2800" dirty="0">
                <a:latin typeface="+mn-lt"/>
                <a:ea typeface="ＭＳ Ｐゴシック" charset="-128"/>
                <a:cs typeface="ＭＳ Ｐゴシック" charset="-128"/>
              </a:rPr>
              <a:t> wrestled him to the  ground, but quickly was thrown off him. </a:t>
            </a:r>
            <a:r>
              <a:rPr lang="en-US" sz="2800" dirty="0">
                <a:solidFill>
                  <a:srgbClr val="FF0000"/>
                </a:solidFill>
                <a:latin typeface="+mn-lt"/>
                <a:ea typeface="ＭＳ Ｐゴシック" charset="-128"/>
                <a:cs typeface="ＭＳ Ｐゴシック" charset="-128"/>
              </a:rPr>
              <a:t>The crackle of burning bushes filled the air while the embers of the fire danced around them.</a:t>
            </a:r>
          </a:p>
          <a:p>
            <a:pPr marL="342900" indent="-342900" eaLnBrk="0" hangingPunct="0">
              <a:spcBef>
                <a:spcPct val="20000"/>
              </a:spcBef>
              <a:defRPr/>
            </a:pPr>
            <a:r>
              <a:rPr lang="en-US" sz="2800" dirty="0">
                <a:latin typeface="+mn-lt"/>
                <a:ea typeface="ＭＳ Ｐゴシック" charset="-128"/>
                <a:cs typeface="ＭＳ Ｐゴシック" charset="-128"/>
              </a:rPr>
              <a:t>			Suddenly, they both charged toward each other, </a:t>
            </a:r>
            <a:r>
              <a:rPr lang="en-US" sz="2800" dirty="0">
                <a:solidFill>
                  <a:srgbClr val="FF0000"/>
                </a:solidFill>
                <a:latin typeface="+mn-lt"/>
                <a:ea typeface="ＭＳ Ｐゴシック" charset="-128"/>
                <a:cs typeface="ＭＳ Ｐゴシック" charset="-128"/>
              </a:rPr>
              <a:t>their faces twisted in anger</a:t>
            </a:r>
            <a:r>
              <a:rPr lang="en-US" sz="2800" dirty="0">
                <a:latin typeface="+mn-lt"/>
                <a:ea typeface="ＭＳ Ｐゴシック" charset="-128"/>
                <a:cs typeface="ＭＳ Ｐゴシック" charset="-128"/>
              </a:rPr>
              <a:t>. They grappled. Scar smashed his paw into </a:t>
            </a:r>
            <a:r>
              <a:rPr lang="en-US" sz="2800" dirty="0" err="1">
                <a:latin typeface="+mn-lt"/>
                <a:ea typeface="ＭＳ Ｐゴシック" charset="-128"/>
                <a:cs typeface="ＭＳ Ｐゴシック" charset="-128"/>
              </a:rPr>
              <a:t>Simba’s</a:t>
            </a:r>
            <a:r>
              <a:rPr lang="en-US" sz="2800" dirty="0">
                <a:latin typeface="+mn-lt"/>
                <a:ea typeface="ＭＳ Ｐゴシック" charset="-128"/>
                <a:cs typeface="ＭＳ Ｐゴシック" charset="-128"/>
              </a:rPr>
              <a:t> face, </a:t>
            </a:r>
            <a:r>
              <a:rPr lang="en-US" sz="2800" dirty="0">
                <a:solidFill>
                  <a:srgbClr val="FF0000"/>
                </a:solidFill>
                <a:latin typeface="+mn-lt"/>
                <a:ea typeface="ＭＳ Ｐゴシック" charset="-128"/>
                <a:cs typeface="ＭＳ Ｐゴシック" charset="-128"/>
              </a:rPr>
              <a:t>spraying blood from the wound,</a:t>
            </a:r>
            <a:r>
              <a:rPr lang="en-US" sz="2800" dirty="0">
                <a:latin typeface="+mn-lt"/>
                <a:ea typeface="ＭＳ Ｐゴシック" charset="-128"/>
                <a:cs typeface="ＭＳ Ｐゴシック" charset="-128"/>
              </a:rPr>
              <a:t> who then returned the blow.</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252413"/>
            <a:ext cx="8229600" cy="1143000"/>
          </a:xfrm>
        </p:spPr>
        <p:txBody>
          <a:bodyPr/>
          <a:lstStyle/>
          <a:p>
            <a:r>
              <a:rPr lang="en-US">
                <a:latin typeface="Calibri" charset="0"/>
                <a:ea typeface="ＭＳ Ｐゴシック" charset="0"/>
                <a:cs typeface="ＭＳ Ｐゴシック" charset="0"/>
              </a:rPr>
              <a:t>Let</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s Expand This</a:t>
            </a:r>
            <a:endParaRPr lang="en-US">
              <a:latin typeface="Calibri" charset="0"/>
              <a:ea typeface="ＭＳ Ｐゴシック" charset="0"/>
              <a:cs typeface="ＭＳ Ｐゴシック" charset="0"/>
            </a:endParaRPr>
          </a:p>
        </p:txBody>
      </p:sp>
      <p:sp>
        <p:nvSpPr>
          <p:cNvPr id="6" name="Content Placeholder 2"/>
          <p:cNvSpPr txBox="1">
            <a:spLocks/>
          </p:cNvSpPr>
          <p:nvPr/>
        </p:nvSpPr>
        <p:spPr bwMode="auto">
          <a:xfrm>
            <a:off x="457200" y="1601788"/>
            <a:ext cx="8229600" cy="4525962"/>
          </a:xfrm>
          <a:prstGeom prst="rect">
            <a:avLst/>
          </a:prstGeom>
          <a:noFill/>
          <a:ln w="9525">
            <a:noFill/>
            <a:miter lim="800000"/>
            <a:headEnd/>
            <a:tailEnd/>
          </a:ln>
        </p:spPr>
        <p:txBody>
          <a:bodyPr/>
          <a:lstStyle/>
          <a:p>
            <a:pPr marL="342900" indent="-342900" eaLnBrk="0" hangingPunct="0">
              <a:spcBef>
                <a:spcPct val="20000"/>
              </a:spcBef>
              <a:defRPr/>
            </a:pPr>
            <a:r>
              <a:rPr lang="en-US" sz="2400" dirty="0">
                <a:latin typeface="+mn-lt"/>
                <a:ea typeface="ＭＳ Ｐゴシック" charset="-128"/>
                <a:cs typeface="ＭＳ Ｐゴシック" charset="-128"/>
              </a:rPr>
              <a:t>			Scar swept the </a:t>
            </a:r>
            <a:r>
              <a:rPr lang="en-US" sz="2400" dirty="0">
                <a:solidFill>
                  <a:srgbClr val="FF0000"/>
                </a:solidFill>
                <a:latin typeface="+mn-lt"/>
                <a:ea typeface="ＭＳ Ｐゴシック" charset="-128"/>
                <a:cs typeface="ＭＳ Ｐゴシック" charset="-128"/>
              </a:rPr>
              <a:t>burning </a:t>
            </a:r>
            <a:r>
              <a:rPr lang="en-US" sz="2400" dirty="0">
                <a:latin typeface="+mn-lt"/>
                <a:ea typeface="ＭＳ Ｐゴシック" charset="-128"/>
                <a:cs typeface="ＭＳ Ｐゴシック" charset="-128"/>
              </a:rPr>
              <a:t>embers into </a:t>
            </a:r>
            <a:r>
              <a:rPr lang="en-US" sz="2400" dirty="0" err="1">
                <a:latin typeface="+mn-lt"/>
                <a:ea typeface="ＭＳ Ｐゴシック" charset="-128"/>
                <a:cs typeface="ＭＳ Ｐゴシック" charset="-128"/>
              </a:rPr>
              <a:t>Simba’s</a:t>
            </a:r>
            <a:r>
              <a:rPr lang="en-US" sz="2400" dirty="0">
                <a:latin typeface="+mn-lt"/>
                <a:ea typeface="ＭＳ Ｐゴシック" charset="-128"/>
                <a:cs typeface="ＭＳ Ｐゴシック" charset="-128"/>
              </a:rPr>
              <a:t> eyes. </a:t>
            </a:r>
            <a:r>
              <a:rPr lang="en-US" sz="2400" dirty="0" err="1">
                <a:latin typeface="+mn-lt"/>
                <a:ea typeface="ＭＳ Ｐゴシック" charset="-128"/>
                <a:cs typeface="ＭＳ Ｐゴシック" charset="-128"/>
              </a:rPr>
              <a:t>Simba</a:t>
            </a:r>
            <a:r>
              <a:rPr lang="en-US" sz="2400" dirty="0">
                <a:latin typeface="+mn-lt"/>
                <a:ea typeface="ＭＳ Ｐゴシック" charset="-128"/>
                <a:cs typeface="ＭＳ Ｐゴシック" charset="-128"/>
              </a:rPr>
              <a:t> </a:t>
            </a:r>
            <a:r>
              <a:rPr lang="en-US" sz="2400" dirty="0" err="1">
                <a:latin typeface="+mn-lt"/>
                <a:ea typeface="ＭＳ Ｐゴシック" charset="-128"/>
                <a:cs typeface="ＭＳ Ｐゴシック" charset="-128"/>
              </a:rPr>
              <a:t>owled</a:t>
            </a:r>
            <a:r>
              <a:rPr lang="en-US" sz="2400" dirty="0">
                <a:latin typeface="+mn-lt"/>
                <a:ea typeface="ＭＳ Ｐゴシック" charset="-128"/>
                <a:cs typeface="ＭＳ Ｐゴシック" charset="-128"/>
              </a:rPr>
              <a:t> in pain as his enemy pounced on him, </a:t>
            </a:r>
            <a:r>
              <a:rPr lang="en-US" sz="2400" dirty="0">
                <a:solidFill>
                  <a:srgbClr val="FF0000"/>
                </a:solidFill>
                <a:latin typeface="+mn-lt"/>
                <a:ea typeface="ＭＳ Ｐゴシック" charset="-128"/>
                <a:cs typeface="ＭＳ Ｐゴシック" charset="-128"/>
              </a:rPr>
              <a:t>Scar’s fierce eyes glowing in the firelight</a:t>
            </a:r>
            <a:r>
              <a:rPr lang="en-US" sz="2400" dirty="0">
                <a:latin typeface="+mn-lt"/>
                <a:ea typeface="ＭＳ Ｐゴシック" charset="-128"/>
                <a:cs typeface="ＭＳ Ｐゴシック" charset="-128"/>
              </a:rPr>
              <a:t>. </a:t>
            </a:r>
            <a:r>
              <a:rPr lang="en-US" sz="2400" dirty="0" err="1">
                <a:solidFill>
                  <a:srgbClr val="008000"/>
                </a:solidFill>
                <a:latin typeface="+mn-lt"/>
                <a:ea typeface="ＭＳ Ｐゴシック" charset="-128"/>
                <a:cs typeface="ＭＳ Ｐゴシック" charset="-128"/>
              </a:rPr>
              <a:t>Simba</a:t>
            </a:r>
            <a:r>
              <a:rPr lang="en-US" sz="2400" dirty="0">
                <a:solidFill>
                  <a:srgbClr val="008000"/>
                </a:solidFill>
                <a:latin typeface="+mn-lt"/>
                <a:ea typeface="ＭＳ Ｐゴシック" charset="-128"/>
                <a:cs typeface="ＭＳ Ｐゴシック" charset="-128"/>
              </a:rPr>
              <a:t> felt the adrenaline rush through him as he realized his uncle would never fight fair. </a:t>
            </a:r>
            <a:r>
              <a:rPr lang="en-US" sz="2400" dirty="0">
                <a:latin typeface="+mn-lt"/>
                <a:ea typeface="ＭＳ Ｐゴシック" charset="-128"/>
                <a:cs typeface="ＭＳ Ｐゴシック" charset="-128"/>
              </a:rPr>
              <a:t>He wrestled Scar to the  ground, but just as quickly was thrown off him. </a:t>
            </a:r>
            <a:r>
              <a:rPr lang="en-US" sz="2400" dirty="0">
                <a:solidFill>
                  <a:srgbClr val="FF0000"/>
                </a:solidFill>
                <a:latin typeface="+mn-lt"/>
                <a:ea typeface="ＭＳ Ｐゴシック" charset="-128"/>
                <a:cs typeface="ＭＳ Ｐゴシック" charset="-128"/>
              </a:rPr>
              <a:t>The crackle of burning bushes filled the air while the embers of the fire danced around them.</a:t>
            </a:r>
          </a:p>
          <a:p>
            <a:pPr marL="342900" indent="-342900" eaLnBrk="0" hangingPunct="0">
              <a:spcBef>
                <a:spcPct val="20000"/>
              </a:spcBef>
              <a:defRPr/>
            </a:pPr>
            <a:r>
              <a:rPr lang="en-US" sz="2400" dirty="0">
                <a:latin typeface="+mn-lt"/>
                <a:ea typeface="ＭＳ Ｐゴシック" charset="-128"/>
                <a:cs typeface="ＭＳ Ｐゴシック" charset="-128"/>
              </a:rPr>
              <a:t>			Suddenly, they both charged toward each other, </a:t>
            </a:r>
            <a:r>
              <a:rPr lang="en-US" sz="2400" dirty="0">
                <a:solidFill>
                  <a:srgbClr val="FF0000"/>
                </a:solidFill>
                <a:latin typeface="+mn-lt"/>
                <a:ea typeface="ＭＳ Ｐゴシック" charset="-128"/>
                <a:cs typeface="ＭＳ Ｐゴシック" charset="-128"/>
              </a:rPr>
              <a:t>their faces twisted in anger</a:t>
            </a:r>
            <a:r>
              <a:rPr lang="en-US" sz="2400" dirty="0">
                <a:latin typeface="+mn-lt"/>
                <a:ea typeface="ＭＳ Ｐゴシック" charset="-128"/>
                <a:cs typeface="ＭＳ Ｐゴシック" charset="-128"/>
              </a:rPr>
              <a:t>. They grappled. Scar smashed his paw into </a:t>
            </a:r>
            <a:r>
              <a:rPr lang="en-US" sz="2400" dirty="0" err="1">
                <a:latin typeface="+mn-lt"/>
                <a:ea typeface="ＭＳ Ｐゴシック" charset="-128"/>
                <a:cs typeface="ＭＳ Ｐゴシック" charset="-128"/>
              </a:rPr>
              <a:t>Simba’s</a:t>
            </a:r>
            <a:r>
              <a:rPr lang="en-US" sz="2400" dirty="0">
                <a:latin typeface="+mn-lt"/>
                <a:ea typeface="ＭＳ Ｐゴシック" charset="-128"/>
                <a:cs typeface="ＭＳ Ｐゴシック" charset="-128"/>
              </a:rPr>
              <a:t> face, </a:t>
            </a:r>
            <a:r>
              <a:rPr lang="en-US" sz="2400" dirty="0">
                <a:solidFill>
                  <a:srgbClr val="FF0000"/>
                </a:solidFill>
                <a:latin typeface="+mn-lt"/>
                <a:ea typeface="ＭＳ Ｐゴシック" charset="-128"/>
                <a:cs typeface="ＭＳ Ｐゴシック" charset="-128"/>
              </a:rPr>
              <a:t>spraying blood from the wound. </a:t>
            </a:r>
            <a:r>
              <a:rPr lang="en-US" sz="2400" dirty="0">
                <a:solidFill>
                  <a:srgbClr val="008000"/>
                </a:solidFill>
                <a:latin typeface="+mn-lt"/>
                <a:ea typeface="ＭＳ Ｐゴシック" charset="-128"/>
                <a:cs typeface="ＭＳ Ｐゴシック" charset="-128"/>
              </a:rPr>
              <a:t>It felt like his face was on fire, but he managed to </a:t>
            </a:r>
            <a:r>
              <a:rPr lang="en-US" sz="2400" dirty="0">
                <a:latin typeface="+mn-lt"/>
                <a:ea typeface="ＭＳ Ｐゴシック" charset="-128"/>
                <a:cs typeface="ＭＳ Ｐゴシック" charset="-128"/>
              </a:rPr>
              <a:t>return the blow.</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252413"/>
            <a:ext cx="8229600" cy="1143000"/>
          </a:xfrm>
        </p:spPr>
        <p:txBody>
          <a:bodyPr/>
          <a:lstStyle/>
          <a:p>
            <a:r>
              <a:rPr lang="en-US">
                <a:latin typeface="Calibri" charset="0"/>
                <a:ea typeface="ＭＳ Ｐゴシック" charset="0"/>
                <a:cs typeface="ＭＳ Ｐゴシック" charset="0"/>
              </a:rPr>
              <a:t>Let</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s Expand This</a:t>
            </a:r>
            <a:endParaRPr lang="en-US">
              <a:latin typeface="Calibri" charset="0"/>
              <a:ea typeface="ＭＳ Ｐゴシック" charset="0"/>
              <a:cs typeface="ＭＳ Ｐゴシック" charset="0"/>
            </a:endParaRPr>
          </a:p>
        </p:txBody>
      </p:sp>
      <p:sp>
        <p:nvSpPr>
          <p:cNvPr id="7" name="Content Placeholder 2"/>
          <p:cNvSpPr txBox="1">
            <a:spLocks/>
          </p:cNvSpPr>
          <p:nvPr/>
        </p:nvSpPr>
        <p:spPr bwMode="auto">
          <a:xfrm>
            <a:off x="457200" y="1395413"/>
            <a:ext cx="8229600" cy="4525962"/>
          </a:xfrm>
          <a:prstGeom prst="rect">
            <a:avLst/>
          </a:prstGeom>
          <a:noFill/>
          <a:ln w="9525">
            <a:noFill/>
            <a:miter lim="800000"/>
            <a:headEnd/>
            <a:tailEnd/>
          </a:ln>
        </p:spPr>
        <p:txBody>
          <a:bodyPr/>
          <a:lstStyle/>
          <a:p>
            <a:pPr marL="342900" indent="-342900" eaLnBrk="0" hangingPunct="0">
              <a:spcBef>
                <a:spcPct val="20000"/>
              </a:spcBef>
              <a:defRPr/>
            </a:pPr>
            <a:r>
              <a:rPr lang="en-US" sz="2100" dirty="0">
                <a:latin typeface="+mn-lt"/>
                <a:ea typeface="ＭＳ Ｐゴシック" charset="-128"/>
                <a:cs typeface="ＭＳ Ｐゴシック" charset="-128"/>
              </a:rPr>
              <a:t>			</a:t>
            </a:r>
            <a:r>
              <a:rPr lang="en-US" sz="2100" dirty="0">
                <a:solidFill>
                  <a:srgbClr val="0000FF"/>
                </a:solidFill>
                <a:latin typeface="+mn-lt"/>
                <a:ea typeface="ＭＳ Ｐゴシック" charset="-128"/>
                <a:cs typeface="ＭＳ Ｐゴシック" charset="-128"/>
              </a:rPr>
              <a:t>“Run away, Scar,” </a:t>
            </a:r>
            <a:r>
              <a:rPr lang="en-US" sz="2100" dirty="0" err="1">
                <a:solidFill>
                  <a:srgbClr val="0000FF"/>
                </a:solidFill>
                <a:latin typeface="+mn-lt"/>
                <a:ea typeface="ＭＳ Ｐゴシック" charset="-128"/>
                <a:cs typeface="ＭＳ Ｐゴシック" charset="-128"/>
              </a:rPr>
              <a:t>Simba</a:t>
            </a:r>
            <a:r>
              <a:rPr lang="en-US" sz="2100" dirty="0">
                <a:solidFill>
                  <a:srgbClr val="0000FF"/>
                </a:solidFill>
                <a:latin typeface="+mn-lt"/>
                <a:ea typeface="ＭＳ Ｐゴシック" charset="-128"/>
                <a:cs typeface="ＭＳ Ｐゴシック" charset="-128"/>
              </a:rPr>
              <a:t> uttered with disdain, “and never return.”</a:t>
            </a:r>
          </a:p>
          <a:p>
            <a:pPr marL="342900" indent="-342900" eaLnBrk="0" hangingPunct="0">
              <a:spcBef>
                <a:spcPct val="20000"/>
              </a:spcBef>
              <a:defRPr/>
            </a:pPr>
            <a:r>
              <a:rPr lang="en-US" sz="2100" dirty="0">
                <a:solidFill>
                  <a:srgbClr val="0000FF"/>
                </a:solidFill>
                <a:latin typeface="+mn-lt"/>
                <a:ea typeface="ＭＳ Ｐゴシック" charset="-128"/>
                <a:cs typeface="ＭＳ Ｐゴシック" charset="-128"/>
              </a:rPr>
              <a:t>			</a:t>
            </a:r>
            <a:r>
              <a:rPr lang="en-US" sz="2100" dirty="0">
                <a:solidFill>
                  <a:srgbClr val="008000"/>
                </a:solidFill>
                <a:latin typeface="+mn-lt"/>
                <a:ea typeface="ＭＳ Ｐゴシック" charset="-128"/>
                <a:cs typeface="ＭＳ Ｐゴシック" charset="-128"/>
              </a:rPr>
              <a:t>Scar’s face expressed his disappointment, before regaining its fierce look. </a:t>
            </a:r>
          </a:p>
          <a:p>
            <a:pPr marL="342900" indent="-342900" eaLnBrk="0" hangingPunct="0">
              <a:spcBef>
                <a:spcPct val="20000"/>
              </a:spcBef>
              <a:defRPr/>
            </a:pPr>
            <a:r>
              <a:rPr lang="en-US" sz="2100" dirty="0">
                <a:solidFill>
                  <a:srgbClr val="008000"/>
                </a:solidFill>
                <a:latin typeface="+mn-lt"/>
                <a:ea typeface="ＭＳ Ｐゴシック" charset="-128"/>
                <a:cs typeface="ＭＳ Ｐゴシック" charset="-128"/>
              </a:rPr>
              <a:t>			</a:t>
            </a:r>
            <a:r>
              <a:rPr lang="en-US" sz="2100" dirty="0">
                <a:solidFill>
                  <a:srgbClr val="0000FF"/>
                </a:solidFill>
                <a:latin typeface="+mn-lt"/>
                <a:ea typeface="ＭＳ Ｐゴシック" charset="-128"/>
                <a:cs typeface="ＭＳ Ｐゴシック" charset="-128"/>
              </a:rPr>
              <a:t>“As you wish…your majesty!”</a:t>
            </a:r>
          </a:p>
          <a:p>
            <a:pPr marL="342900" indent="-342900" eaLnBrk="0" hangingPunct="0">
              <a:spcBef>
                <a:spcPct val="20000"/>
              </a:spcBef>
              <a:defRPr/>
            </a:pPr>
            <a:r>
              <a:rPr lang="en-US" sz="2100" dirty="0">
                <a:latin typeface="+mn-lt"/>
                <a:ea typeface="ＭＳ Ｐゴシック" charset="-128"/>
                <a:cs typeface="ＭＳ Ｐゴシック" charset="-128"/>
              </a:rPr>
              <a:t>			Scar swept the </a:t>
            </a:r>
            <a:r>
              <a:rPr lang="en-US" sz="2100" dirty="0">
                <a:solidFill>
                  <a:srgbClr val="FF0000"/>
                </a:solidFill>
                <a:latin typeface="+mn-lt"/>
                <a:ea typeface="ＭＳ Ｐゴシック" charset="-128"/>
                <a:cs typeface="ＭＳ Ｐゴシック" charset="-128"/>
              </a:rPr>
              <a:t>burning </a:t>
            </a:r>
            <a:r>
              <a:rPr lang="en-US" sz="2100" dirty="0">
                <a:latin typeface="+mn-lt"/>
                <a:ea typeface="ＭＳ Ｐゴシック" charset="-128"/>
                <a:cs typeface="ＭＳ Ｐゴシック" charset="-128"/>
              </a:rPr>
              <a:t>embers into </a:t>
            </a:r>
            <a:r>
              <a:rPr lang="en-US" sz="2100" dirty="0" err="1">
                <a:latin typeface="+mn-lt"/>
                <a:ea typeface="ＭＳ Ｐゴシック" charset="-128"/>
                <a:cs typeface="ＭＳ Ｐゴシック" charset="-128"/>
              </a:rPr>
              <a:t>Simba’s</a:t>
            </a:r>
            <a:r>
              <a:rPr lang="en-US" sz="2100" dirty="0">
                <a:latin typeface="+mn-lt"/>
                <a:ea typeface="ＭＳ Ｐゴシック" charset="-128"/>
                <a:cs typeface="ＭＳ Ｐゴシック" charset="-128"/>
              </a:rPr>
              <a:t> eyes. </a:t>
            </a:r>
            <a:r>
              <a:rPr lang="en-US" sz="2100" dirty="0" err="1">
                <a:latin typeface="+mn-lt"/>
                <a:ea typeface="ＭＳ Ｐゴシック" charset="-128"/>
                <a:cs typeface="ＭＳ Ｐゴシック" charset="-128"/>
              </a:rPr>
              <a:t>Simba</a:t>
            </a:r>
            <a:r>
              <a:rPr lang="en-US" sz="2100" dirty="0">
                <a:latin typeface="+mn-lt"/>
                <a:ea typeface="ＭＳ Ｐゴシック" charset="-128"/>
                <a:cs typeface="ＭＳ Ｐゴシック" charset="-128"/>
              </a:rPr>
              <a:t> howled in pain as his enemy pounced on him, </a:t>
            </a:r>
            <a:r>
              <a:rPr lang="en-US" sz="2100" dirty="0">
                <a:solidFill>
                  <a:srgbClr val="FF0000"/>
                </a:solidFill>
                <a:latin typeface="+mn-lt"/>
                <a:ea typeface="ＭＳ Ｐゴシック" charset="-128"/>
                <a:cs typeface="ＭＳ Ｐゴシック" charset="-128"/>
              </a:rPr>
              <a:t>Scar’s fierce eyes glowing in the firelight</a:t>
            </a:r>
            <a:r>
              <a:rPr lang="en-US" sz="2100" dirty="0">
                <a:latin typeface="+mn-lt"/>
                <a:ea typeface="ＭＳ Ｐゴシック" charset="-128"/>
                <a:cs typeface="ＭＳ Ｐゴシック" charset="-128"/>
              </a:rPr>
              <a:t>. </a:t>
            </a:r>
            <a:r>
              <a:rPr lang="en-US" sz="2100" dirty="0" err="1">
                <a:solidFill>
                  <a:srgbClr val="008000"/>
                </a:solidFill>
                <a:latin typeface="+mn-lt"/>
                <a:ea typeface="ＭＳ Ｐゴシック" charset="-128"/>
                <a:cs typeface="ＭＳ Ｐゴシック" charset="-128"/>
              </a:rPr>
              <a:t>Simba</a:t>
            </a:r>
            <a:r>
              <a:rPr lang="en-US" sz="2100" dirty="0">
                <a:solidFill>
                  <a:srgbClr val="008000"/>
                </a:solidFill>
                <a:latin typeface="+mn-lt"/>
                <a:ea typeface="ＭＳ Ｐゴシック" charset="-128"/>
                <a:cs typeface="ＭＳ Ｐゴシック" charset="-128"/>
              </a:rPr>
              <a:t> felt the adrenaline rush through him as he realized his uncle would never fight fair. </a:t>
            </a:r>
            <a:r>
              <a:rPr lang="en-US" sz="2100" dirty="0">
                <a:latin typeface="+mn-lt"/>
                <a:ea typeface="ＭＳ Ｐゴシック" charset="-128"/>
                <a:cs typeface="ＭＳ Ｐゴシック" charset="-128"/>
              </a:rPr>
              <a:t>He wrestled Scar to the  ground, but just as quickly was thrown off him. </a:t>
            </a:r>
            <a:r>
              <a:rPr lang="en-US" sz="2100" dirty="0">
                <a:solidFill>
                  <a:srgbClr val="FF0000"/>
                </a:solidFill>
                <a:latin typeface="+mn-lt"/>
                <a:ea typeface="ＭＳ Ｐゴシック" charset="-128"/>
                <a:cs typeface="ＭＳ Ｐゴシック" charset="-128"/>
              </a:rPr>
              <a:t>The crackle of burning bushes filled the air while the embers of the fire danced around them.</a:t>
            </a:r>
          </a:p>
          <a:p>
            <a:pPr marL="342900" indent="-342900" eaLnBrk="0" hangingPunct="0">
              <a:spcBef>
                <a:spcPct val="20000"/>
              </a:spcBef>
              <a:defRPr/>
            </a:pPr>
            <a:r>
              <a:rPr lang="en-US" sz="2100" dirty="0">
                <a:latin typeface="+mn-lt"/>
                <a:ea typeface="ＭＳ Ｐゴシック" charset="-128"/>
                <a:cs typeface="ＭＳ Ｐゴシック" charset="-128"/>
              </a:rPr>
              <a:t>			Suddenly, they both charged toward each other, </a:t>
            </a:r>
            <a:r>
              <a:rPr lang="en-US" sz="2100" dirty="0">
                <a:solidFill>
                  <a:srgbClr val="FF0000"/>
                </a:solidFill>
                <a:latin typeface="+mn-lt"/>
                <a:ea typeface="ＭＳ Ｐゴシック" charset="-128"/>
                <a:cs typeface="ＭＳ Ｐゴシック" charset="-128"/>
              </a:rPr>
              <a:t>their faces twisted in anger</a:t>
            </a:r>
            <a:r>
              <a:rPr lang="en-US" sz="2100" dirty="0">
                <a:latin typeface="+mn-lt"/>
                <a:ea typeface="ＭＳ Ｐゴシック" charset="-128"/>
                <a:cs typeface="ＭＳ Ｐゴシック" charset="-128"/>
              </a:rPr>
              <a:t>. They grappled. Scar smashed his paw into </a:t>
            </a:r>
            <a:r>
              <a:rPr lang="en-US" sz="2100" dirty="0" err="1">
                <a:latin typeface="+mn-lt"/>
                <a:ea typeface="ＭＳ Ｐゴシック" charset="-128"/>
                <a:cs typeface="ＭＳ Ｐゴシック" charset="-128"/>
              </a:rPr>
              <a:t>Simba’s</a:t>
            </a:r>
            <a:r>
              <a:rPr lang="en-US" sz="2100" dirty="0">
                <a:latin typeface="+mn-lt"/>
                <a:ea typeface="ＭＳ Ｐゴシック" charset="-128"/>
                <a:cs typeface="ＭＳ Ｐゴシック" charset="-128"/>
              </a:rPr>
              <a:t> face, </a:t>
            </a:r>
            <a:r>
              <a:rPr lang="en-US" sz="2100" dirty="0">
                <a:solidFill>
                  <a:srgbClr val="FF0000"/>
                </a:solidFill>
                <a:latin typeface="+mn-lt"/>
                <a:ea typeface="ＭＳ Ｐゴシック" charset="-128"/>
                <a:cs typeface="ＭＳ Ｐゴシック" charset="-128"/>
              </a:rPr>
              <a:t>spraying blood from the wound. </a:t>
            </a:r>
            <a:r>
              <a:rPr lang="en-US" sz="2100" dirty="0">
                <a:solidFill>
                  <a:srgbClr val="008000"/>
                </a:solidFill>
                <a:latin typeface="+mn-lt"/>
                <a:ea typeface="ＭＳ Ｐゴシック" charset="-128"/>
                <a:cs typeface="ＭＳ Ｐゴシック" charset="-128"/>
              </a:rPr>
              <a:t>It felt like his face was on fire, but he managed to </a:t>
            </a:r>
            <a:r>
              <a:rPr lang="en-US" sz="2100" dirty="0">
                <a:latin typeface="+mn-lt"/>
                <a:ea typeface="ＭＳ Ｐゴシック" charset="-128"/>
                <a:cs typeface="ＭＳ Ｐゴシック" charset="-128"/>
              </a:rPr>
              <a:t>return the blow.</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dirty="0">
                <a:latin typeface="Calibri" charset="0"/>
                <a:ea typeface="ＭＳ Ｐゴシック" charset="0"/>
                <a:cs typeface="ＭＳ Ｐゴシック" charset="0"/>
              </a:rPr>
              <a:t>Expand This </a:t>
            </a:r>
            <a:r>
              <a:rPr lang="en-US" dirty="0" smtClean="0">
                <a:latin typeface="Calibri" charset="0"/>
                <a:ea typeface="ＭＳ Ｐゴシック" charset="0"/>
                <a:cs typeface="ＭＳ Ｐゴシック" charset="0"/>
              </a:rPr>
              <a:t>“Climax” On Your </a:t>
            </a:r>
            <a:r>
              <a:rPr lang="en-US" dirty="0">
                <a:latin typeface="Calibri" charset="0"/>
                <a:ea typeface="ＭＳ Ｐゴシック" charset="0"/>
                <a:cs typeface="ＭＳ Ｐゴシック" charset="0"/>
              </a:rPr>
              <a:t>Own</a:t>
            </a:r>
          </a:p>
        </p:txBody>
      </p:sp>
      <p:sp>
        <p:nvSpPr>
          <p:cNvPr id="25602" name="Content Placeholder 2"/>
          <p:cNvSpPr>
            <a:spLocks noGrp="1"/>
          </p:cNvSpPr>
          <p:nvPr>
            <p:ph idx="1"/>
          </p:nvPr>
        </p:nvSpPr>
        <p:spPr/>
        <p:txBody>
          <a:bodyPr/>
          <a:lstStyle/>
          <a:p>
            <a:pPr eaLnBrk="1" hangingPunct="1"/>
            <a:r>
              <a:rPr lang="en-US" dirty="0" smtClean="0">
                <a:latin typeface="Calibri" charset="0"/>
                <a:ea typeface="ＭＳ Ｐゴシック" charset="0"/>
                <a:cs typeface="ＭＳ Ｐゴシック" charset="0"/>
              </a:rPr>
              <a:t>Rocky/Rachel </a:t>
            </a:r>
            <a:r>
              <a:rPr lang="en-US" dirty="0">
                <a:latin typeface="Calibri" charset="0"/>
                <a:ea typeface="ＭＳ Ｐゴシック" charset="0"/>
                <a:cs typeface="ＭＳ Ｐゴシック" charset="0"/>
              </a:rPr>
              <a:t>and I got into a fight yesterday. </a:t>
            </a:r>
            <a:r>
              <a:rPr lang="en-US" dirty="0" smtClean="0">
                <a:latin typeface="Calibri" charset="0"/>
                <a:ea typeface="ＭＳ Ｐゴシック" charset="0"/>
                <a:cs typeface="ＭＳ Ｐゴシック" charset="0"/>
              </a:rPr>
              <a:t>He/she called </a:t>
            </a:r>
            <a:r>
              <a:rPr lang="en-US" dirty="0">
                <a:latin typeface="Calibri" charset="0"/>
                <a:ea typeface="ＭＳ Ｐゴシック" charset="0"/>
                <a:cs typeface="ＭＳ Ｐゴシック" charset="0"/>
              </a:rPr>
              <a:t>me dumb and then I </a:t>
            </a:r>
            <a:r>
              <a:rPr lang="en-US" dirty="0" smtClean="0">
                <a:latin typeface="Calibri" charset="0"/>
                <a:ea typeface="ＭＳ Ｐゴシック" charset="0"/>
                <a:cs typeface="ＭＳ Ｐゴシック" charset="0"/>
              </a:rPr>
              <a:t>hit him/her.</a:t>
            </a:r>
            <a:endParaRPr lang="en-US"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u="sng">
                <a:latin typeface="Calibri" charset="0"/>
                <a:ea typeface="ＭＳ Ｐゴシック" charset="0"/>
                <a:cs typeface="ＭＳ Ｐゴシック" charset="0"/>
              </a:rPr>
              <a:t>Why the heck?</a:t>
            </a:r>
          </a:p>
        </p:txBody>
      </p:sp>
      <p:sp>
        <p:nvSpPr>
          <p:cNvPr id="15362" name="Content Placeholder 2"/>
          <p:cNvSpPr>
            <a:spLocks noGrp="1"/>
          </p:cNvSpPr>
          <p:nvPr>
            <p:ph idx="1"/>
          </p:nvPr>
        </p:nvSpPr>
        <p:spPr/>
        <p:txBody>
          <a:bodyPr/>
          <a:lstStyle/>
          <a:p>
            <a:pPr eaLnBrk="1" hangingPunct="1"/>
            <a:r>
              <a:rPr lang="en-US">
                <a:latin typeface="Calibri" charset="0"/>
                <a:ea typeface="ＭＳ Ｐゴシック" charset="0"/>
                <a:cs typeface="ＭＳ Ｐゴシック" charset="0"/>
              </a:rPr>
              <a:t>Stretching out a scene adds suspense and gets us into the story.</a:t>
            </a:r>
          </a:p>
          <a:p>
            <a:pPr eaLnBrk="1" hangingPunct="1"/>
            <a:r>
              <a:rPr lang="en-US">
                <a:latin typeface="Calibri" charset="0"/>
                <a:ea typeface="ＭＳ Ｐゴシック" charset="0"/>
                <a:cs typeface="ＭＳ Ｐゴシック" charset="0"/>
              </a:rPr>
              <a:t>If you just </a:t>
            </a:r>
            <a:r>
              <a:rPr lang="en-US" i="1">
                <a:latin typeface="Calibri" charset="0"/>
                <a:ea typeface="ＭＳ Ｐゴシック" charset="0"/>
                <a:cs typeface="ＭＳ Ｐゴシック" charset="0"/>
              </a:rPr>
              <a:t>tell</a:t>
            </a:r>
            <a:r>
              <a:rPr lang="en-US">
                <a:latin typeface="Calibri" charset="0"/>
                <a:ea typeface="ＭＳ Ｐゴシック" charset="0"/>
                <a:cs typeface="ＭＳ Ｐゴシック" charset="0"/>
              </a:rPr>
              <a:t> an important scene, it</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s very unsatisfying to the reader. We want to see it!</a:t>
            </a:r>
            <a:endParaRPr lang="en-US">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b="1" u="sng" dirty="0">
                <a:latin typeface="Calibri" charset="0"/>
                <a:ea typeface="ＭＳ Ｐゴシック" charset="0"/>
                <a:cs typeface="ＭＳ Ｐゴシック" charset="0"/>
              </a:rPr>
              <a:t>Telling</a:t>
            </a:r>
          </a:p>
        </p:txBody>
      </p:sp>
      <p:sp>
        <p:nvSpPr>
          <p:cNvPr id="3" name="Content Placeholder 2"/>
          <p:cNvSpPr>
            <a:spLocks noGrp="1"/>
          </p:cNvSpPr>
          <p:nvPr>
            <p:ph idx="1"/>
          </p:nvPr>
        </p:nvSpPr>
        <p:spPr/>
        <p:txBody>
          <a:bodyPr/>
          <a:lstStyle/>
          <a:p>
            <a:pPr>
              <a:buFont typeface="Arial" charset="0"/>
              <a:buNone/>
            </a:pPr>
            <a:r>
              <a:rPr lang="en-US">
                <a:solidFill>
                  <a:srgbClr val="FF0000"/>
                </a:solidFill>
                <a:latin typeface="Calibri" charset="0"/>
                <a:ea typeface="ＭＳ Ｐゴシック" charset="0"/>
                <a:cs typeface="ＭＳ Ｐゴシック" charset="0"/>
              </a:rPr>
              <a:t>The dinosaur chased them through the forest.</a:t>
            </a:r>
          </a:p>
        </p:txBody>
      </p:sp>
      <p:grpSp>
        <p:nvGrpSpPr>
          <p:cNvPr id="10" name="Group 9"/>
          <p:cNvGrpSpPr>
            <a:grpSpLocks/>
          </p:cNvGrpSpPr>
          <p:nvPr/>
        </p:nvGrpSpPr>
        <p:grpSpPr bwMode="auto">
          <a:xfrm>
            <a:off x="152400" y="2530475"/>
            <a:ext cx="8991600" cy="2446338"/>
            <a:chOff x="152400" y="2530172"/>
            <a:chExt cx="8991600" cy="2446656"/>
          </a:xfrm>
        </p:grpSpPr>
        <p:pic>
          <p:nvPicPr>
            <p:cNvPr id="2970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99103" y="2530172"/>
              <a:ext cx="2809468" cy="244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34532" y="2530172"/>
              <a:ext cx="2809468" cy="244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30172"/>
              <a:ext cx="2809468" cy="244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6"/>
          <p:cNvGrpSpPr>
            <a:grpSpLocks/>
          </p:cNvGrpSpPr>
          <p:nvPr/>
        </p:nvGrpSpPr>
        <p:grpSpPr bwMode="auto">
          <a:xfrm>
            <a:off x="-4548188" y="3227388"/>
            <a:ext cx="4548188" cy="1797050"/>
            <a:chOff x="457199" y="3179518"/>
            <a:chExt cx="4548791" cy="1797310"/>
          </a:xfrm>
        </p:grpSpPr>
        <p:pic>
          <p:nvPicPr>
            <p:cNvPr id="29701"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flipH="1">
              <a:off x="457199" y="3179518"/>
              <a:ext cx="1664127" cy="179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5"/>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3256162" y="4125928"/>
              <a:ext cx="1749828"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0" presetClass="path" presetSubtype="0" accel="50000" decel="50000" fill="hold" nodeType="clickEffect">
                                  <p:stCondLst>
                                    <p:cond delay="0"/>
                                  </p:stCondLst>
                                  <p:childTnLst>
                                    <p:animMotion origin="layout" path="M 1.11111E-6 -3.7037E-7 L 1.77274 0.0037 " pathEditMode="relative" rAng="0" ptsTypes="AA">
                                      <p:cBhvr>
                                        <p:cTn id="16" dur="5000" fill="hold"/>
                                        <p:tgtEl>
                                          <p:spTgt spid="7"/>
                                        </p:tgtEl>
                                        <p:attrNameLst>
                                          <p:attrName>ppt_x</p:attrName>
                                          <p:attrName>ppt_y</p:attrName>
                                        </p:attrNameLst>
                                      </p:cBhvr>
                                      <p:rCtr x="88600" y="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u="sng">
                <a:latin typeface="Calibri" charset="0"/>
                <a:ea typeface="ＭＳ Ｐゴシック" charset="0"/>
                <a:cs typeface="ＭＳ Ｐゴシック" charset="0"/>
              </a:rPr>
              <a:t>Showing</a:t>
            </a:r>
          </a:p>
        </p:txBody>
      </p:sp>
      <p:pic>
        <p:nvPicPr>
          <p:cNvPr id="4" name="Jurassic Park.m4v" descr="/Users/Chapman/Desktop/ASV/Old Teaching/Jurassic Park.m4v">
            <a:hlinkClick r:id="" action="ppaction://media"/>
          </p:cNvPr>
          <p:cNvPicPr>
            <a:picLocks noGrp="1"/>
          </p:cNvPicPr>
          <p:nvPr>
            <p:ph idx="1"/>
            <a:videoFile r:link="rId2"/>
            <p:extLst>
              <p:ext uri="{DAA4B4D4-6D71-4841-9C94-3DE7FCFB9230}">
                <p14:media xmlns:p14="http://schemas.microsoft.com/office/powerpoint/2010/main" r:link="rId1"/>
              </p:ext>
            </p:extLst>
          </p:nvPr>
        </p:nvPicPr>
        <p:blipFill>
          <a:blip r:embed="rId5">
            <a:extLst>
              <a:ext uri="{28A0092B-C50C-407E-A947-70E740481C1C}">
                <a14:useLocalDpi xmlns:a14="http://schemas.microsoft.com/office/drawing/2010/main" val="0"/>
              </a:ext>
            </a:extLst>
          </a:blip>
          <a:srcRect/>
          <a:stretch>
            <a:fillRect/>
          </a:stretch>
        </p:blipFill>
        <p:spPr>
          <a:xfrm>
            <a:off x="-1404938" y="1417638"/>
            <a:ext cx="11617326" cy="6019800"/>
          </a:xfr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151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fill="hold" display="0">
                  <p:stCondLst>
                    <p:cond delay="indefinite"/>
                  </p:stCondLst>
                  <p:endCondLst>
                    <p:cond evt="onNext" delay="0">
                      <p:tgtEl>
                        <p:sldTgt/>
                      </p:tgtEl>
                    </p:cond>
                    <p:cond evt="onPrev" delay="0">
                      <p:tgtEl>
                        <p:sldTgt/>
                      </p:tgtEl>
                    </p:cond>
                  </p:endCondLst>
                </p:cTn>
                <p:tgtEl>
                  <p:spTgt spid="4"/>
                </p:tgtEl>
              </p:cMediaNode>
            </p:video>
            <p:seq concurrent="1" nextAc="seek">
              <p:cTn id="11" restart="whenNotActive" fill="hold" evtFilter="cancelBubble" nodeType="interactiveSeq">
                <p:stCondLst>
                  <p:cond evt="onClick" delay="0">
                    <p:tgtEl>
                      <p:spTgt spid="4"/>
                    </p:tgtEl>
                  </p:cond>
                </p:stCondLst>
                <p:endSync evt="end" delay="0">
                  <p:rtn val="all"/>
                </p:endSync>
                <p:childTnLst>
                  <p:par>
                    <p:cTn id="12" fill="hold" nodeType="clickPar">
                      <p:stCondLst>
                        <p:cond delay="0"/>
                      </p:stCondLst>
                      <p:childTnLst>
                        <p:par>
                          <p:cTn id="13" fill="hold" nodeType="withGroup">
                            <p:stCondLst>
                              <p:cond delay="0"/>
                            </p:stCondLst>
                            <p:childTnLst>
                              <p:par>
                                <p:cTn id="14" presetID="2" presetClass="mediacall" presetSubtype="0" fill="hold" nodeType="clickEffect">
                                  <p:stCondLst>
                                    <p:cond delay="0"/>
                                  </p:stCondLst>
                                  <p:childTnLst>
                                    <p:cmd type="call" cmd="togglePause">
                                      <p:cBhvr>
                                        <p:cTn id="15"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i="1" u="sng">
                <a:latin typeface="Calibri" charset="0"/>
                <a:ea typeface="ＭＳ Ｐゴシック" charset="0"/>
                <a:cs typeface="ＭＳ Ｐゴシック" charset="0"/>
              </a:rPr>
              <a:t>Telling </a:t>
            </a:r>
            <a:r>
              <a:rPr lang="en-US" u="sng">
                <a:latin typeface="Calibri" charset="0"/>
                <a:ea typeface="ＭＳ Ｐゴシック" charset="0"/>
                <a:cs typeface="ＭＳ Ｐゴシック" charset="0"/>
              </a:rPr>
              <a:t>an important scene </a:t>
            </a:r>
            <a:endParaRPr lang="en-US" i="1" u="sng">
              <a:latin typeface="Calibri" charset="0"/>
              <a:ea typeface="ＭＳ Ｐゴシック" charset="0"/>
              <a:cs typeface="ＭＳ Ｐゴシック" charset="0"/>
            </a:endParaRPr>
          </a:p>
        </p:txBody>
      </p:sp>
      <p:sp>
        <p:nvSpPr>
          <p:cNvPr id="16386" name="Content Placeholder 2"/>
          <p:cNvSpPr>
            <a:spLocks noGrp="1"/>
          </p:cNvSpPr>
          <p:nvPr>
            <p:ph idx="1"/>
          </p:nvPr>
        </p:nvSpPr>
        <p:spPr/>
        <p:txBody>
          <a:bodyPr/>
          <a:lstStyle/>
          <a:p>
            <a:pPr eaLnBrk="1" hangingPunct="1"/>
            <a:r>
              <a:rPr lang="en-US">
                <a:latin typeface="Calibri" charset="0"/>
                <a:ea typeface="ＭＳ Ｐゴシック" charset="0"/>
                <a:cs typeface="ＭＳ Ｐゴシック" charset="0"/>
              </a:rPr>
              <a:t>Simba fought Scar and became king.</a:t>
            </a:r>
          </a:p>
        </p:txBody>
      </p:sp>
      <p:pic>
        <p:nvPicPr>
          <p:cNvPr id="4" name="Picture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87738" y="2976563"/>
            <a:ext cx="3149600"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5948363" y="2976563"/>
            <a:ext cx="3016250"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Callout 5"/>
          <p:cNvSpPr/>
          <p:nvPr/>
        </p:nvSpPr>
        <p:spPr>
          <a:xfrm>
            <a:off x="3055938" y="2019300"/>
            <a:ext cx="2316162" cy="1376363"/>
          </a:xfrm>
          <a:prstGeom prst="wedgeEllipseCallout">
            <a:avLst>
              <a:gd name="adj1" fmla="val -46134"/>
              <a:gd name="adj2" fmla="val 47298"/>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Scar, step down as king or fight.</a:t>
            </a:r>
          </a:p>
        </p:txBody>
      </p:sp>
      <p:sp>
        <p:nvSpPr>
          <p:cNvPr id="7" name="Oval Callout 6"/>
          <p:cNvSpPr/>
          <p:nvPr/>
        </p:nvSpPr>
        <p:spPr>
          <a:xfrm>
            <a:off x="3055938" y="2019300"/>
            <a:ext cx="2316162" cy="1376363"/>
          </a:xfrm>
          <a:prstGeom prst="wedgeEllipseCallout">
            <a:avLst>
              <a:gd name="adj1" fmla="val -46134"/>
              <a:gd name="adj2" fmla="val 47298"/>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Okay, let’s fight!</a:t>
            </a:r>
          </a:p>
        </p:txBody>
      </p:sp>
      <p:sp>
        <p:nvSpPr>
          <p:cNvPr id="8" name="Oval Callout 7"/>
          <p:cNvSpPr/>
          <p:nvPr/>
        </p:nvSpPr>
        <p:spPr>
          <a:xfrm>
            <a:off x="3630613" y="2171700"/>
            <a:ext cx="2317750" cy="1376363"/>
          </a:xfrm>
          <a:prstGeom prst="wedgeEllipseCallout">
            <a:avLst>
              <a:gd name="adj1" fmla="val 70734"/>
              <a:gd name="adj2" fmla="val 46284"/>
            </a:avLst>
          </a:prstGeom>
          <a:gradFill>
            <a:gsLst>
              <a:gs pos="0">
                <a:srgbClr val="FF0000"/>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t>No!</a:t>
            </a:r>
          </a:p>
        </p:txBody>
      </p:sp>
      <p:pic>
        <p:nvPicPr>
          <p:cNvPr id="9" name="Picture 8"/>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57775" y="1628775"/>
            <a:ext cx="166846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600075" y="6126163"/>
            <a:ext cx="9963150" cy="731837"/>
          </a:xfrm>
          <a:prstGeom prst="rect">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0" presetClass="path" presetSubtype="0" accel="50000" decel="50000" fill="hold" nodeType="clickEffect">
                                  <p:stCondLst>
                                    <p:cond delay="0"/>
                                  </p:stCondLst>
                                  <p:childTnLst>
                                    <p:animMotion origin="layout" path="M 4.05349E-6 1.39912E-6 L 0.47273 -0.00602 " pathEditMode="relative" rAng="0" ptsTypes="AA">
                                      <p:cBhvr>
                                        <p:cTn id="11" dur="2000" fill="hold"/>
                                        <p:tgtEl>
                                          <p:spTgt spid="4"/>
                                        </p:tgtEl>
                                        <p:attrNameLst>
                                          <p:attrName>ppt_x</p:attrName>
                                          <p:attrName>ppt_y</p:attrName>
                                        </p:attrNameLst>
                                      </p:cBhvr>
                                      <p:rCtr x="23600" y="-300"/>
                                    </p:animMotion>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slide(fromBottom)">
                                      <p:cBhvr>
                                        <p:cTn id="16" dur="500"/>
                                        <p:tgtEl>
                                          <p:spTgt spid="6"/>
                                        </p:tgtEl>
                                      </p:cBhvr>
                                    </p:animEffect>
                                  </p:childTnLst>
                                </p:cTn>
                              </p:par>
                            </p:childTnLst>
                          </p:cTn>
                        </p:par>
                        <p:par>
                          <p:cTn id="17" fill="hold" nodeType="afterGroup">
                            <p:stCondLst>
                              <p:cond delay="500"/>
                            </p:stCondLst>
                            <p:childTnLst>
                              <p:par>
                                <p:cTn id="18" presetID="42" presetClass="exit" presetSubtype="0" fill="hold" grpId="1" nodeType="afterEffect">
                                  <p:stCondLst>
                                    <p:cond delay="500"/>
                                  </p:stCondLst>
                                  <p:childTnLst>
                                    <p:animEffect transition="out" filter="fade">
                                      <p:cBhvr>
                                        <p:cTn id="19" dur="1000"/>
                                        <p:tgtEl>
                                          <p:spTgt spid="6"/>
                                        </p:tgtEl>
                                      </p:cBhvr>
                                    </p:animEffect>
                                    <p:anim calcmode="lin" valueType="num">
                                      <p:cBhvr>
                                        <p:cTn id="20" dur="1000"/>
                                        <p:tgtEl>
                                          <p:spTgt spid="6"/>
                                        </p:tgtEl>
                                        <p:attrNameLst>
                                          <p:attrName>ppt_x</p:attrName>
                                        </p:attrNameLst>
                                      </p:cBhvr>
                                      <p:tavLst>
                                        <p:tav tm="0">
                                          <p:val>
                                            <p:strVal val="ppt_x"/>
                                          </p:val>
                                        </p:tav>
                                        <p:tav tm="100000">
                                          <p:val>
                                            <p:strVal val="ppt_x"/>
                                          </p:val>
                                        </p:tav>
                                      </p:tavLst>
                                    </p:anim>
                                    <p:anim calcmode="lin" valueType="num">
                                      <p:cBhvr>
                                        <p:cTn id="21" dur="1000"/>
                                        <p:tgtEl>
                                          <p:spTgt spid="6"/>
                                        </p:tgtEl>
                                        <p:attrNameLst>
                                          <p:attrName>ppt_y</p:attrName>
                                        </p:attrNameLst>
                                      </p:cBhvr>
                                      <p:tavLst>
                                        <p:tav tm="0">
                                          <p:val>
                                            <p:strVal val="ppt_y"/>
                                          </p:val>
                                        </p:tav>
                                        <p:tav tm="100000">
                                          <p:val>
                                            <p:strVal val="ppt_y+.1"/>
                                          </p:val>
                                        </p:tav>
                                      </p:tavLst>
                                    </p:anim>
                                    <p:set>
                                      <p:cBhvr>
                                        <p:cTn id="22" dur="1" fill="hold">
                                          <p:stCondLst>
                                            <p:cond delay="999"/>
                                          </p:stCondLst>
                                        </p:cTn>
                                        <p:tgtEl>
                                          <p:spTgt spid="6"/>
                                        </p:tgtEl>
                                        <p:attrNameLst>
                                          <p:attrName>style.visibility</p:attrName>
                                        </p:attrNameLst>
                                      </p:cBhvr>
                                      <p:to>
                                        <p:strVal val="hidden"/>
                                      </p:to>
                                    </p:set>
                                  </p:childTnLst>
                                </p:cTn>
                              </p:par>
                            </p:childTnLst>
                          </p:cTn>
                        </p:par>
                        <p:par>
                          <p:cTn id="23" fill="hold" nodeType="afterGroup">
                            <p:stCondLst>
                              <p:cond delay="2000"/>
                            </p:stCondLst>
                            <p:childTnLst>
                              <p:par>
                                <p:cTn id="24" presetID="12" presetClass="entr" presetSubtype="4"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lide(fromBottom)">
                                      <p:cBhvr>
                                        <p:cTn id="26" dur="500"/>
                                        <p:tgtEl>
                                          <p:spTgt spid="8"/>
                                        </p:tgtEl>
                                      </p:cBhvr>
                                    </p:animEffect>
                                  </p:childTnLst>
                                </p:cTn>
                              </p:par>
                            </p:childTnLst>
                          </p:cTn>
                        </p:par>
                        <p:par>
                          <p:cTn id="27" fill="hold" nodeType="afterGroup">
                            <p:stCondLst>
                              <p:cond delay="2500"/>
                            </p:stCondLst>
                            <p:childTnLst>
                              <p:par>
                                <p:cTn id="28" presetID="42" presetClass="exit" presetSubtype="0" fill="hold" grpId="1" nodeType="afterEffect">
                                  <p:stCondLst>
                                    <p:cond delay="500"/>
                                  </p:stCondLst>
                                  <p:childTnLst>
                                    <p:animEffect transition="out" filter="fade">
                                      <p:cBhvr>
                                        <p:cTn id="29" dur="1000"/>
                                        <p:tgtEl>
                                          <p:spTgt spid="8"/>
                                        </p:tgtEl>
                                      </p:cBhvr>
                                    </p:animEffect>
                                    <p:anim calcmode="lin" valueType="num">
                                      <p:cBhvr>
                                        <p:cTn id="30" dur="1000"/>
                                        <p:tgtEl>
                                          <p:spTgt spid="8"/>
                                        </p:tgtEl>
                                        <p:attrNameLst>
                                          <p:attrName>ppt_x</p:attrName>
                                        </p:attrNameLst>
                                      </p:cBhvr>
                                      <p:tavLst>
                                        <p:tav tm="0">
                                          <p:val>
                                            <p:strVal val="ppt_x"/>
                                          </p:val>
                                        </p:tav>
                                        <p:tav tm="100000">
                                          <p:val>
                                            <p:strVal val="ppt_x"/>
                                          </p:val>
                                        </p:tav>
                                      </p:tavLst>
                                    </p:anim>
                                    <p:anim calcmode="lin" valueType="num">
                                      <p:cBhvr>
                                        <p:cTn id="31" dur="1000"/>
                                        <p:tgtEl>
                                          <p:spTgt spid="8"/>
                                        </p:tgtEl>
                                        <p:attrNameLst>
                                          <p:attrName>ppt_y</p:attrName>
                                        </p:attrNameLst>
                                      </p:cBhvr>
                                      <p:tavLst>
                                        <p:tav tm="0">
                                          <p:val>
                                            <p:strVal val="ppt_y"/>
                                          </p:val>
                                        </p:tav>
                                        <p:tav tm="100000">
                                          <p:val>
                                            <p:strVal val="ppt_y+.1"/>
                                          </p:val>
                                        </p:tav>
                                      </p:tavLst>
                                    </p:anim>
                                    <p:set>
                                      <p:cBhvr>
                                        <p:cTn id="32" dur="1" fill="hold">
                                          <p:stCondLst>
                                            <p:cond delay="999"/>
                                          </p:stCondLst>
                                        </p:cTn>
                                        <p:tgtEl>
                                          <p:spTgt spid="8"/>
                                        </p:tgtEl>
                                        <p:attrNameLst>
                                          <p:attrName>style.visibility</p:attrName>
                                        </p:attrNameLst>
                                      </p:cBhvr>
                                      <p:to>
                                        <p:strVal val="hidden"/>
                                      </p:to>
                                    </p:set>
                                  </p:childTnLst>
                                </p:cTn>
                              </p:par>
                            </p:childTnLst>
                          </p:cTn>
                        </p:par>
                        <p:par>
                          <p:cTn id="33" fill="hold" nodeType="afterGroup">
                            <p:stCondLst>
                              <p:cond delay="4000"/>
                            </p:stCondLst>
                            <p:childTnLst>
                              <p:par>
                                <p:cTn id="34" presetID="12" presetClass="entr" presetSubtype="4"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slide(fromBottom)">
                                      <p:cBhvr>
                                        <p:cTn id="36" dur="500"/>
                                        <p:tgtEl>
                                          <p:spTgt spid="7"/>
                                        </p:tgtEl>
                                      </p:cBhvr>
                                    </p:animEffect>
                                  </p:childTnLst>
                                </p:cTn>
                              </p:par>
                            </p:childTnLst>
                          </p:cTn>
                        </p:par>
                        <p:par>
                          <p:cTn id="37" fill="hold" nodeType="afterGroup">
                            <p:stCondLst>
                              <p:cond delay="4500"/>
                            </p:stCondLst>
                            <p:childTnLst>
                              <p:par>
                                <p:cTn id="38" presetID="42" presetClass="exit" presetSubtype="0" fill="hold" grpId="1" nodeType="afterEffect">
                                  <p:stCondLst>
                                    <p:cond delay="500"/>
                                  </p:stCondLst>
                                  <p:childTnLst>
                                    <p:animEffect transition="out" filter="fade">
                                      <p:cBhvr>
                                        <p:cTn id="39" dur="1000"/>
                                        <p:tgtEl>
                                          <p:spTgt spid="7"/>
                                        </p:tgtEl>
                                      </p:cBhvr>
                                    </p:animEffect>
                                    <p:anim calcmode="lin" valueType="num">
                                      <p:cBhvr>
                                        <p:cTn id="40" dur="1000"/>
                                        <p:tgtEl>
                                          <p:spTgt spid="7"/>
                                        </p:tgtEl>
                                        <p:attrNameLst>
                                          <p:attrName>ppt_x</p:attrName>
                                        </p:attrNameLst>
                                      </p:cBhvr>
                                      <p:tavLst>
                                        <p:tav tm="0">
                                          <p:val>
                                            <p:strVal val="ppt_x"/>
                                          </p:val>
                                        </p:tav>
                                        <p:tav tm="100000">
                                          <p:val>
                                            <p:strVal val="ppt_x"/>
                                          </p:val>
                                        </p:tav>
                                      </p:tavLst>
                                    </p:anim>
                                    <p:anim calcmode="lin" valueType="num">
                                      <p:cBhvr>
                                        <p:cTn id="41" dur="1000"/>
                                        <p:tgtEl>
                                          <p:spTgt spid="7"/>
                                        </p:tgtEl>
                                        <p:attrNameLst>
                                          <p:attrName>ppt_y</p:attrName>
                                        </p:attrNameLst>
                                      </p:cBhvr>
                                      <p:tavLst>
                                        <p:tav tm="0">
                                          <p:val>
                                            <p:strVal val="ppt_y"/>
                                          </p:val>
                                        </p:tav>
                                        <p:tav tm="100000">
                                          <p:val>
                                            <p:strVal val="ppt_y+.1"/>
                                          </p:val>
                                        </p:tav>
                                      </p:tavLst>
                                    </p:anim>
                                    <p:set>
                                      <p:cBhvr>
                                        <p:cTn id="42" dur="1" fill="hold">
                                          <p:stCondLst>
                                            <p:cond delay="999"/>
                                          </p:stCondLst>
                                        </p:cTn>
                                        <p:tgtEl>
                                          <p:spTgt spid="7"/>
                                        </p:tgtEl>
                                        <p:attrNameLst>
                                          <p:attrName>style.visibility</p:attrName>
                                        </p:attrNameLst>
                                      </p:cBhvr>
                                      <p:to>
                                        <p:strVal val="hidden"/>
                                      </p:to>
                                    </p:set>
                                  </p:childTnLst>
                                </p:cTn>
                              </p:par>
                            </p:childTnLst>
                          </p:cTn>
                        </p:par>
                        <p:par>
                          <p:cTn id="43" fill="hold" nodeType="afterGroup">
                            <p:stCondLst>
                              <p:cond delay="6000"/>
                            </p:stCondLst>
                            <p:childTnLst>
                              <p:par>
                                <p:cTn id="44" presetID="0" presetClass="path" presetSubtype="0" accel="50000" decel="50000" fill="hold" nodeType="afterEffect">
                                  <p:stCondLst>
                                    <p:cond delay="0"/>
                                  </p:stCondLst>
                                  <p:childTnLst>
                                    <p:animMotion origin="layout" path="M 0.47273 -0.00602 L 0.78465 -0.00602 " pathEditMode="relative" ptsTypes="AA">
                                      <p:cBhvr>
                                        <p:cTn id="45" dur="1000" fill="hold"/>
                                        <p:tgtEl>
                                          <p:spTgt spid="4"/>
                                        </p:tgtEl>
                                        <p:attrNameLst>
                                          <p:attrName>ppt_x</p:attrName>
                                          <p:attrName>ppt_y</p:attrName>
                                        </p:attrNameLst>
                                      </p:cBhvr>
                                    </p:animMotion>
                                  </p:childTnLst>
                                </p:cTn>
                              </p:par>
                            </p:childTnLst>
                          </p:cTn>
                        </p:par>
                        <p:par>
                          <p:cTn id="46" fill="hold" nodeType="afterGroup">
                            <p:stCondLst>
                              <p:cond delay="7000"/>
                            </p:stCondLst>
                            <p:childTnLst>
                              <p:par>
                                <p:cTn id="47" presetID="35" presetClass="exit" presetSubtype="0" fill="hold" nodeType="afterEffect">
                                  <p:stCondLst>
                                    <p:cond delay="0"/>
                                  </p:stCondLst>
                                  <p:childTnLst>
                                    <p:animEffect transition="out" filter="fade">
                                      <p:cBhvr>
                                        <p:cTn id="48" dur="5000"/>
                                        <p:tgtEl>
                                          <p:spTgt spid="5"/>
                                        </p:tgtEl>
                                      </p:cBhvr>
                                    </p:animEffect>
                                    <p:anim calcmode="lin" valueType="num">
                                      <p:cBhvr>
                                        <p:cTn id="49" dur="5000"/>
                                        <p:tgtEl>
                                          <p:spTgt spid="5"/>
                                        </p:tgtEl>
                                        <p:attrNameLst>
                                          <p:attrName>style.rotation</p:attrName>
                                        </p:attrNameLst>
                                      </p:cBhvr>
                                      <p:tavLst>
                                        <p:tav tm="0">
                                          <p:val>
                                            <p:fltVal val="0"/>
                                          </p:val>
                                        </p:tav>
                                        <p:tav tm="100000">
                                          <p:val>
                                            <p:fltVal val="720"/>
                                          </p:val>
                                        </p:tav>
                                      </p:tavLst>
                                    </p:anim>
                                    <p:anim calcmode="lin" valueType="num">
                                      <p:cBhvr>
                                        <p:cTn id="50" dur="5000"/>
                                        <p:tgtEl>
                                          <p:spTgt spid="5"/>
                                        </p:tgtEl>
                                        <p:attrNameLst>
                                          <p:attrName>ppt_h</p:attrName>
                                        </p:attrNameLst>
                                      </p:cBhvr>
                                      <p:tavLst>
                                        <p:tav tm="0">
                                          <p:val>
                                            <p:strVal val="ppt_h"/>
                                          </p:val>
                                        </p:tav>
                                        <p:tav tm="100000">
                                          <p:val>
                                            <p:fltVal val="0"/>
                                          </p:val>
                                        </p:tav>
                                      </p:tavLst>
                                    </p:anim>
                                    <p:anim calcmode="lin" valueType="num">
                                      <p:cBhvr>
                                        <p:cTn id="51" dur="5000"/>
                                        <p:tgtEl>
                                          <p:spTgt spid="5"/>
                                        </p:tgtEl>
                                        <p:attrNameLst>
                                          <p:attrName>ppt_w</p:attrName>
                                        </p:attrNameLst>
                                      </p:cBhvr>
                                      <p:tavLst>
                                        <p:tav tm="0">
                                          <p:val>
                                            <p:strVal val="ppt_w"/>
                                          </p:val>
                                        </p:tav>
                                        <p:tav tm="100000">
                                          <p:val>
                                            <p:fltVal val="0"/>
                                          </p:val>
                                        </p:tav>
                                      </p:tavLst>
                                    </p:anim>
                                    <p:set>
                                      <p:cBhvr>
                                        <p:cTn id="52" dur="1" fill="hold">
                                          <p:stCondLst>
                                            <p:cond delay="4999"/>
                                          </p:stCondLst>
                                        </p:cTn>
                                        <p:tgtEl>
                                          <p:spTgt spid="5"/>
                                        </p:tgtEl>
                                        <p:attrNameLst>
                                          <p:attrName>style.visibility</p:attrName>
                                        </p:attrNameLst>
                                      </p:cBhvr>
                                      <p:to>
                                        <p:strVal val="hidden"/>
                                      </p:to>
                                    </p:set>
                                  </p:childTnLst>
                                </p:cTn>
                              </p:par>
                              <p:par>
                                <p:cTn id="53" presetID="0" presetClass="path" presetSubtype="0" accel="50000" decel="50000" fill="hold" nodeType="withEffect">
                                  <p:stCondLst>
                                    <p:cond delay="0"/>
                                  </p:stCondLst>
                                  <p:childTnLst>
                                    <p:animMotion origin="layout" path="M 8.0132E-6 -3.39356E-6 C 0.00539 -0.0688 0.01095 -0.13736 0.03196 -0.18137 C 0.05298 -0.22539 0.08511 -0.23257 0.12661 -0.26477 C 0.16812 -0.29696 0.24627 -0.35418 0.28083 -0.3748 C 0.31539 -0.39541 0.32547 -0.38661 0.33432 -0.38893 " pathEditMode="relative" ptsTypes="aaaaA">
                                      <p:cBhvr>
                                        <p:cTn id="54" dur="2000" fill="hold"/>
                                        <p:tgtEl>
                                          <p:spTgt spid="5"/>
                                        </p:tgtEl>
                                        <p:attrNameLst>
                                          <p:attrName>ppt_x</p:attrName>
                                          <p:attrName>ppt_y</p:attrName>
                                        </p:attrNameLst>
                                      </p:cBhvr>
                                    </p:animMotion>
                                  </p:childTnLst>
                                </p:cTn>
                              </p:par>
                              <p:par>
                                <p:cTn id="55" presetID="7" presetClass="entr" presetSubtype="1" fill="hold" nodeType="withEffect">
                                  <p:stCondLst>
                                    <p:cond delay="1000"/>
                                  </p:stCondLst>
                                  <p:childTnLst>
                                    <p:set>
                                      <p:cBhvr>
                                        <p:cTn id="56" dur="1" fill="hold">
                                          <p:stCondLst>
                                            <p:cond delay="0"/>
                                          </p:stCondLst>
                                        </p:cTn>
                                        <p:tgtEl>
                                          <p:spTgt spid="9"/>
                                        </p:tgtEl>
                                        <p:attrNameLst>
                                          <p:attrName>style.visibility</p:attrName>
                                        </p:attrNameLst>
                                      </p:cBhvr>
                                      <p:to>
                                        <p:strVal val="visible"/>
                                      </p:to>
                                    </p:set>
                                    <p:anim calcmode="lin" valueType="num">
                                      <p:cBhvr additive="base">
                                        <p:cTn id="57" dur="1000" fill="hold"/>
                                        <p:tgtEl>
                                          <p:spTgt spid="9"/>
                                        </p:tgtEl>
                                        <p:attrNameLst>
                                          <p:attrName>ppt_x</p:attrName>
                                        </p:attrNameLst>
                                      </p:cBhvr>
                                      <p:tavLst>
                                        <p:tav tm="0">
                                          <p:val>
                                            <p:strVal val="#ppt_x"/>
                                          </p:val>
                                        </p:tav>
                                        <p:tav tm="100000">
                                          <p:val>
                                            <p:strVal val="#ppt_x"/>
                                          </p:val>
                                        </p:tav>
                                      </p:tavLst>
                                    </p:anim>
                                    <p:anim calcmode="lin" valueType="num">
                                      <p:cBhvr additive="base">
                                        <p:cTn id="58" dur="10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u="sng">
                <a:solidFill>
                  <a:schemeClr val="bg1"/>
                </a:solidFill>
                <a:latin typeface="Calibri" charset="0"/>
                <a:ea typeface="ＭＳ Ｐゴシック" charset="0"/>
                <a:cs typeface="ＭＳ Ｐゴシック" charset="0"/>
              </a:rPr>
              <a:t>Showing the Scene</a:t>
            </a:r>
          </a:p>
        </p:txBody>
      </p:sp>
      <p:pic>
        <p:nvPicPr>
          <p:cNvPr id="17411" name="Lion King Final Battle (English).mov" descr="/Users/teacher/Desktop/Wagner 2010-2011/Lion King Final Battle (English).mov">
            <a:hlinkClick r:id="" action="ppaction://media"/>
          </p:cNvPr>
          <p:cNvPicPr>
            <a:picLocks noGrp="1" noChangeAspect="1" noChangeArrowheads="1"/>
          </p:cNvPicPr>
          <p:nvPr>
            <p:ph idx="1"/>
            <a:videoFile r:link="rId2"/>
            <p:extLst>
              <p:ext uri="{DAA4B4D4-6D71-4841-9C94-3DE7FCFB9230}">
                <p14:media xmlns:p14="http://schemas.microsoft.com/office/powerpoint/2010/main" r:link="rId1"/>
              </p:ext>
            </p:extLst>
          </p:nvPr>
        </p:nvPicPr>
        <p:blipFill>
          <a:blip r:embed="rId5">
            <a:extLst>
              <a:ext uri="{28A0092B-C50C-407E-A947-70E740481C1C}">
                <a14:useLocalDpi xmlns:a14="http://schemas.microsoft.com/office/drawing/2010/main" val="0"/>
              </a:ext>
            </a:extLst>
          </a:blip>
          <a:srcRect/>
          <a:stretch>
            <a:fillRect/>
          </a:stretch>
        </p:blipFill>
        <p:spPr>
          <a:xfrm>
            <a:off x="0" y="1417638"/>
            <a:ext cx="9144000" cy="5349875"/>
          </a:xfr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50558" fill="hold"/>
                                        <p:tgtEl>
                                          <p:spTgt spid="17411"/>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7411"/>
                    </p:tgtEl>
                  </p:cond>
                </p:stCondLst>
                <p:endSync evt="end" delay="0">
                  <p:rtn val="all"/>
                </p:endSync>
                <p:childTnLst>
                  <p:par>
                    <p:cTn id="8" fill="hold" nodeType="clickPar">
                      <p:stCondLst>
                        <p:cond delay="0"/>
                      </p:stCondLst>
                      <p:childTnLst>
                        <p:par>
                          <p:cTn id="9" fill="hold" nodeType="withGroup">
                            <p:stCondLst>
                              <p:cond delay="0"/>
                            </p:stCondLst>
                            <p:childTnLst>
                              <p:par>
                                <p:cTn id="10" presetID="2" presetClass="mediacall" presetSubtype="0" fill="hold" nodeType="clickEffect">
                                  <p:stCondLst>
                                    <p:cond delay="0"/>
                                  </p:stCondLst>
                                  <p:childTnLst>
                                    <p:cmd type="call" cmd="togglePause">
                                      <p:cBhvr>
                                        <p:cTn id="11" dur="1" fill="hold"/>
                                        <p:tgtEl>
                                          <p:spTgt spid="17411"/>
                                        </p:tgtEl>
                                      </p:cBhvr>
                                    </p:cmd>
                                  </p:childTnLst>
                                </p:cTn>
                              </p:par>
                            </p:childTnLst>
                          </p:cTn>
                        </p:par>
                      </p:childTnLst>
                    </p:cTn>
                  </p:par>
                </p:childTnLst>
              </p:cTn>
              <p:nextCondLst>
                <p:cond evt="onClick" delay="0">
                  <p:tgtEl>
                    <p:spTgt spid="17411"/>
                  </p:tgtEl>
                </p:cond>
              </p:nextCondLst>
            </p:seq>
            <p:video>
              <p:cMediaNode>
                <p:cTn id="12" fill="hold" display="0">
                  <p:stCondLst>
                    <p:cond delay="indefinite"/>
                  </p:stCondLst>
                  <p:endCondLst>
                    <p:cond evt="onNext" delay="0">
                      <p:tgtEl>
                        <p:sldTgt/>
                      </p:tgtEl>
                    </p:cond>
                    <p:cond evt="onPrev" delay="0">
                      <p:tgtEl>
                        <p:sldTgt/>
                      </p:tgtEl>
                    </p:cond>
                  </p:endCondLst>
                </p:cTn>
                <p:tgtEl>
                  <p:spTgt spid="17411"/>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eaLnBrk="1" hangingPunct="1">
              <a:defRPr/>
            </a:pPr>
            <a:r>
              <a:rPr lang="en-US" sz="4000">
                <a:latin typeface="Calibri" charset="0"/>
                <a:ea typeface="ＭＳ Ｐゴシック" charset="0"/>
                <a:cs typeface="ＭＳ Ｐゴシック" charset="0"/>
              </a:rPr>
              <a:t>What differences did you notice? (think things that could be written in a story)</a:t>
            </a:r>
          </a:p>
        </p:txBody>
      </p:sp>
      <p:sp>
        <p:nvSpPr>
          <p:cNvPr id="18434" name="Content Placeholder 2"/>
          <p:cNvSpPr>
            <a:spLocks noGrp="1"/>
          </p:cNvSpPr>
          <p:nvPr>
            <p:ph idx="1"/>
          </p:nvPr>
        </p:nvSpPr>
        <p:spPr/>
        <p:txBody>
          <a:bodyPr/>
          <a:lstStyle/>
          <a:p>
            <a:pPr eaLnBrk="1" hangingPunct="1"/>
            <a:endParaRPr lang="en-US">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endParaRPr lang="en-US">
              <a:latin typeface="Calibri" charset="0"/>
              <a:ea typeface="ＭＳ Ｐゴシック" charset="0"/>
              <a:cs typeface="ＭＳ Ｐゴシック" charset="0"/>
            </a:endParaRPr>
          </a:p>
        </p:txBody>
      </p:sp>
      <p:sp>
        <p:nvSpPr>
          <p:cNvPr id="31746" name="Content Placeholder 2"/>
          <p:cNvSpPr>
            <a:spLocks noGrp="1"/>
          </p:cNvSpPr>
          <p:nvPr>
            <p:ph idx="1"/>
          </p:nvPr>
        </p:nvSpPr>
        <p:spPr/>
        <p:txBody>
          <a:bodyPr/>
          <a:lstStyle/>
          <a:p>
            <a:r>
              <a:rPr lang="en-US">
                <a:latin typeface="Calibri" charset="0"/>
                <a:ea typeface="ＭＳ Ｐゴシック" charset="0"/>
                <a:cs typeface="ＭＳ Ｐゴシック" charset="0"/>
              </a:rPr>
              <a:t>Description (Flames, Rocky ledge/mountain, hyenas around, embers)</a:t>
            </a:r>
          </a:p>
          <a:p>
            <a:r>
              <a:rPr lang="en-US">
                <a:latin typeface="Calibri" charset="0"/>
                <a:ea typeface="ＭＳ Ｐゴシック" charset="0"/>
                <a:cs typeface="ＭＳ Ｐゴシック" charset="0"/>
              </a:rPr>
              <a:t>Dialogue</a:t>
            </a:r>
          </a:p>
          <a:p>
            <a:r>
              <a:rPr lang="en-US">
                <a:latin typeface="Calibri" charset="0"/>
                <a:ea typeface="ＭＳ Ｐゴシック" charset="0"/>
                <a:cs typeface="ＭＳ Ｐゴシック" charset="0"/>
              </a:rPr>
              <a:t>Action (Individual punches, threw the embers, threw him to the ground, running/jumping)</a:t>
            </a:r>
          </a:p>
          <a:p>
            <a:endParaRPr lang="en-US">
              <a:latin typeface="Calibri" charset="0"/>
              <a:ea typeface="ＭＳ Ｐゴシック" charset="0"/>
              <a:cs typeface="ＭＳ Ｐゴシック" charset="0"/>
            </a:endParaRPr>
          </a:p>
          <a:p>
            <a:endParaRPr lang="en-US">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0" y="0"/>
            <a:ext cx="9144000" cy="6858000"/>
          </a:xfrm>
          <a:prstGeom prst="rect">
            <a:avLst/>
          </a:prstGeom>
        </p:spPr>
        <p:txBody>
          <a:bodyPr>
            <a:normAutofit lnSpcReduction="10000"/>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90000"/>
              </a:lnSpc>
              <a:spcBef>
                <a:spcPct val="20000"/>
              </a:spcBef>
              <a:buFont typeface="Arial" charset="0"/>
              <a:buChar char="•"/>
              <a:defRPr/>
            </a:pPr>
            <a:r>
              <a:rPr lang="en-US" sz="3200" u="sng" dirty="0" smtClean="0">
                <a:latin typeface="Calibri" charset="0"/>
              </a:rPr>
              <a:t>Zoom in on a scene by adding:</a:t>
            </a:r>
          </a:p>
          <a:p>
            <a:pPr lvl="1" eaLnBrk="1" hangingPunct="1">
              <a:lnSpc>
                <a:spcPct val="90000"/>
              </a:lnSpc>
              <a:spcBef>
                <a:spcPct val="20000"/>
              </a:spcBef>
              <a:buFont typeface="Arial" charset="0"/>
              <a:buChar char="–"/>
              <a:defRPr/>
            </a:pPr>
            <a:r>
              <a:rPr lang="en-US" sz="2800" b="1" dirty="0" smtClean="0">
                <a:latin typeface="Calibri" charset="0"/>
              </a:rPr>
              <a:t>Play-by-Play Action</a:t>
            </a:r>
            <a:r>
              <a:rPr lang="en-US" sz="2800" dirty="0" smtClean="0">
                <a:latin typeface="Calibri" charset="0"/>
              </a:rPr>
              <a:t> (little bits of action, step-by-step)</a:t>
            </a:r>
          </a:p>
          <a:p>
            <a:pPr lvl="2" eaLnBrk="1" hangingPunct="1">
              <a:lnSpc>
                <a:spcPct val="90000"/>
              </a:lnSpc>
              <a:spcBef>
                <a:spcPct val="20000"/>
              </a:spcBef>
              <a:buFont typeface="Arial" charset="0"/>
              <a:buChar char="•"/>
              <a:defRPr/>
            </a:pPr>
            <a:r>
              <a:rPr lang="en-US" altLang="ja-JP" dirty="0" smtClean="0">
                <a:latin typeface="Calibri" charset="0"/>
              </a:rPr>
              <a:t>The monster attacked Raul. </a:t>
            </a:r>
            <a:r>
              <a:rPr lang="en-US" altLang="ja-JP" dirty="0">
                <a:solidFill>
                  <a:srgbClr val="FFFFFF"/>
                </a:solidFill>
                <a:latin typeface="Calibri" charset="0"/>
              </a:rPr>
              <a:t>Raul stood frozen in fear as it reached out a claw and grabbed his left shoulder, digging its knife-like claws into his skin. Raul let out a muffled scream as the monster lifted him into the air</a:t>
            </a:r>
            <a:r>
              <a:rPr lang="en-US" altLang="ja-JP" dirty="0" smtClean="0">
                <a:solidFill>
                  <a:srgbClr val="FFFFFF"/>
                </a:solidFill>
                <a:latin typeface="Calibri" charset="0"/>
              </a:rPr>
              <a:t>.</a:t>
            </a:r>
            <a:endParaRPr lang="en-US" sz="2800" b="1" dirty="0">
              <a:solidFill>
                <a:srgbClr val="FFFFFF"/>
              </a:solidFill>
              <a:latin typeface="Calibri" charset="0"/>
            </a:endParaRPr>
          </a:p>
          <a:p>
            <a:pPr lvl="1" eaLnBrk="1" hangingPunct="1">
              <a:lnSpc>
                <a:spcPct val="90000"/>
              </a:lnSpc>
              <a:spcBef>
                <a:spcPct val="20000"/>
              </a:spcBef>
              <a:buFont typeface="Arial" charset="0"/>
              <a:buChar char="–"/>
              <a:defRPr/>
            </a:pPr>
            <a:r>
              <a:rPr lang="en-US" sz="2800" b="1" dirty="0" smtClean="0">
                <a:latin typeface="Calibri" charset="0"/>
              </a:rPr>
              <a:t>Description</a:t>
            </a:r>
          </a:p>
          <a:p>
            <a:pPr lvl="2" eaLnBrk="1" hangingPunct="1">
              <a:lnSpc>
                <a:spcPct val="90000"/>
              </a:lnSpc>
              <a:defRPr/>
            </a:pPr>
            <a:r>
              <a:rPr lang="en-US" dirty="0" smtClean="0">
                <a:latin typeface="Calibri" charset="0"/>
              </a:rPr>
              <a:t>• Rachel walked into the temple. </a:t>
            </a:r>
            <a:r>
              <a:rPr lang="en-US" dirty="0" smtClean="0">
                <a:solidFill>
                  <a:srgbClr val="FFFFFF"/>
                </a:solidFill>
                <a:latin typeface="Calibri" charset="0"/>
              </a:rPr>
              <a:t>main chamber of the temple. The vines of Dionysus hung on the decrepit walls and wrapped around the four massive marble columns, almost hiding their cracks. The floor was littered with the rotting skins of grapes, causing the pungent stench of vinegar to pervade the room.</a:t>
            </a:r>
          </a:p>
          <a:p>
            <a:pPr lvl="1" eaLnBrk="1" hangingPunct="1">
              <a:lnSpc>
                <a:spcPct val="90000"/>
              </a:lnSpc>
              <a:spcBef>
                <a:spcPct val="20000"/>
              </a:spcBef>
              <a:buFont typeface="Arial" charset="0"/>
              <a:buChar char="–"/>
              <a:defRPr/>
            </a:pPr>
            <a:r>
              <a:rPr lang="en-US" sz="2800" b="1" dirty="0" smtClean="0">
                <a:latin typeface="Calibri" charset="0"/>
              </a:rPr>
              <a:t>Thoughts</a:t>
            </a:r>
            <a:r>
              <a:rPr lang="en-US" sz="2800" dirty="0" smtClean="0">
                <a:latin typeface="Calibri" charset="0"/>
              </a:rPr>
              <a:t> (internal conflict).</a:t>
            </a:r>
          </a:p>
          <a:p>
            <a:pPr lvl="2" eaLnBrk="1" hangingPunct="1">
              <a:lnSpc>
                <a:spcPct val="90000"/>
              </a:lnSpc>
              <a:defRPr/>
            </a:pPr>
            <a:r>
              <a:rPr lang="en-US" dirty="0" smtClean="0">
                <a:latin typeface="Calibri" charset="0"/>
              </a:rPr>
              <a:t>• Will wasn’t sure what to do. </a:t>
            </a:r>
            <a:r>
              <a:rPr lang="en-US" dirty="0">
                <a:solidFill>
                  <a:srgbClr val="FFFFFF"/>
                </a:solidFill>
                <a:latin typeface="Calibri" charset="0"/>
              </a:rPr>
              <a:t>If If he ran he might live, but then his friend would be trapped. Would he ever make it out alive either way? He had to make a decision fast!</a:t>
            </a:r>
          </a:p>
          <a:p>
            <a:pPr lvl="1" eaLnBrk="1" hangingPunct="1">
              <a:lnSpc>
                <a:spcPct val="90000"/>
              </a:lnSpc>
              <a:spcBef>
                <a:spcPct val="20000"/>
              </a:spcBef>
              <a:buFont typeface="Arial" charset="0"/>
              <a:buChar char="–"/>
              <a:defRPr/>
            </a:pPr>
            <a:r>
              <a:rPr lang="en-US" sz="2800" b="1" dirty="0" smtClean="0">
                <a:latin typeface="Calibri" charset="0"/>
              </a:rPr>
              <a:t>Dialogue </a:t>
            </a:r>
            <a:r>
              <a:rPr lang="en-US" sz="2600" dirty="0" smtClean="0">
                <a:latin typeface="Calibri" charset="0"/>
              </a:rPr>
              <a:t>(but don’t make your characters talk if they don</a:t>
            </a:r>
            <a:r>
              <a:rPr lang="en-US" altLang="ja-JP" sz="2600" dirty="0" smtClean="0">
                <a:latin typeface="Calibri" charset="0"/>
              </a:rPr>
              <a:t>’</a:t>
            </a:r>
            <a:r>
              <a:rPr lang="en-US" sz="2600" dirty="0" smtClean="0">
                <a:latin typeface="Calibri" charset="0"/>
              </a:rPr>
              <a:t>t)</a:t>
            </a:r>
          </a:p>
          <a:p>
            <a:pPr lvl="2" eaLnBrk="1" hangingPunct="1">
              <a:lnSpc>
                <a:spcPct val="90000"/>
              </a:lnSpc>
              <a:spcBef>
                <a:spcPct val="20000"/>
              </a:spcBef>
              <a:buFont typeface="Arial" charset="0"/>
              <a:buChar char="•"/>
              <a:defRPr/>
            </a:pPr>
            <a:r>
              <a:rPr lang="en-US" dirty="0" smtClean="0">
                <a:latin typeface="Calibri" charset="0"/>
              </a:rPr>
              <a:t>She threatened him from the bottom of the castle.</a:t>
            </a:r>
            <a:r>
              <a:rPr lang="en-US" dirty="0" smtClean="0">
                <a:solidFill>
                  <a:srgbClr val="FFFFFF"/>
                </a:solidFill>
                <a:latin typeface="Calibri" charset="0"/>
              </a:rPr>
              <a:t> </a:t>
            </a:r>
            <a:r>
              <a:rPr lang="en-US" dirty="0">
                <a:solidFill>
                  <a:srgbClr val="FFFFFF"/>
                </a:solidFill>
                <a:latin typeface="Calibri" charset="0"/>
              </a:rPr>
              <a:t>she screamed from the bottom of the castle</a:t>
            </a:r>
            <a:r>
              <a:rPr lang="en-US" dirty="0" smtClean="0">
                <a:solidFill>
                  <a:srgbClr val="FFFFFF"/>
                </a:solidFill>
                <a:latin typeface="Calibri" charset="0"/>
              </a:rPr>
              <a:t>.</a:t>
            </a:r>
          </a:p>
        </p:txBody>
      </p:sp>
      <p:sp>
        <p:nvSpPr>
          <p:cNvPr id="3" name="Content Placeholder 2"/>
          <p:cNvSpPr>
            <a:spLocks noGrp="1"/>
          </p:cNvSpPr>
          <p:nvPr>
            <p:ph idx="1"/>
          </p:nvPr>
        </p:nvSpPr>
        <p:spPr>
          <a:xfrm>
            <a:off x="0" y="0"/>
            <a:ext cx="9144000" cy="6883400"/>
          </a:xfrm>
        </p:spPr>
        <p:txBody>
          <a:bodyPr>
            <a:normAutofit lnSpcReduction="10000"/>
          </a:bodyPr>
          <a:lstStyle/>
          <a:p>
            <a:pPr eaLnBrk="1" hangingPunct="1">
              <a:lnSpc>
                <a:spcPct val="90000"/>
              </a:lnSpc>
              <a:defRPr/>
            </a:pPr>
            <a:r>
              <a:rPr lang="en-US" u="sng" dirty="0" smtClean="0">
                <a:latin typeface="Calibri" charset="0"/>
              </a:rPr>
              <a:t>Zoom </a:t>
            </a:r>
            <a:r>
              <a:rPr lang="en-US" u="sng" dirty="0">
                <a:latin typeface="Calibri" charset="0"/>
              </a:rPr>
              <a:t>in on a scene by adding:</a:t>
            </a:r>
          </a:p>
          <a:p>
            <a:pPr lvl="1" eaLnBrk="1" hangingPunct="1">
              <a:lnSpc>
                <a:spcPct val="90000"/>
              </a:lnSpc>
              <a:defRPr/>
            </a:pPr>
            <a:r>
              <a:rPr lang="en-US" b="1" dirty="0" smtClean="0">
                <a:latin typeface="Calibri" charset="0"/>
                <a:ea typeface="ＭＳ Ｐゴシック" charset="0"/>
              </a:rPr>
              <a:t>Play-by-Play Action</a:t>
            </a:r>
            <a:r>
              <a:rPr lang="en-US" dirty="0" smtClean="0">
                <a:latin typeface="Calibri" charset="0"/>
                <a:ea typeface="ＭＳ Ｐゴシック" charset="0"/>
              </a:rPr>
              <a:t> </a:t>
            </a:r>
            <a:r>
              <a:rPr lang="en-US" dirty="0">
                <a:latin typeface="Calibri" charset="0"/>
                <a:ea typeface="ＭＳ Ｐゴシック" charset="0"/>
              </a:rPr>
              <a:t>(little </a:t>
            </a:r>
            <a:r>
              <a:rPr lang="en-US" dirty="0" smtClean="0">
                <a:latin typeface="Calibri" charset="0"/>
                <a:ea typeface="ＭＳ Ｐゴシック" charset="0"/>
              </a:rPr>
              <a:t>bits </a:t>
            </a:r>
            <a:r>
              <a:rPr lang="en-US" dirty="0">
                <a:latin typeface="Calibri" charset="0"/>
                <a:ea typeface="ＭＳ Ｐゴシック" charset="0"/>
              </a:rPr>
              <a:t>of </a:t>
            </a:r>
            <a:r>
              <a:rPr lang="en-US" dirty="0" smtClean="0">
                <a:latin typeface="Calibri" charset="0"/>
                <a:ea typeface="ＭＳ Ｐゴシック" charset="0"/>
              </a:rPr>
              <a:t>action, step-by-step)</a:t>
            </a:r>
            <a:endParaRPr lang="en-US" dirty="0">
              <a:latin typeface="Calibri" charset="0"/>
              <a:ea typeface="ＭＳ Ｐゴシック" charset="0"/>
            </a:endParaRPr>
          </a:p>
          <a:p>
            <a:pPr lvl="2" eaLnBrk="1" hangingPunct="1">
              <a:lnSpc>
                <a:spcPct val="90000"/>
              </a:lnSpc>
              <a:defRPr/>
            </a:pPr>
            <a:r>
              <a:rPr lang="en-US" altLang="ja-JP" dirty="0" smtClean="0">
                <a:solidFill>
                  <a:srgbClr val="FF0000"/>
                </a:solidFill>
                <a:latin typeface="Calibri" charset="0"/>
                <a:ea typeface="ＭＳ Ｐゴシック" charset="0"/>
              </a:rPr>
              <a:t>The monster took a step toward Raul and let out a roar. Raul stood frozen in fear as it reached out a claw and grabbed his left shoulder, digging its knife-like claws into his skin. Raul let out a muffled scream as the monster lifted him into the air.</a:t>
            </a:r>
            <a:endParaRPr lang="en-US" dirty="0">
              <a:solidFill>
                <a:srgbClr val="FF0000"/>
              </a:solidFill>
              <a:latin typeface="Calibri" charset="0"/>
              <a:ea typeface="ＭＳ Ｐゴシック" charset="0"/>
            </a:endParaRPr>
          </a:p>
          <a:p>
            <a:pPr lvl="1" eaLnBrk="1" hangingPunct="1">
              <a:lnSpc>
                <a:spcPct val="90000"/>
              </a:lnSpc>
              <a:defRPr/>
            </a:pPr>
            <a:r>
              <a:rPr lang="en-US" b="1" dirty="0" smtClean="0">
                <a:latin typeface="Calibri" charset="0"/>
                <a:ea typeface="ＭＳ Ｐゴシック" charset="0"/>
              </a:rPr>
              <a:t>Description</a:t>
            </a:r>
            <a:endParaRPr lang="en-US" b="1" dirty="0">
              <a:latin typeface="Calibri" charset="0"/>
              <a:ea typeface="ＭＳ Ｐゴシック" charset="0"/>
            </a:endParaRPr>
          </a:p>
          <a:p>
            <a:pPr lvl="2" eaLnBrk="1" hangingPunct="1">
              <a:lnSpc>
                <a:spcPct val="90000"/>
              </a:lnSpc>
              <a:defRPr/>
            </a:pPr>
            <a:r>
              <a:rPr lang="en-US" dirty="0" smtClean="0">
                <a:solidFill>
                  <a:srgbClr val="FF0000"/>
                </a:solidFill>
                <a:latin typeface="Calibri" charset="0"/>
                <a:ea typeface="ＭＳ Ｐゴシック" charset="0"/>
              </a:rPr>
              <a:t>Rachel walked </a:t>
            </a:r>
            <a:r>
              <a:rPr lang="en-US" dirty="0">
                <a:solidFill>
                  <a:srgbClr val="FF0000"/>
                </a:solidFill>
                <a:latin typeface="Calibri" charset="0"/>
                <a:ea typeface="ＭＳ Ｐゴシック" charset="0"/>
              </a:rPr>
              <a:t>into the </a:t>
            </a:r>
            <a:r>
              <a:rPr lang="en-US" dirty="0" smtClean="0">
                <a:solidFill>
                  <a:srgbClr val="FF0000"/>
                </a:solidFill>
                <a:latin typeface="Calibri" charset="0"/>
                <a:ea typeface="ＭＳ Ｐゴシック" charset="0"/>
              </a:rPr>
              <a:t>expansive main chamber of the temple. </a:t>
            </a:r>
            <a:r>
              <a:rPr lang="en-US" dirty="0">
                <a:solidFill>
                  <a:srgbClr val="FF0000"/>
                </a:solidFill>
                <a:latin typeface="Calibri" charset="0"/>
                <a:ea typeface="ＭＳ Ｐゴシック" charset="0"/>
              </a:rPr>
              <a:t>The vines </a:t>
            </a:r>
            <a:r>
              <a:rPr lang="en-US" dirty="0" smtClean="0">
                <a:solidFill>
                  <a:srgbClr val="FF0000"/>
                </a:solidFill>
                <a:latin typeface="Calibri" charset="0"/>
                <a:ea typeface="ＭＳ Ｐゴシック" charset="0"/>
              </a:rPr>
              <a:t>of Dionysus hung </a:t>
            </a:r>
            <a:r>
              <a:rPr lang="en-US" dirty="0">
                <a:solidFill>
                  <a:srgbClr val="FF0000"/>
                </a:solidFill>
                <a:latin typeface="Calibri" charset="0"/>
                <a:ea typeface="ＭＳ Ｐゴシック" charset="0"/>
              </a:rPr>
              <a:t>on the </a:t>
            </a:r>
            <a:r>
              <a:rPr lang="en-US" dirty="0" smtClean="0">
                <a:solidFill>
                  <a:srgbClr val="FF0000"/>
                </a:solidFill>
                <a:latin typeface="Calibri" charset="0"/>
                <a:ea typeface="ＭＳ Ｐゴシック" charset="0"/>
              </a:rPr>
              <a:t>decrepit walls and wrapped around the four massive marble columns, almost hiding their cracks. The floor was littered with the rotting skins of grapes, causing the pungent stench of vinegar to pervade the room.</a:t>
            </a:r>
          </a:p>
          <a:p>
            <a:pPr lvl="1" eaLnBrk="1" hangingPunct="1">
              <a:lnSpc>
                <a:spcPct val="90000"/>
              </a:lnSpc>
              <a:defRPr/>
            </a:pPr>
            <a:r>
              <a:rPr lang="en-US" b="1" dirty="0" smtClean="0">
                <a:latin typeface="Calibri" charset="0"/>
                <a:ea typeface="ＭＳ Ｐゴシック" charset="0"/>
              </a:rPr>
              <a:t>Thoughts</a:t>
            </a:r>
            <a:r>
              <a:rPr lang="en-US" dirty="0" smtClean="0">
                <a:latin typeface="Calibri" charset="0"/>
                <a:ea typeface="ＭＳ Ｐゴシック" charset="0"/>
              </a:rPr>
              <a:t> (internal conflict).</a:t>
            </a:r>
          </a:p>
          <a:p>
            <a:pPr lvl="2" eaLnBrk="1" hangingPunct="1">
              <a:lnSpc>
                <a:spcPct val="90000"/>
              </a:lnSpc>
              <a:defRPr/>
            </a:pPr>
            <a:r>
              <a:rPr lang="en-US" dirty="0" smtClean="0">
                <a:solidFill>
                  <a:srgbClr val="FF0000"/>
                </a:solidFill>
                <a:latin typeface="Calibri" charset="0"/>
                <a:ea typeface="ＭＳ Ｐゴシック" charset="0"/>
              </a:rPr>
              <a:t>Will </a:t>
            </a:r>
            <a:r>
              <a:rPr lang="en-US" dirty="0">
                <a:solidFill>
                  <a:srgbClr val="FF0000"/>
                </a:solidFill>
                <a:latin typeface="Calibri" charset="0"/>
                <a:ea typeface="ＭＳ Ｐゴシック" charset="0"/>
              </a:rPr>
              <a:t>wondered what he had to do. If he ran he might live, but then his friend would be trapped. Would he ever make it out alive either way? He had to make a decision fast!</a:t>
            </a:r>
          </a:p>
          <a:p>
            <a:pPr lvl="1" eaLnBrk="1" hangingPunct="1">
              <a:lnSpc>
                <a:spcPct val="90000"/>
              </a:lnSpc>
              <a:defRPr/>
            </a:pPr>
            <a:r>
              <a:rPr lang="en-US" b="1" dirty="0">
                <a:latin typeface="Calibri" charset="0"/>
                <a:ea typeface="ＭＳ Ｐゴシック" charset="0"/>
              </a:rPr>
              <a:t>Dialogue </a:t>
            </a:r>
            <a:r>
              <a:rPr lang="en-US" sz="2600" dirty="0">
                <a:latin typeface="Calibri" charset="0"/>
                <a:ea typeface="ＭＳ Ｐゴシック" charset="0"/>
              </a:rPr>
              <a:t>(but </a:t>
            </a:r>
            <a:r>
              <a:rPr lang="en-US" sz="2600" dirty="0" smtClean="0">
                <a:latin typeface="Calibri" charset="0"/>
                <a:ea typeface="ＭＳ Ｐゴシック" charset="0"/>
              </a:rPr>
              <a:t>don’t make </a:t>
            </a:r>
            <a:r>
              <a:rPr lang="en-US" sz="2600" dirty="0">
                <a:latin typeface="Calibri" charset="0"/>
                <a:ea typeface="ＭＳ Ｐゴシック" charset="0"/>
              </a:rPr>
              <a:t>your characters talk if they </a:t>
            </a:r>
            <a:r>
              <a:rPr lang="en-US" sz="2600" dirty="0" smtClean="0">
                <a:latin typeface="Calibri" charset="0"/>
                <a:ea typeface="ＭＳ Ｐゴシック" charset="0"/>
              </a:rPr>
              <a:t>don’t</a:t>
            </a:r>
            <a:r>
              <a:rPr lang="en-US" sz="2600" dirty="0">
                <a:latin typeface="Calibri" charset="0"/>
                <a:ea typeface="ＭＳ Ｐゴシック" charset="0"/>
              </a:rPr>
              <a:t>)</a:t>
            </a:r>
          </a:p>
          <a:p>
            <a:pPr lvl="2" eaLnBrk="1" hangingPunct="1">
              <a:lnSpc>
                <a:spcPct val="90000"/>
              </a:lnSpc>
              <a:defRPr/>
            </a:pPr>
            <a:r>
              <a:rPr lang="ja-JP" altLang="en-US" dirty="0">
                <a:solidFill>
                  <a:srgbClr val="FF0000"/>
                </a:solidFill>
                <a:latin typeface="Calibri" charset="0"/>
                <a:ea typeface="ＭＳ Ｐゴシック" charset="0"/>
              </a:rPr>
              <a:t>“</a:t>
            </a:r>
            <a:r>
              <a:rPr lang="en-US" dirty="0">
                <a:solidFill>
                  <a:srgbClr val="FF0000"/>
                </a:solidFill>
                <a:latin typeface="Calibri" charset="0"/>
                <a:ea typeface="ＭＳ Ｐゴシック" charset="0"/>
              </a:rPr>
              <a:t>One of us is going to die today!</a:t>
            </a:r>
            <a:r>
              <a:rPr lang="ja-JP" altLang="en-US" dirty="0">
                <a:solidFill>
                  <a:srgbClr val="FF0000"/>
                </a:solidFill>
                <a:latin typeface="Calibri" charset="0"/>
                <a:ea typeface="ＭＳ Ｐゴシック" charset="0"/>
              </a:rPr>
              <a:t>”</a:t>
            </a:r>
            <a:r>
              <a:rPr lang="en-US" dirty="0">
                <a:solidFill>
                  <a:srgbClr val="FF0000"/>
                </a:solidFill>
                <a:latin typeface="Calibri" charset="0"/>
                <a:ea typeface="ＭＳ Ｐゴシック" charset="0"/>
              </a:rPr>
              <a:t> </a:t>
            </a:r>
            <a:r>
              <a:rPr lang="en-US" dirty="0" smtClean="0">
                <a:solidFill>
                  <a:srgbClr val="FF0000"/>
                </a:solidFill>
                <a:latin typeface="Calibri" charset="0"/>
                <a:ea typeface="ＭＳ Ｐゴシック" charset="0"/>
              </a:rPr>
              <a:t>she </a:t>
            </a:r>
            <a:r>
              <a:rPr lang="en-US" dirty="0">
                <a:solidFill>
                  <a:srgbClr val="FF0000"/>
                </a:solidFill>
                <a:latin typeface="Calibri" charset="0"/>
                <a:ea typeface="ＭＳ Ｐゴシック" charset="0"/>
              </a:rPr>
              <a:t>screamed from the bottom of the castle. </a:t>
            </a:r>
            <a:r>
              <a:rPr lang="ja-JP" altLang="en-US" dirty="0">
                <a:solidFill>
                  <a:srgbClr val="FF0000"/>
                </a:solidFill>
                <a:latin typeface="Calibri" charset="0"/>
                <a:ea typeface="ＭＳ Ｐゴシック" charset="0"/>
              </a:rPr>
              <a:t>“</a:t>
            </a:r>
            <a:r>
              <a:rPr lang="en-US" dirty="0" smtClean="0">
                <a:solidFill>
                  <a:srgbClr val="FF0000"/>
                </a:solidFill>
                <a:latin typeface="Calibri" charset="0"/>
                <a:ea typeface="ＭＳ Ｐゴシック" charset="0"/>
              </a:rPr>
              <a:t>And it’s going </a:t>
            </a:r>
            <a:r>
              <a:rPr lang="en-US" dirty="0">
                <a:solidFill>
                  <a:srgbClr val="FF0000"/>
                </a:solidFill>
                <a:latin typeface="Calibri" charset="0"/>
                <a:ea typeface="ＭＳ Ｐゴシック" charset="0"/>
              </a:rPr>
              <a:t>to be you!</a:t>
            </a:r>
            <a:r>
              <a:rPr lang="ja-JP" altLang="en-US" dirty="0">
                <a:solidFill>
                  <a:srgbClr val="FF0000"/>
                </a:solidFill>
                <a:latin typeface="Calibri" charset="0"/>
                <a:ea typeface="ＭＳ Ｐゴシック" charset="0"/>
              </a:rPr>
              <a:t>”</a:t>
            </a:r>
            <a:endParaRPr lang="en-US" dirty="0">
              <a:solidFill>
                <a:srgbClr val="FF0000"/>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7" end="7"/>
                                            </p:txEl>
                                          </p:spTgt>
                                        </p:tgtEl>
                                        <p:attrNameLst>
                                          <p:attrName>style.visibility</p:attrName>
                                        </p:attrNameLst>
                                      </p:cBhvr>
                                      <p:to>
                                        <p:strVal val="visible"/>
                                      </p:to>
                                    </p:set>
                                    <p:animEffect transition="in" filter="fade">
                                      <p:cBhvr>
                                        <p:cTn id="22" dur="500"/>
                                        <p:tgtEl>
                                          <p:spTgt spid="5">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5">
                                            <p:txEl>
                                              <p:pRg st="1" end="1"/>
                                            </p:txEl>
                                          </p:spTgt>
                                        </p:tgtEl>
                                      </p:cBhvr>
                                    </p:animEffect>
                                    <p:set>
                                      <p:cBhvr>
                                        <p:cTn id="32" dur="1" fill="hold">
                                          <p:stCondLst>
                                            <p:cond delay="499"/>
                                          </p:stCondLst>
                                        </p:cTn>
                                        <p:tgtEl>
                                          <p:spTgt spid="5">
                                            <p:txEl>
                                              <p:pRg st="1" end="1"/>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5">
                                            <p:txEl>
                                              <p:pRg st="2" end="2"/>
                                            </p:txEl>
                                          </p:spTgt>
                                        </p:tgtEl>
                                      </p:cBhvr>
                                    </p:animEffect>
                                    <p:set>
                                      <p:cBhvr>
                                        <p:cTn id="35" dur="1" fill="hold">
                                          <p:stCondLst>
                                            <p:cond delay="499"/>
                                          </p:stCondLst>
                                        </p:cTn>
                                        <p:tgtEl>
                                          <p:spTgt spid="5">
                                            <p:txEl>
                                              <p:pRg st="2" end="2"/>
                                            </p:txEl>
                                          </p:spTgt>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Effect transition="in" filter="fade">
                                      <p:cBhvr>
                                        <p:cTn id="38" dur="500"/>
                                        <p:tgtEl>
                                          <p:spTgt spid="3">
                                            <p:txEl>
                                              <p:pRg st="1" end="1"/>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5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4" end="4"/>
                                            </p:txEl>
                                          </p:spTgt>
                                        </p:tgtEl>
                                        <p:attrNameLst>
                                          <p:attrName>style.visibility</p:attrName>
                                        </p:attrNameLst>
                                      </p:cBhvr>
                                      <p:to>
                                        <p:strVal val="visible"/>
                                      </p:to>
                                    </p:set>
                                    <p:animEffect transition="in" filter="fade">
                                      <p:cBhvr>
                                        <p:cTn id="46" dur="500"/>
                                        <p:tgtEl>
                                          <p:spTgt spid="5">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5">
                                            <p:txEl>
                                              <p:pRg st="3" end="3"/>
                                            </p:txEl>
                                          </p:spTgt>
                                        </p:tgtEl>
                                      </p:cBhvr>
                                    </p:animEffect>
                                    <p:set>
                                      <p:cBhvr>
                                        <p:cTn id="51" dur="1" fill="hold">
                                          <p:stCondLst>
                                            <p:cond delay="499"/>
                                          </p:stCondLst>
                                        </p:cTn>
                                        <p:tgtEl>
                                          <p:spTgt spid="5">
                                            <p:txEl>
                                              <p:pRg st="3" end="3"/>
                                            </p:txEl>
                                          </p:spTgt>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5">
                                            <p:txEl>
                                              <p:pRg st="4" end="4"/>
                                            </p:txEl>
                                          </p:spTgt>
                                        </p:tgtEl>
                                      </p:cBhvr>
                                    </p:animEffect>
                                    <p:set>
                                      <p:cBhvr>
                                        <p:cTn id="54" dur="1" fill="hold">
                                          <p:stCondLst>
                                            <p:cond delay="499"/>
                                          </p:stCondLst>
                                        </p:cTn>
                                        <p:tgtEl>
                                          <p:spTgt spid="5">
                                            <p:txEl>
                                              <p:pRg st="4" end="4"/>
                                            </p:txEl>
                                          </p:spTgt>
                                        </p:tgtEl>
                                        <p:attrNameLst>
                                          <p:attrName>style.visibility</p:attrName>
                                        </p:attrNameLst>
                                      </p:cBhvr>
                                      <p:to>
                                        <p:strVal val="hidden"/>
                                      </p:to>
                                    </p:set>
                                  </p:childTnLst>
                                </p:cTn>
                              </p:par>
                              <p:par>
                                <p:cTn id="55" presetID="10" presetClass="entr" presetSubtype="0" fill="hold" nodeType="with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fade">
                                      <p:cBhvr>
                                        <p:cTn id="57" dur="500"/>
                                        <p:tgtEl>
                                          <p:spTgt spid="3">
                                            <p:txEl>
                                              <p:pRg st="3" end="3"/>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Effect transition="in" filter="fade">
                                      <p:cBhvr>
                                        <p:cTn id="60" dur="500"/>
                                        <p:tgtEl>
                                          <p:spTgt spid="3">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5">
                                            <p:txEl>
                                              <p:pRg st="6" end="6"/>
                                            </p:txEl>
                                          </p:spTgt>
                                        </p:tgtEl>
                                        <p:attrNameLst>
                                          <p:attrName>style.visibility</p:attrName>
                                        </p:attrNameLst>
                                      </p:cBhvr>
                                      <p:to>
                                        <p:strVal val="visible"/>
                                      </p:to>
                                    </p:set>
                                    <p:animEffect transition="in" filter="fade">
                                      <p:cBhvr>
                                        <p:cTn id="65" dur="500"/>
                                        <p:tgtEl>
                                          <p:spTgt spid="5">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nodeType="clickEffect">
                                  <p:stCondLst>
                                    <p:cond delay="0"/>
                                  </p:stCondLst>
                                  <p:childTnLst>
                                    <p:animEffect transition="out" filter="fade">
                                      <p:cBhvr>
                                        <p:cTn id="69" dur="500"/>
                                        <p:tgtEl>
                                          <p:spTgt spid="5">
                                            <p:txEl>
                                              <p:pRg st="5" end="5"/>
                                            </p:txEl>
                                          </p:spTgt>
                                        </p:tgtEl>
                                      </p:cBhvr>
                                    </p:animEffect>
                                    <p:set>
                                      <p:cBhvr>
                                        <p:cTn id="70" dur="1" fill="hold">
                                          <p:stCondLst>
                                            <p:cond delay="499"/>
                                          </p:stCondLst>
                                        </p:cTn>
                                        <p:tgtEl>
                                          <p:spTgt spid="5">
                                            <p:txEl>
                                              <p:pRg st="5" end="5"/>
                                            </p:txEl>
                                          </p:spTgt>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5">
                                            <p:txEl>
                                              <p:pRg st="6" end="6"/>
                                            </p:txEl>
                                          </p:spTgt>
                                        </p:tgtEl>
                                      </p:cBhvr>
                                    </p:animEffect>
                                    <p:set>
                                      <p:cBhvr>
                                        <p:cTn id="73" dur="1" fill="hold">
                                          <p:stCondLst>
                                            <p:cond delay="499"/>
                                          </p:stCondLst>
                                        </p:cTn>
                                        <p:tgtEl>
                                          <p:spTgt spid="5">
                                            <p:txEl>
                                              <p:pRg st="6" end="6"/>
                                            </p:txEl>
                                          </p:spTgt>
                                        </p:tgtEl>
                                        <p:attrNameLst>
                                          <p:attrName>style.visibility</p:attrName>
                                        </p:attrNameLst>
                                      </p:cBhvr>
                                      <p:to>
                                        <p:strVal val="hidden"/>
                                      </p:to>
                                    </p:set>
                                  </p:childTnLst>
                                </p:cTn>
                              </p:par>
                              <p:par>
                                <p:cTn id="74" presetID="10" presetClass="entr" presetSubtype="0" fill="hold" nodeType="withEffect">
                                  <p:stCondLst>
                                    <p:cond delay="0"/>
                                  </p:stCondLst>
                                  <p:childTnLst>
                                    <p:set>
                                      <p:cBhvr>
                                        <p:cTn id="75" dur="1" fill="hold">
                                          <p:stCondLst>
                                            <p:cond delay="0"/>
                                          </p:stCondLst>
                                        </p:cTn>
                                        <p:tgtEl>
                                          <p:spTgt spid="3">
                                            <p:txEl>
                                              <p:pRg st="5" end="5"/>
                                            </p:txEl>
                                          </p:spTgt>
                                        </p:tgtEl>
                                        <p:attrNameLst>
                                          <p:attrName>style.visibility</p:attrName>
                                        </p:attrNameLst>
                                      </p:cBhvr>
                                      <p:to>
                                        <p:strVal val="visible"/>
                                      </p:to>
                                    </p:set>
                                    <p:animEffect transition="in" filter="fade">
                                      <p:cBhvr>
                                        <p:cTn id="76" dur="500"/>
                                        <p:tgtEl>
                                          <p:spTgt spid="3">
                                            <p:txEl>
                                              <p:pRg st="5" end="5"/>
                                            </p:txEl>
                                          </p:spTgt>
                                        </p:tgtEl>
                                      </p:cBhvr>
                                    </p:animEffect>
                                  </p:childTnLst>
                                </p:cTn>
                              </p:par>
                              <p:par>
                                <p:cTn id="77" presetID="10" presetClass="entr" presetSubtype="0" fill="hold" nodeType="with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Effect transition="in" filter="fade">
                                      <p:cBhvr>
                                        <p:cTn id="79" dur="500"/>
                                        <p:tgtEl>
                                          <p:spTgt spid="3">
                                            <p:txEl>
                                              <p:pRg st="6" end="6"/>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5">
                                            <p:txEl>
                                              <p:pRg st="8" end="8"/>
                                            </p:txEl>
                                          </p:spTgt>
                                        </p:tgtEl>
                                        <p:attrNameLst>
                                          <p:attrName>style.visibility</p:attrName>
                                        </p:attrNameLst>
                                      </p:cBhvr>
                                      <p:to>
                                        <p:strVal val="visible"/>
                                      </p:to>
                                    </p:set>
                                    <p:animEffect transition="in" filter="fade">
                                      <p:cBhvr>
                                        <p:cTn id="84" dur="500"/>
                                        <p:tgtEl>
                                          <p:spTgt spid="5">
                                            <p:txEl>
                                              <p:pRg st="8" end="8"/>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xit" presetSubtype="0" fill="hold" nodeType="clickEffect">
                                  <p:stCondLst>
                                    <p:cond delay="0"/>
                                  </p:stCondLst>
                                  <p:childTnLst>
                                    <p:animEffect transition="out" filter="fade">
                                      <p:cBhvr>
                                        <p:cTn id="88" dur="500"/>
                                        <p:tgtEl>
                                          <p:spTgt spid="5">
                                            <p:txEl>
                                              <p:pRg st="7" end="7"/>
                                            </p:txEl>
                                          </p:spTgt>
                                        </p:tgtEl>
                                      </p:cBhvr>
                                    </p:animEffect>
                                    <p:set>
                                      <p:cBhvr>
                                        <p:cTn id="89" dur="1" fill="hold">
                                          <p:stCondLst>
                                            <p:cond delay="499"/>
                                          </p:stCondLst>
                                        </p:cTn>
                                        <p:tgtEl>
                                          <p:spTgt spid="5">
                                            <p:txEl>
                                              <p:pRg st="7" end="7"/>
                                            </p:txEl>
                                          </p:spTgt>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5">
                                            <p:txEl>
                                              <p:pRg st="8" end="8"/>
                                            </p:txEl>
                                          </p:spTgt>
                                        </p:tgtEl>
                                      </p:cBhvr>
                                    </p:animEffect>
                                    <p:set>
                                      <p:cBhvr>
                                        <p:cTn id="92" dur="1" fill="hold">
                                          <p:stCondLst>
                                            <p:cond delay="499"/>
                                          </p:stCondLst>
                                        </p:cTn>
                                        <p:tgtEl>
                                          <p:spTgt spid="5">
                                            <p:txEl>
                                              <p:pRg st="8" end="8"/>
                                            </p:txEl>
                                          </p:spTgt>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3">
                                            <p:txEl>
                                              <p:pRg st="7" end="7"/>
                                            </p:txEl>
                                          </p:spTgt>
                                        </p:tgtEl>
                                        <p:attrNameLst>
                                          <p:attrName>style.visibility</p:attrName>
                                        </p:attrNameLst>
                                      </p:cBhvr>
                                      <p:to>
                                        <p:strVal val="visible"/>
                                      </p:to>
                                    </p:set>
                                    <p:animEffect transition="in" filter="fade">
                                      <p:cBhvr>
                                        <p:cTn id="95" dur="500"/>
                                        <p:tgtEl>
                                          <p:spTgt spid="3">
                                            <p:txEl>
                                              <p:pRg st="7" end="7"/>
                                            </p:txEl>
                                          </p:spTgt>
                                        </p:tgtEl>
                                      </p:cBhvr>
                                    </p:animEffect>
                                  </p:childTnLst>
                                </p:cTn>
                              </p:par>
                              <p:par>
                                <p:cTn id="96" presetID="10" presetClass="entr" presetSubtype="0" fill="hold" nodeType="withEffect">
                                  <p:stCondLst>
                                    <p:cond delay="0"/>
                                  </p:stCondLst>
                                  <p:childTnLst>
                                    <p:set>
                                      <p:cBhvr>
                                        <p:cTn id="97" dur="1" fill="hold">
                                          <p:stCondLst>
                                            <p:cond delay="0"/>
                                          </p:stCondLst>
                                        </p:cTn>
                                        <p:tgtEl>
                                          <p:spTgt spid="3">
                                            <p:txEl>
                                              <p:pRg st="8" end="8"/>
                                            </p:txEl>
                                          </p:spTgt>
                                        </p:tgtEl>
                                        <p:attrNameLst>
                                          <p:attrName>style.visibility</p:attrName>
                                        </p:attrNameLst>
                                      </p:cBhvr>
                                      <p:to>
                                        <p:strVal val="visible"/>
                                      </p:to>
                                    </p:set>
                                    <p:animEffect transition="in" filter="fade">
                                      <p:cBhvr>
                                        <p:cTn id="9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3165</TotalTime>
  <Words>832</Words>
  <Application>Microsoft Macintosh PowerPoint</Application>
  <PresentationFormat>On-screen Show (4:3)</PresentationFormat>
  <Paragraphs>73</Paragraphs>
  <Slides>15</Slides>
  <Notes>8</Notes>
  <HiddenSlides>0</HiddenSlides>
  <MMClips>2</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Stretching Out a Scene</vt:lpstr>
      <vt:lpstr>Why the heck?</vt:lpstr>
      <vt:lpstr>Telling</vt:lpstr>
      <vt:lpstr>Showing</vt:lpstr>
      <vt:lpstr>Telling an important scene </vt:lpstr>
      <vt:lpstr>Showing the Scene</vt:lpstr>
      <vt:lpstr>What differences did you notice? (think things that could be written in a story)</vt:lpstr>
      <vt:lpstr>PowerPoint Presentation</vt:lpstr>
      <vt:lpstr>PowerPoint Presentation</vt:lpstr>
      <vt:lpstr>Let’s Expand This</vt:lpstr>
      <vt:lpstr>Let’s Expand This</vt:lpstr>
      <vt:lpstr>Let’s Expand This</vt:lpstr>
      <vt:lpstr>Let’s Expand This</vt:lpstr>
      <vt:lpstr>Let’s Expand This</vt:lpstr>
      <vt:lpstr>Expand This “Climax” On Your Own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Stretching Out a Scene</dc:title>
  <dc:creator>Corey Chapman</dc:creator>
  <cp:lastModifiedBy>Corey Chapman</cp:lastModifiedBy>
  <cp:revision>50</cp:revision>
  <cp:lastPrinted>2011-03-20T02:41:54Z</cp:lastPrinted>
  <dcterms:created xsi:type="dcterms:W3CDTF">2011-02-16T16:12:03Z</dcterms:created>
  <dcterms:modified xsi:type="dcterms:W3CDTF">2014-01-18T20:09:18Z</dcterms:modified>
</cp:coreProperties>
</file>