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1.bin" ContentType="audio/unknown"/>
  <Override PartName="/ppt/notesSlides/notesSlide18.xml" ContentType="application/vnd.openxmlformats-officedocument.presentationml.notesSlide+xml"/>
  <Override PartName="/ppt/media/audio2.bin" ContentType="audio/unknown"/>
  <Override PartName="/ppt/media/audio3.bin" ContentType="audio/unknown"/>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8" r:id="rId3"/>
    <p:sldId id="305" r:id="rId4"/>
    <p:sldId id="278" r:id="rId5"/>
    <p:sldId id="285" r:id="rId6"/>
    <p:sldId id="262" r:id="rId7"/>
    <p:sldId id="292" r:id="rId8"/>
    <p:sldId id="320" r:id="rId9"/>
    <p:sldId id="321" r:id="rId10"/>
    <p:sldId id="257" r:id="rId11"/>
    <p:sldId id="296" r:id="rId12"/>
    <p:sldId id="297" r:id="rId13"/>
    <p:sldId id="298" r:id="rId14"/>
    <p:sldId id="290" r:id="rId15"/>
    <p:sldId id="289" r:id="rId16"/>
    <p:sldId id="291" r:id="rId17"/>
    <p:sldId id="314" r:id="rId18"/>
    <p:sldId id="308" r:id="rId19"/>
    <p:sldId id="275" r:id="rId20"/>
    <p:sldId id="276" r:id="rId21"/>
    <p:sldId id="281" r:id="rId22"/>
    <p:sldId id="325" r:id="rId23"/>
    <p:sldId id="264" r:id="rId24"/>
    <p:sldId id="265" r:id="rId25"/>
    <p:sldId id="266" r:id="rId26"/>
    <p:sldId id="267" r:id="rId27"/>
    <p:sldId id="268" r:id="rId28"/>
    <p:sldId id="295" r:id="rId29"/>
    <p:sldId id="310" r:id="rId30"/>
    <p:sldId id="322" r:id="rId31"/>
    <p:sldId id="323" r:id="rId32"/>
    <p:sldId id="311" r:id="rId33"/>
    <p:sldId id="315" r:id="rId34"/>
    <p:sldId id="324" r:id="rId35"/>
    <p:sldId id="316" r:id="rId36"/>
    <p:sldId id="312" r:id="rId37"/>
    <p:sldId id="272" r:id="rId38"/>
    <p:sldId id="317" r:id="rId39"/>
    <p:sldId id="319" r:id="rId40"/>
    <p:sldId id="271" r:id="rId41"/>
    <p:sldId id="270" r:id="rId42"/>
    <p:sldId id="301" r:id="rId43"/>
    <p:sldId id="302" r:id="rId44"/>
    <p:sldId id="303" r:id="rId45"/>
    <p:sldId id="260"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960" y="-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5A3A952-D5AB-4A4D-AECA-0838F58E35CD}" type="datetimeFigureOut">
              <a:rPr lang="en-US"/>
              <a:pPr>
                <a:defRPr/>
              </a:pPr>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432F8F0-A3BD-BA4E-B207-1A2E14283824}" type="slidenum">
              <a:rPr lang="en-US"/>
              <a:pPr>
                <a:defRPr/>
              </a:pPr>
              <a:t>‹#›</a:t>
            </a:fld>
            <a:endParaRPr lang="en-US"/>
          </a:p>
        </p:txBody>
      </p:sp>
    </p:spTree>
    <p:extLst>
      <p:ext uri="{BB962C8B-B14F-4D97-AF65-F5344CB8AC3E}">
        <p14:creationId xmlns:p14="http://schemas.microsoft.com/office/powerpoint/2010/main" val="209483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309A2B4-21BC-4541-B962-D2AF6228B8F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rPr>
              <a:t>Published pieces and/or post-assessments become your pre-assessment for the next related unit.</a:t>
            </a:r>
          </a:p>
        </p:txBody>
      </p:sp>
      <p:sp>
        <p:nvSpPr>
          <p:cNvPr id="4" name="Slide Number Placeholder 3"/>
          <p:cNvSpPr>
            <a:spLocks noGrp="1"/>
          </p:cNvSpPr>
          <p:nvPr>
            <p:ph type="sldNum" sz="quarter" idx="5"/>
          </p:nvPr>
        </p:nvSpPr>
        <p:spPr/>
        <p:txBody>
          <a:bodyPr/>
          <a:lstStyle/>
          <a:p>
            <a:pPr>
              <a:defRPr/>
            </a:pPr>
            <a:fld id="{F663FFAE-FD64-CD4B-B7E8-4AF1E2C0D99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For most teachers, someone tells us to write a scary story, we can think of thirty ideas right away. Most students, though, are not like us: so we teach them how to do seed ideas, like the one shown about the scary stories. These are just paraphrased…I didn’t go through each of my lessons to find the exact wording.</a:t>
            </a:r>
          </a:p>
        </p:txBody>
      </p:sp>
      <p:sp>
        <p:nvSpPr>
          <p:cNvPr id="4" name="Slide Number Placeholder 3"/>
          <p:cNvSpPr>
            <a:spLocks noGrp="1"/>
          </p:cNvSpPr>
          <p:nvPr>
            <p:ph type="sldNum" sz="quarter" idx="5"/>
          </p:nvPr>
        </p:nvSpPr>
        <p:spPr/>
        <p:txBody>
          <a:bodyPr/>
          <a:lstStyle/>
          <a:p>
            <a:pPr>
              <a:defRPr/>
            </a:pPr>
            <a:fld id="{F952B5E4-9265-3F42-8146-49AB1AC1DB73}"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Outlining is essential for a story or an essay. A day’s worth of outlining saves you form having to read and re-read multiple drafts.</a:t>
            </a:r>
          </a:p>
          <a:p>
            <a:pPr eaLnBrk="1" hangingPunct="1"/>
            <a:endParaRPr lang="en-US">
              <a:latin typeface="Calibri" charset="0"/>
            </a:endParaRPr>
          </a:p>
          <a:p>
            <a:pPr eaLnBrk="1" hangingPunct="1"/>
            <a:r>
              <a:rPr lang="en-US">
                <a:latin typeface="Calibri" charset="0"/>
              </a:rPr>
              <a:t>This is from an activity I do on outlining a longer fantasy narrative: Zoom in zoom out; telling vs showing; brushing your teeth is probably a telling moment (if even need be), while a fight scene is showing. This is a story-mountain I combined with storyboards. I limit my students to 4-5 scenes; otherwise they just summarize a story instead of zooming in on important moments, and with 120 students, it’s hard to read long stories that have ten scenes in them. I tell them I’d rather spend the time to focus on five of the most important scenes than have to rush through much longer stories.</a:t>
            </a:r>
          </a:p>
        </p:txBody>
      </p:sp>
      <p:sp>
        <p:nvSpPr>
          <p:cNvPr id="4" name="Slide Number Placeholder 3"/>
          <p:cNvSpPr>
            <a:spLocks noGrp="1"/>
          </p:cNvSpPr>
          <p:nvPr>
            <p:ph type="sldNum" sz="quarter" idx="5"/>
          </p:nvPr>
        </p:nvSpPr>
        <p:spPr/>
        <p:txBody>
          <a:bodyPr/>
          <a:lstStyle/>
          <a:p>
            <a:pPr>
              <a:defRPr/>
            </a:pPr>
            <a:fld id="{BB49B9F3-2805-D24F-A169-DC4C5B4B91DD}"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It’s not just plot! It’s characters too! Students can outline their main characters (or even minor ones) by creating a Facebook profile for them (I made this one, but I’ve seen many other examples online)</a:t>
            </a:r>
          </a:p>
        </p:txBody>
      </p:sp>
      <p:sp>
        <p:nvSpPr>
          <p:cNvPr id="4" name="Slide Number Placeholder 3"/>
          <p:cNvSpPr>
            <a:spLocks noGrp="1"/>
          </p:cNvSpPr>
          <p:nvPr>
            <p:ph type="sldNum" sz="quarter" idx="5"/>
          </p:nvPr>
        </p:nvSpPr>
        <p:spPr/>
        <p:txBody>
          <a:bodyPr/>
          <a:lstStyle/>
          <a:p>
            <a:pPr>
              <a:defRPr/>
            </a:pPr>
            <a:fld id="{A4920473-FE40-6147-8755-4F6DF38AF1C0}"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Hands-On is okay! In this activity, students look at cut-out sentences in a five-paragraph essay and try to organize them by paragraph/topic sentence/thesis/evidence.</a:t>
            </a:r>
          </a:p>
        </p:txBody>
      </p:sp>
      <p:sp>
        <p:nvSpPr>
          <p:cNvPr id="4" name="Slide Number Placeholder 3"/>
          <p:cNvSpPr>
            <a:spLocks noGrp="1"/>
          </p:cNvSpPr>
          <p:nvPr>
            <p:ph type="sldNum" sz="quarter" idx="5"/>
          </p:nvPr>
        </p:nvSpPr>
        <p:spPr/>
        <p:txBody>
          <a:bodyPr/>
          <a:lstStyle/>
          <a:p>
            <a:pPr>
              <a:defRPr/>
            </a:pPr>
            <a:fld id="{B8D8DA30-F1D1-B043-8386-E212005D1BC3}"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I personally am big on self-disparagement and making fun of myself—it lightens the atmosphere (I still am able to maintain respect though) and lets students feel it’s okay to make mistakes: “We all have ‘dumb’ days.”</a:t>
            </a:r>
          </a:p>
        </p:txBody>
      </p:sp>
      <p:sp>
        <p:nvSpPr>
          <p:cNvPr id="4" name="Slide Number Placeholder 3"/>
          <p:cNvSpPr>
            <a:spLocks noGrp="1"/>
          </p:cNvSpPr>
          <p:nvPr>
            <p:ph type="sldNum" sz="quarter" idx="5"/>
          </p:nvPr>
        </p:nvSpPr>
        <p:spPr/>
        <p:txBody>
          <a:bodyPr/>
          <a:lstStyle/>
          <a:p>
            <a:pPr>
              <a:defRPr/>
            </a:pPr>
            <a:fld id="{3FFF5213-85B4-8546-9610-D785D7841329}"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Have students sort evidence/statistics into each reason. I might have 14 pieces of evidence/examples, and have students do an activity where they put it under the write reason (with some not being completely extraneous)</a:t>
            </a:r>
          </a:p>
        </p:txBody>
      </p:sp>
      <p:sp>
        <p:nvSpPr>
          <p:cNvPr id="4" name="Slide Number Placeholder 3"/>
          <p:cNvSpPr>
            <a:spLocks noGrp="1"/>
          </p:cNvSpPr>
          <p:nvPr>
            <p:ph type="sldNum" sz="quarter" idx="5"/>
          </p:nvPr>
        </p:nvSpPr>
        <p:spPr/>
        <p:txBody>
          <a:bodyPr/>
          <a:lstStyle/>
          <a:p>
            <a:pPr>
              <a:defRPr/>
            </a:pPr>
            <a:fld id="{FFADFDCE-2EAB-5844-A1AD-9B208FFB1A67}"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PowerPoint is your friend! It makes your minilessons stay “mini”</a:t>
            </a:r>
            <a:r>
              <a:rPr lang="en-US" altLang="ja-JP">
                <a:latin typeface="Calibri" charset="0"/>
              </a:rPr>
              <a:t>! (the things are on the top because they</a:t>
            </a:r>
            <a:r>
              <a:rPr lang="en-US">
                <a:latin typeface="Calibri" charset="0"/>
              </a:rPr>
              <a:t>’</a:t>
            </a:r>
            <a:r>
              <a:rPr lang="en-US" altLang="ja-JP">
                <a:latin typeface="Calibri" charset="0"/>
              </a:rPr>
              <a:t>re in your </a:t>
            </a:r>
            <a:r>
              <a:rPr lang="en-US">
                <a:latin typeface="Calibri" charset="0"/>
              </a:rPr>
              <a:t>“</a:t>
            </a:r>
            <a:r>
              <a:rPr lang="en-US" altLang="ja-JP">
                <a:latin typeface="Calibri" charset="0"/>
              </a:rPr>
              <a:t>penthouse</a:t>
            </a:r>
            <a:r>
              <a:rPr lang="en-US">
                <a:latin typeface="Calibri" charset="0"/>
              </a:rPr>
              <a:t>”</a:t>
            </a:r>
            <a:r>
              <a:rPr lang="en-US" altLang="ja-JP">
                <a:latin typeface="Calibri" charset="0"/>
              </a:rPr>
              <a:t> at the top)</a:t>
            </a:r>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FABDBE0-D5D5-B944-BC9D-A51BD515704D}"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If you’re missing evidence, your whole essay collapses! (There should be the sound of a duck quacking here)</a:t>
            </a:r>
          </a:p>
        </p:txBody>
      </p:sp>
      <p:sp>
        <p:nvSpPr>
          <p:cNvPr id="4" name="Slide Number Placeholder 3"/>
          <p:cNvSpPr>
            <a:spLocks noGrp="1"/>
          </p:cNvSpPr>
          <p:nvPr>
            <p:ph type="sldNum" sz="quarter" idx="5"/>
          </p:nvPr>
        </p:nvSpPr>
        <p:spPr/>
        <p:txBody>
          <a:bodyPr/>
          <a:lstStyle/>
          <a:p>
            <a:pPr>
              <a:defRPr/>
            </a:pPr>
            <a:fld id="{181C557B-DF8D-C643-BD19-DAE6001AC909}"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did this PowerPoint to illustrate how important it was to add a conflict</a:t>
            </a:r>
          </a:p>
        </p:txBody>
      </p:sp>
      <p:sp>
        <p:nvSpPr>
          <p:cNvPr id="4" name="Slide Number Placeholder 3"/>
          <p:cNvSpPr>
            <a:spLocks noGrp="1"/>
          </p:cNvSpPr>
          <p:nvPr>
            <p:ph type="sldNum" sz="quarter" idx="5"/>
          </p:nvPr>
        </p:nvSpPr>
        <p:spPr/>
        <p:txBody>
          <a:bodyPr/>
          <a:lstStyle/>
          <a:p>
            <a:pPr>
              <a:defRPr/>
            </a:pPr>
            <a:fld id="{0AE0687B-E87B-2046-BE16-B61B0381B898}"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-one of the things I hated most when I started workshop—and when I start anything, is that no one would explain why we do it. What makes it effective? So all this is from my personal experience.</a:t>
            </a:r>
          </a:p>
        </p:txBody>
      </p:sp>
      <p:sp>
        <p:nvSpPr>
          <p:cNvPr id="4" name="Slide Number Placeholder 3"/>
          <p:cNvSpPr>
            <a:spLocks noGrp="1"/>
          </p:cNvSpPr>
          <p:nvPr>
            <p:ph type="sldNum" sz="quarter" idx="5"/>
          </p:nvPr>
        </p:nvSpPr>
        <p:spPr/>
        <p:txBody>
          <a:bodyPr/>
          <a:lstStyle/>
          <a:p>
            <a:pPr>
              <a:defRPr/>
            </a:pPr>
            <a:fld id="{7C38B422-36C0-DB4C-99CB-5990CDD9A52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sample from my “Stretching Out a Scene” PowerPoint</a:t>
            </a:r>
            <a:endParaRPr lang="en-US" dirty="0"/>
          </a:p>
        </p:txBody>
      </p:sp>
      <p:sp>
        <p:nvSpPr>
          <p:cNvPr id="4" name="Slide Number Placeholder 3"/>
          <p:cNvSpPr>
            <a:spLocks noGrp="1"/>
          </p:cNvSpPr>
          <p:nvPr>
            <p:ph type="sldNum" sz="quarter" idx="10"/>
          </p:nvPr>
        </p:nvSpPr>
        <p:spPr/>
        <p:txBody>
          <a:bodyPr/>
          <a:lstStyle/>
          <a:p>
            <a:pPr>
              <a:defRPr/>
            </a:pPr>
            <a:fld id="{D43A2263-53F4-F948-8945-A2961B58981E}" type="slidenum">
              <a:rPr lang="en-US" smtClean="0"/>
              <a:pPr>
                <a:defRPr/>
              </a:pPr>
              <a:t>22</a:t>
            </a:fld>
            <a:endParaRPr lang="en-US"/>
          </a:p>
        </p:txBody>
      </p:sp>
    </p:spTree>
    <p:extLst>
      <p:ext uri="{BB962C8B-B14F-4D97-AF65-F5344CB8AC3E}">
        <p14:creationId xmlns:p14="http://schemas.microsoft.com/office/powerpoint/2010/main" val="188891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Same as previous</a:t>
            </a:r>
          </a:p>
        </p:txBody>
      </p:sp>
      <p:sp>
        <p:nvSpPr>
          <p:cNvPr id="4" name="Slide Number Placeholder 3"/>
          <p:cNvSpPr>
            <a:spLocks noGrp="1"/>
          </p:cNvSpPr>
          <p:nvPr>
            <p:ph type="sldNum" sz="quarter" idx="5"/>
          </p:nvPr>
        </p:nvSpPr>
        <p:spPr/>
        <p:txBody>
          <a:bodyPr/>
          <a:lstStyle/>
          <a:p>
            <a:pPr>
              <a:defRPr/>
            </a:pPr>
            <a:fld id="{B73161DD-34CE-7145-BA6C-AC515EED07FF}"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Actions</a:t>
            </a:r>
          </a:p>
        </p:txBody>
      </p:sp>
      <p:sp>
        <p:nvSpPr>
          <p:cNvPr id="4" name="Slide Number Placeholder 3"/>
          <p:cNvSpPr>
            <a:spLocks noGrp="1"/>
          </p:cNvSpPr>
          <p:nvPr>
            <p:ph type="sldNum" sz="quarter" idx="5"/>
          </p:nvPr>
        </p:nvSpPr>
        <p:spPr/>
        <p:txBody>
          <a:bodyPr/>
          <a:lstStyle/>
          <a:p>
            <a:pPr>
              <a:defRPr/>
            </a:pPr>
            <a:fld id="{FF694614-3549-9E4D-952C-F04AEF18B9C8}"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Description</a:t>
            </a:r>
          </a:p>
        </p:txBody>
      </p:sp>
      <p:sp>
        <p:nvSpPr>
          <p:cNvPr id="4" name="Slide Number Placeholder 3"/>
          <p:cNvSpPr>
            <a:spLocks noGrp="1"/>
          </p:cNvSpPr>
          <p:nvPr>
            <p:ph type="sldNum" sz="quarter" idx="5"/>
          </p:nvPr>
        </p:nvSpPr>
        <p:spPr/>
        <p:txBody>
          <a:bodyPr/>
          <a:lstStyle/>
          <a:p>
            <a:pPr>
              <a:defRPr/>
            </a:pPr>
            <a:fld id="{2A2E3C44-585F-9C4E-9F9F-44CD636BA86B}"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Thoughts/internal monologue/feelings</a:t>
            </a:r>
          </a:p>
        </p:txBody>
      </p:sp>
      <p:sp>
        <p:nvSpPr>
          <p:cNvPr id="4" name="Slide Number Placeholder 3"/>
          <p:cNvSpPr>
            <a:spLocks noGrp="1"/>
          </p:cNvSpPr>
          <p:nvPr>
            <p:ph type="sldNum" sz="quarter" idx="5"/>
          </p:nvPr>
        </p:nvSpPr>
        <p:spPr/>
        <p:txBody>
          <a:bodyPr/>
          <a:lstStyle/>
          <a:p>
            <a:pPr>
              <a:defRPr/>
            </a:pPr>
            <a:fld id="{4371A24C-9FC4-A645-A53C-FE082ACE9AA5}"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Dialogue</a:t>
            </a:r>
          </a:p>
        </p:txBody>
      </p:sp>
      <p:sp>
        <p:nvSpPr>
          <p:cNvPr id="4" name="Slide Number Placeholder 3"/>
          <p:cNvSpPr>
            <a:spLocks noGrp="1"/>
          </p:cNvSpPr>
          <p:nvPr>
            <p:ph type="sldNum" sz="quarter" idx="5"/>
          </p:nvPr>
        </p:nvSpPr>
        <p:spPr/>
        <p:txBody>
          <a:bodyPr/>
          <a:lstStyle/>
          <a:p>
            <a:pPr>
              <a:defRPr/>
            </a:pPr>
            <a:fld id="{C0C49D53-3854-A947-A28A-31AE90356451}"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Again, relatively short PowerPoint, then students spend rest of independent time expanding a scene. Because it’s a difficult concept, I do this for two days, and during the second day’s independent time, students expand their own stories.</a:t>
            </a:r>
          </a:p>
        </p:txBody>
      </p:sp>
      <p:sp>
        <p:nvSpPr>
          <p:cNvPr id="4" name="Slide Number Placeholder 3"/>
          <p:cNvSpPr>
            <a:spLocks noGrp="1"/>
          </p:cNvSpPr>
          <p:nvPr>
            <p:ph type="sldNum" sz="quarter" idx="5"/>
          </p:nvPr>
        </p:nvSpPr>
        <p:spPr/>
        <p:txBody>
          <a:bodyPr/>
          <a:lstStyle/>
          <a:p>
            <a:pPr>
              <a:defRPr/>
            </a:pPr>
            <a:fld id="{92943300-D59B-E84B-9D96-5CECEFDF20D0}"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Spider strips! Model lesson. Spider strips are where you cut out strips of paper and let students add description/action/etc. to it and then tape it where they need it to go. Their drafts should look like spiders after a while! (Credit for this idea comes from Cia—can’t remember her name—from Teacher’s College)</a:t>
            </a:r>
          </a:p>
        </p:txBody>
      </p:sp>
      <p:sp>
        <p:nvSpPr>
          <p:cNvPr id="4" name="Slide Number Placeholder 3"/>
          <p:cNvSpPr>
            <a:spLocks noGrp="1"/>
          </p:cNvSpPr>
          <p:nvPr>
            <p:ph type="sldNum" sz="quarter" idx="5"/>
          </p:nvPr>
        </p:nvSpPr>
        <p:spPr/>
        <p:txBody>
          <a:bodyPr/>
          <a:lstStyle/>
          <a:p>
            <a:pPr>
              <a:defRPr/>
            </a:pPr>
            <a:fld id="{CD43637F-EC07-FC41-BF14-0C0CD998DF23}"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pink is what I modeled adding in front of them using “tracked changes” (another reason modeling on a computer is great, since it’s easier to see changes and you can email this to students as a model). Here, I was modeling how to add dark sensory description to a scene: what do you hear? See? Smell?</a:t>
            </a:r>
          </a:p>
        </p:txBody>
      </p:sp>
      <p:sp>
        <p:nvSpPr>
          <p:cNvPr id="4" name="Slide Number Placeholder 3"/>
          <p:cNvSpPr>
            <a:spLocks noGrp="1"/>
          </p:cNvSpPr>
          <p:nvPr>
            <p:ph type="sldNum" sz="quarter" idx="5"/>
          </p:nvPr>
        </p:nvSpPr>
        <p:spPr/>
        <p:txBody>
          <a:bodyPr/>
          <a:lstStyle/>
          <a:p>
            <a:pPr>
              <a:defRPr/>
            </a:pPr>
            <a:fld id="{F33A66F5-1B6E-D940-B868-A75A016CE467}"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This is what they helped me add.</a:t>
            </a:r>
          </a:p>
        </p:txBody>
      </p:sp>
      <p:sp>
        <p:nvSpPr>
          <p:cNvPr id="4" name="Slide Number Placeholder 3"/>
          <p:cNvSpPr>
            <a:spLocks noGrp="1"/>
          </p:cNvSpPr>
          <p:nvPr>
            <p:ph type="sldNum" sz="quarter" idx="5"/>
          </p:nvPr>
        </p:nvSpPr>
        <p:spPr/>
        <p:txBody>
          <a:bodyPr/>
          <a:lstStyle/>
          <a:p>
            <a:pPr>
              <a:defRPr/>
            </a:pPr>
            <a:fld id="{1DD1C939-D551-7B47-A17F-B3057B41528A}"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By the end of the workshop, I hope that will know how to begin implement the workshop model efficiently and effectively; as I was putting this together I was trying to find a balance between general structure, specific ideas, and nuances that have really helped me out.</a:t>
            </a:r>
          </a:p>
        </p:txBody>
      </p:sp>
      <p:sp>
        <p:nvSpPr>
          <p:cNvPr id="4" name="Slide Number Placeholder 3"/>
          <p:cNvSpPr>
            <a:spLocks noGrp="1"/>
          </p:cNvSpPr>
          <p:nvPr>
            <p:ph type="sldNum" sz="quarter" idx="5"/>
          </p:nvPr>
        </p:nvSpPr>
        <p:spPr/>
        <p:txBody>
          <a:bodyPr/>
          <a:lstStyle/>
          <a:p>
            <a:pPr>
              <a:defRPr/>
            </a:pPr>
            <a:fld id="{64C94FEF-76B6-D943-B3D4-CB89D265225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Hands-On is okay!</a:t>
            </a:r>
          </a:p>
        </p:txBody>
      </p:sp>
      <p:sp>
        <p:nvSpPr>
          <p:cNvPr id="4" name="Slide Number Placeholder 3"/>
          <p:cNvSpPr>
            <a:spLocks noGrp="1"/>
          </p:cNvSpPr>
          <p:nvPr>
            <p:ph type="sldNum" sz="quarter" idx="5"/>
          </p:nvPr>
        </p:nvSpPr>
        <p:spPr/>
        <p:txBody>
          <a:bodyPr/>
          <a:lstStyle/>
          <a:p>
            <a:pPr>
              <a:defRPr/>
            </a:pPr>
            <a:fld id="{12DFB8E4-1C21-4E45-BA93-6AA955F8A2A6}"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give students clear rubrics beforehand, and assess based on the lessons I’ve taught that unit. Each category could be more or less at least one mini-lesson.</a:t>
            </a:r>
          </a:p>
        </p:txBody>
      </p:sp>
      <p:sp>
        <p:nvSpPr>
          <p:cNvPr id="4" name="Slide Number Placeholder 3"/>
          <p:cNvSpPr>
            <a:spLocks noGrp="1"/>
          </p:cNvSpPr>
          <p:nvPr>
            <p:ph type="sldNum" sz="quarter" idx="5"/>
          </p:nvPr>
        </p:nvSpPr>
        <p:spPr/>
        <p:txBody>
          <a:bodyPr/>
          <a:lstStyle/>
          <a:p>
            <a:pPr>
              <a:defRPr/>
            </a:pPr>
            <a:fld id="{2E0AE603-B12D-BC46-92BC-6A00F343E4E3}"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This is a peer-editing sheet based on a newer version of the previous rubric. It’s a simpler “yes or no” peer-editing sheet, but still follows the same basic format.</a:t>
            </a:r>
          </a:p>
        </p:txBody>
      </p:sp>
      <p:sp>
        <p:nvSpPr>
          <p:cNvPr id="4" name="Slide Number Placeholder 3"/>
          <p:cNvSpPr>
            <a:spLocks noGrp="1"/>
          </p:cNvSpPr>
          <p:nvPr>
            <p:ph type="sldNum" sz="quarter" idx="5"/>
          </p:nvPr>
        </p:nvSpPr>
        <p:spPr/>
        <p:txBody>
          <a:bodyPr/>
          <a:lstStyle/>
          <a:p>
            <a:pPr>
              <a:defRPr/>
            </a:pPr>
            <a:fld id="{3A5DE867-5DA7-6A4C-9CCA-007EC02D4837}"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Rubric for realistic fiction, although I adapt most categories for all types of narratives</a:t>
            </a:r>
          </a:p>
        </p:txBody>
      </p:sp>
      <p:sp>
        <p:nvSpPr>
          <p:cNvPr id="4" name="Slide Number Placeholder 3"/>
          <p:cNvSpPr>
            <a:spLocks noGrp="1"/>
          </p:cNvSpPr>
          <p:nvPr>
            <p:ph type="sldNum" sz="quarter" idx="5"/>
          </p:nvPr>
        </p:nvSpPr>
        <p:spPr/>
        <p:txBody>
          <a:bodyPr/>
          <a:lstStyle/>
          <a:p>
            <a:pPr>
              <a:defRPr/>
            </a:pPr>
            <a:fld id="{A176F107-E3AB-5647-A924-6F7875E96A31}"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I feel it’s doing a disservice if they have to listen to every person read their story.</a:t>
            </a:r>
          </a:p>
          <a:p>
            <a:pPr eaLnBrk="1" hangingPunct="1"/>
            <a:r>
              <a:rPr lang="en-US">
                <a:latin typeface="Calibri" charset="0"/>
              </a:rPr>
              <a:t>-Some teachers turn it into a huge potluck; I prefer to keep the food/drink as a small part of it</a:t>
            </a:r>
          </a:p>
          <a:p>
            <a:pPr eaLnBrk="1" hangingPunct="1"/>
            <a:r>
              <a:rPr lang="en-US">
                <a:latin typeface="Calibri" charset="0"/>
              </a:rPr>
              <a:t>-I usually read their published piece, then give them a chance to revise after for an averaged grade. I need to start doing that after 2</a:t>
            </a:r>
            <a:r>
              <a:rPr lang="en-US" baseline="30000">
                <a:latin typeface="Calibri" charset="0"/>
              </a:rPr>
              <a:t>nd</a:t>
            </a:r>
            <a:r>
              <a:rPr lang="en-US">
                <a:latin typeface="Calibri" charset="0"/>
              </a:rPr>
              <a:t> drafts, just time-wise it’s difficult to get it back in time. If they don’t revise after you look at it though, it’s hard for them to remember what you talked about</a:t>
            </a:r>
          </a:p>
        </p:txBody>
      </p:sp>
      <p:sp>
        <p:nvSpPr>
          <p:cNvPr id="4" name="Slide Number Placeholder 3"/>
          <p:cNvSpPr>
            <a:spLocks noGrp="1"/>
          </p:cNvSpPr>
          <p:nvPr>
            <p:ph type="sldNum" sz="quarter" idx="5"/>
          </p:nvPr>
        </p:nvSpPr>
        <p:spPr/>
        <p:txBody>
          <a:bodyPr/>
          <a:lstStyle/>
          <a:p>
            <a:pPr>
              <a:defRPr/>
            </a:pPr>
            <a:fld id="{2EB5FBCC-FCED-924C-AFF1-A738C87FFD08}"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Leads into expanding a scene with action and description (the reader doesn’t know if you don’t show them); I show them PowerPoints of stories without a conflict</a:t>
            </a:r>
          </a:p>
        </p:txBody>
      </p:sp>
      <p:sp>
        <p:nvSpPr>
          <p:cNvPr id="4" name="Slide Number Placeholder 3"/>
          <p:cNvSpPr>
            <a:spLocks noGrp="1"/>
          </p:cNvSpPr>
          <p:nvPr>
            <p:ph type="sldNum" sz="quarter" idx="5"/>
          </p:nvPr>
        </p:nvSpPr>
        <p:spPr/>
        <p:txBody>
          <a:bodyPr/>
          <a:lstStyle/>
          <a:p>
            <a:pPr>
              <a:defRPr/>
            </a:pPr>
            <a:fld id="{BA75DDF6-5C20-C440-B5DE-B8ED20E1B91E}"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For my presentation, I showed them a video of me teaching that I did for my National Board Certification. For privacy reasons, I can’t show the video—has my </a:t>
            </a:r>
            <a:r>
              <a:rPr lang="en-US" dirty="0" smtClean="0">
                <a:latin typeface="Calibri" charset="0"/>
              </a:rPr>
              <a:t>students’ </a:t>
            </a:r>
            <a:r>
              <a:rPr lang="en-US" dirty="0">
                <a:latin typeface="Calibri" charset="0"/>
              </a:rPr>
              <a:t>faces in it.</a:t>
            </a:r>
          </a:p>
        </p:txBody>
      </p:sp>
      <p:sp>
        <p:nvSpPr>
          <p:cNvPr id="4" name="Slide Number Placeholder 3"/>
          <p:cNvSpPr>
            <a:spLocks noGrp="1"/>
          </p:cNvSpPr>
          <p:nvPr>
            <p:ph type="sldNum" sz="quarter" idx="5"/>
          </p:nvPr>
        </p:nvSpPr>
        <p:spPr/>
        <p:txBody>
          <a:bodyPr/>
          <a:lstStyle/>
          <a:p>
            <a:pPr>
              <a:defRPr/>
            </a:pPr>
            <a:fld id="{A01BA63C-679C-9B4E-955C-20ACA8BC2CF7}" type="slidenum">
              <a:rPr lang="en-US" smtClean="0"/>
              <a:pPr>
                <a:defRPr/>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usually have students turn in 5-10 pages of free-writing every 2-3 weeks by class and table, and then write comments on it with post-its. For the most part, I don’t do corrective comments</a:t>
            </a:r>
          </a:p>
        </p:txBody>
      </p:sp>
      <p:sp>
        <p:nvSpPr>
          <p:cNvPr id="4" name="Slide Number Placeholder 3"/>
          <p:cNvSpPr>
            <a:spLocks noGrp="1"/>
          </p:cNvSpPr>
          <p:nvPr>
            <p:ph type="sldNum" sz="quarter" idx="5"/>
          </p:nvPr>
        </p:nvSpPr>
        <p:spPr/>
        <p:txBody>
          <a:bodyPr/>
          <a:lstStyle/>
          <a:p>
            <a:pPr>
              <a:defRPr/>
            </a:pPr>
            <a:fld id="{C7F61182-426F-484A-B395-11CBB0BAE04E}"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 usually have students do most of their published pieces in class. Their homework is usually independent reading and free-writing. I have students keep a journal in their writer’s notebook and turn it in every two weeks by class and table (10</a:t>
            </a:r>
            <a:r>
              <a:rPr lang="en-US" baseline="30000">
                <a:latin typeface="Calibri" charset="0"/>
              </a:rPr>
              <a:t>th</a:t>
            </a:r>
            <a:r>
              <a:rPr lang="en-US">
                <a:latin typeface="Calibri" charset="0"/>
              </a:rPr>
              <a:t> grade one week, Table 1 on Monday, Table 2 on Tuesday, etc.). I adjust the pages depending on student handwriting size, holidays, and other exams/projects they might have on their plates.</a:t>
            </a:r>
          </a:p>
          <a:p>
            <a:pPr eaLnBrk="1" hangingPunct="1">
              <a:spcBef>
                <a:spcPct val="0"/>
              </a:spcBef>
            </a:pPr>
            <a:endParaRPr lang="en-US">
              <a:latin typeface="Calibri"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B6F9512-458C-A34D-89B7-D08E0CF273C3}" type="slidenum">
              <a:rPr lang="en-US" sz="1200"/>
              <a:pPr eaLnBrk="1" fontAlgn="base" hangingPunct="1">
                <a:spcBef>
                  <a:spcPct val="0"/>
                </a:spcBef>
                <a:spcAft>
                  <a:spcPct val="0"/>
                </a:spcAft>
              </a:pPr>
              <a:t>42</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-D.O.L. = Daily Oral Language (2-3 times a week, students for their “Do Now” spend 3 minutes correcting a certain number of errors in 2 sentences, then we spend 2 minutes going over it; traditional, yes, but I’ve found it helps immensely when I design them based on my students’ errors</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8B7D730-4A4A-A746-872C-769BFE0CAAA8}" type="slidenum">
              <a:rPr lang="en-US" sz="1200"/>
              <a:pPr eaLnBrk="1" fontAlgn="base" hangingPunct="1">
                <a:spcBef>
                  <a:spcPct val="0"/>
                </a:spcBef>
                <a:spcAft>
                  <a:spcPct val="0"/>
                </a:spcAft>
              </a:pPr>
              <a:t>43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2 days spent on setting up the workshop is a lot better than going three months with them not knowing much about it.</a:t>
            </a:r>
          </a:p>
        </p:txBody>
      </p:sp>
      <p:sp>
        <p:nvSpPr>
          <p:cNvPr id="4" name="Slide Number Placeholder 3"/>
          <p:cNvSpPr>
            <a:spLocks noGrp="1"/>
          </p:cNvSpPr>
          <p:nvPr>
            <p:ph type="sldNum" sz="quarter" idx="5"/>
          </p:nvPr>
        </p:nvSpPr>
        <p:spPr/>
        <p:txBody>
          <a:bodyPr/>
          <a:lstStyle/>
          <a:p>
            <a:pPr>
              <a:defRPr/>
            </a:pPr>
            <a:fld id="{31F9EFE2-F960-3F41-8B0E-C937E39B956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-Make sure the page you put up from their writer’s notebooks isn’t personal; make sure that *every* student gets their page up there</a:t>
            </a:r>
          </a:p>
          <a:p>
            <a:pPr eaLnBrk="1" hangingPunct="1">
              <a:spcBef>
                <a:spcPct val="0"/>
              </a:spcBef>
            </a:pPr>
            <a:r>
              <a:rPr lang="en-US">
                <a:latin typeface="Calibri" charset="0"/>
              </a:rPr>
              <a:t>-It sounds corny—”writers”--but it actually works</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7FD8DF1-5C08-0248-8CC6-8587AC32C89F}" type="slidenum">
              <a:rPr lang="en-US" sz="1200"/>
              <a:pPr eaLnBrk="1" fontAlgn="base" hangingPunct="1">
                <a:spcBef>
                  <a:spcPct val="0"/>
                </a:spcBef>
                <a:spcAft>
                  <a:spcPct val="0"/>
                </a:spcAft>
              </a:pPr>
              <a:t>44</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One of the greatest problems I’ve seen in people using the workshop model is that it ends up being the end-all/be-all in their classrooms; it shouldn’t be. Trust your instincts. If you think your mini-lesson should go on longer, great! If you think students need some more time on something, great! You are intelligent enough to be a teacher—you know deep down what works for you and your students.</a:t>
            </a:r>
          </a:p>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p>
            <a:pPr>
              <a:defRPr/>
            </a:pPr>
            <a:fld id="{1DA24C5E-6804-C742-8FDE-E71A501BE43E}"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-modeling is important; students need to know that you’re a writer, that you make mistakes</a:t>
            </a:r>
          </a:p>
          <a:p>
            <a:pPr eaLnBrk="1" hangingPunct="1"/>
            <a:r>
              <a:rPr lang="en-US">
                <a:latin typeface="Calibri" charset="0"/>
              </a:rPr>
              <a:t>-I do a lot of my modeling on the computer because it’s so much faster and it makes it that much easier for me to reuse the lesson the next year</a:t>
            </a:r>
          </a:p>
          <a:p>
            <a:pPr eaLnBrk="1" hangingPunct="1"/>
            <a:r>
              <a:rPr lang="en-US">
                <a:latin typeface="Calibri" charset="0"/>
              </a:rPr>
              <a:t>-Steps if students need it</a:t>
            </a:r>
          </a:p>
        </p:txBody>
      </p:sp>
      <p:sp>
        <p:nvSpPr>
          <p:cNvPr id="4" name="Slide Number Placeholder 3"/>
          <p:cNvSpPr>
            <a:spLocks noGrp="1"/>
          </p:cNvSpPr>
          <p:nvPr>
            <p:ph type="sldNum" sz="quarter" idx="5"/>
          </p:nvPr>
        </p:nvSpPr>
        <p:spPr/>
        <p:txBody>
          <a:bodyPr/>
          <a:lstStyle/>
          <a:p>
            <a:pPr>
              <a:defRPr/>
            </a:pPr>
            <a:fld id="{82456553-EF1F-BD41-872A-B30141E867B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Show a demonstration—scary stories</a:t>
            </a:r>
          </a:p>
        </p:txBody>
      </p:sp>
      <p:sp>
        <p:nvSpPr>
          <p:cNvPr id="4" name="Slide Number Placeholder 3"/>
          <p:cNvSpPr>
            <a:spLocks noGrp="1"/>
          </p:cNvSpPr>
          <p:nvPr>
            <p:ph type="sldNum" sz="quarter" idx="5"/>
          </p:nvPr>
        </p:nvSpPr>
        <p:spPr/>
        <p:txBody>
          <a:bodyPr/>
          <a:lstStyle/>
          <a:p>
            <a:pPr>
              <a:defRPr/>
            </a:pPr>
            <a:fld id="{60D755CC-A7C4-7E49-9A39-4F0684C61C6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Messy brainstorming/seed ideas…this is from my short story ideas. In workshop, I wrote down a few of my fears (mosquitoes, clowns) and made them every scarier. Then  had students do it.</a:t>
            </a:r>
          </a:p>
        </p:txBody>
      </p:sp>
      <p:sp>
        <p:nvSpPr>
          <p:cNvPr id="4" name="Slide Number Placeholder 3"/>
          <p:cNvSpPr>
            <a:spLocks noGrp="1"/>
          </p:cNvSpPr>
          <p:nvPr>
            <p:ph type="sldNum" sz="quarter" idx="5"/>
          </p:nvPr>
        </p:nvSpPr>
        <p:spPr/>
        <p:txBody>
          <a:bodyPr/>
          <a:lstStyle/>
          <a:p>
            <a:pPr>
              <a:defRPr/>
            </a:pPr>
            <a:fld id="{76A81D4C-9329-7C46-A87E-EEB9D526DA66}"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Free-writing based on one of my seed ideas—the one on mosquitoes; I do it on the computer because it’s faster than having to write it out, and I can look at students while I’m writing. I switch between Notebook and Microsoft Word, although formatting/indenting is harder with the former (as you can see). I explain to students that they don’t need to write about the whole topic; free-writing is just that, so grammar/spelling is not that important. If they get tired of one idea or get tired of writing that part of the story, draw a line, and start with something else!</a:t>
            </a:r>
            <a:br>
              <a:rPr lang="en-US">
                <a:latin typeface="Calibri" charset="0"/>
              </a:rPr>
            </a:br>
            <a:r>
              <a:rPr lang="en-US">
                <a:latin typeface="Calibri" charset="0"/>
              </a:rPr>
              <a:t/>
            </a:r>
            <a:br>
              <a:rPr lang="en-US">
                <a:latin typeface="Calibri" charset="0"/>
              </a:rPr>
            </a:br>
            <a:r>
              <a:rPr lang="en-US">
                <a:latin typeface="Calibri" charset="0"/>
              </a:rPr>
              <a:t>Students need to finish their first sentence before they go back to their seats.</a:t>
            </a:r>
          </a:p>
        </p:txBody>
      </p:sp>
      <p:sp>
        <p:nvSpPr>
          <p:cNvPr id="4" name="Slide Number Placeholder 3"/>
          <p:cNvSpPr>
            <a:spLocks noGrp="1"/>
          </p:cNvSpPr>
          <p:nvPr>
            <p:ph type="sldNum" sz="quarter" idx="5"/>
          </p:nvPr>
        </p:nvSpPr>
        <p:spPr/>
        <p:txBody>
          <a:bodyPr/>
          <a:lstStyle/>
          <a:p>
            <a:pPr>
              <a:defRPr/>
            </a:pPr>
            <a:fld id="{C727C1AF-9AE1-FE4F-961E-8C500230909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p>
            <a:pPr>
              <a:defRPr/>
            </a:pPr>
            <a:fld id="{3C3D15D6-3D98-D74A-BE50-7230647C3A0E}"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0CDCA9-056B-A14F-9E06-DFD771D7843B}" type="datetimeFigureOut">
              <a:rPr lang="en-US"/>
              <a:pPr>
                <a:defRPr/>
              </a:pPr>
              <a:t>1/22/14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46D72-2FB8-2345-B2DB-CFA0033C34AE}" type="slidenum">
              <a:rPr lang="en-US"/>
              <a:pPr>
                <a:defRPr/>
              </a:pPr>
              <a:t>‹#›</a:t>
            </a:fld>
            <a:endParaRPr lang="en-US"/>
          </a:p>
        </p:txBody>
      </p:sp>
    </p:spTree>
    <p:extLst>
      <p:ext uri="{BB962C8B-B14F-4D97-AF65-F5344CB8AC3E}">
        <p14:creationId xmlns:p14="http://schemas.microsoft.com/office/powerpoint/2010/main" val="162600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2367B2-D182-8E43-BA60-4F8450C57B0D}" type="datetimeFigureOut">
              <a:rPr lang="en-US"/>
              <a:pPr>
                <a:defRPr/>
              </a:pPr>
              <a:t>1/22/14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65AF9-1F4E-5B4D-B60D-2BDBFF564F0D}" type="slidenum">
              <a:rPr lang="en-US"/>
              <a:pPr>
                <a:defRPr/>
              </a:pPr>
              <a:t>‹#›</a:t>
            </a:fld>
            <a:endParaRPr lang="en-US"/>
          </a:p>
        </p:txBody>
      </p:sp>
    </p:spTree>
    <p:extLst>
      <p:ext uri="{BB962C8B-B14F-4D97-AF65-F5344CB8AC3E}">
        <p14:creationId xmlns:p14="http://schemas.microsoft.com/office/powerpoint/2010/main" val="76347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8D3863-796F-DF40-8AB9-B32CE7C82991}" type="datetimeFigureOut">
              <a:rPr lang="en-US"/>
              <a:pPr>
                <a:defRPr/>
              </a:pPr>
              <a:t>1/22/14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DFC849-4103-2842-94C3-B600A66F0B56}" type="slidenum">
              <a:rPr lang="en-US"/>
              <a:pPr>
                <a:defRPr/>
              </a:pPr>
              <a:t>‹#›</a:t>
            </a:fld>
            <a:endParaRPr lang="en-US"/>
          </a:p>
        </p:txBody>
      </p:sp>
    </p:spTree>
    <p:extLst>
      <p:ext uri="{BB962C8B-B14F-4D97-AF65-F5344CB8AC3E}">
        <p14:creationId xmlns:p14="http://schemas.microsoft.com/office/powerpoint/2010/main" val="165522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48169D-BF59-EB42-9A1D-33E6D4C1C21E}" type="datetimeFigureOut">
              <a:rPr lang="en-US"/>
              <a:pPr>
                <a:defRPr/>
              </a:pPr>
              <a:t>1/22/14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1F434-8881-D24B-BFE6-5396B09F54A6}" type="slidenum">
              <a:rPr lang="en-US"/>
              <a:pPr>
                <a:defRPr/>
              </a:pPr>
              <a:t>‹#›</a:t>
            </a:fld>
            <a:endParaRPr lang="en-US"/>
          </a:p>
        </p:txBody>
      </p:sp>
    </p:spTree>
    <p:extLst>
      <p:ext uri="{BB962C8B-B14F-4D97-AF65-F5344CB8AC3E}">
        <p14:creationId xmlns:p14="http://schemas.microsoft.com/office/powerpoint/2010/main" val="183883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528E30-1546-2E41-BB26-E4F2B7EA8123}" type="datetimeFigureOut">
              <a:rPr lang="en-US"/>
              <a:pPr>
                <a:defRPr/>
              </a:pPr>
              <a:t>1/22/14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FE18D4-EB0C-E144-B8E9-CBB4090B4010}" type="slidenum">
              <a:rPr lang="en-US"/>
              <a:pPr>
                <a:defRPr/>
              </a:pPr>
              <a:t>‹#›</a:t>
            </a:fld>
            <a:endParaRPr lang="en-US"/>
          </a:p>
        </p:txBody>
      </p:sp>
    </p:spTree>
    <p:extLst>
      <p:ext uri="{BB962C8B-B14F-4D97-AF65-F5344CB8AC3E}">
        <p14:creationId xmlns:p14="http://schemas.microsoft.com/office/powerpoint/2010/main" val="407460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1DB5319-5D65-0C47-B9C7-AE8A407E68E5}" type="datetimeFigureOut">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0335C5-2662-9B44-8799-E5A1A609DC8D}" type="slidenum">
              <a:rPr lang="en-US"/>
              <a:pPr>
                <a:defRPr/>
              </a:pPr>
              <a:t>‹#›</a:t>
            </a:fld>
            <a:endParaRPr lang="en-US"/>
          </a:p>
        </p:txBody>
      </p:sp>
    </p:spTree>
    <p:extLst>
      <p:ext uri="{BB962C8B-B14F-4D97-AF65-F5344CB8AC3E}">
        <p14:creationId xmlns:p14="http://schemas.microsoft.com/office/powerpoint/2010/main" val="317630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0DA8C0-3CC8-1C48-A91C-1C67DFD3B357}" type="datetimeFigureOut">
              <a:rPr lang="en-US"/>
              <a:pPr>
                <a:defRPr/>
              </a:pPr>
              <a:t>1/22/14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891B7C-8A39-1D4F-9FFC-03FA87F160A5}" type="slidenum">
              <a:rPr lang="en-US"/>
              <a:pPr>
                <a:defRPr/>
              </a:pPr>
              <a:t>‹#›</a:t>
            </a:fld>
            <a:endParaRPr lang="en-US"/>
          </a:p>
        </p:txBody>
      </p:sp>
    </p:spTree>
    <p:extLst>
      <p:ext uri="{BB962C8B-B14F-4D97-AF65-F5344CB8AC3E}">
        <p14:creationId xmlns:p14="http://schemas.microsoft.com/office/powerpoint/2010/main" val="113801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56636-7C15-9E4F-ACC7-803FDAA30EA4}" type="datetimeFigureOut">
              <a:rPr lang="en-US"/>
              <a:pPr>
                <a:defRPr/>
              </a:pPr>
              <a:t>1/22/14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F2FD4E-AF1E-FA4A-98A6-38D4CAEEAEF7}" type="slidenum">
              <a:rPr lang="en-US"/>
              <a:pPr>
                <a:defRPr/>
              </a:pPr>
              <a:t>‹#›</a:t>
            </a:fld>
            <a:endParaRPr lang="en-US"/>
          </a:p>
        </p:txBody>
      </p:sp>
    </p:spTree>
    <p:extLst>
      <p:ext uri="{BB962C8B-B14F-4D97-AF65-F5344CB8AC3E}">
        <p14:creationId xmlns:p14="http://schemas.microsoft.com/office/powerpoint/2010/main" val="232813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B29C41-785F-434F-B203-32B87F7446F3}" type="datetimeFigureOut">
              <a:rPr lang="en-US"/>
              <a:pPr>
                <a:defRPr/>
              </a:pPr>
              <a:t>1/22/14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183AFD-678E-004C-BF79-6CFA2334A34A}" type="slidenum">
              <a:rPr lang="en-US"/>
              <a:pPr>
                <a:defRPr/>
              </a:pPr>
              <a:t>‹#›</a:t>
            </a:fld>
            <a:endParaRPr lang="en-US"/>
          </a:p>
        </p:txBody>
      </p:sp>
    </p:spTree>
    <p:extLst>
      <p:ext uri="{BB962C8B-B14F-4D97-AF65-F5344CB8AC3E}">
        <p14:creationId xmlns:p14="http://schemas.microsoft.com/office/powerpoint/2010/main" val="137640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48AD28-113E-2F45-8CF8-EAEF35031877}" type="datetimeFigureOut">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DEB59D-BDB7-D548-82AC-C3B1E939642E}" type="slidenum">
              <a:rPr lang="en-US"/>
              <a:pPr>
                <a:defRPr/>
              </a:pPr>
              <a:t>‹#›</a:t>
            </a:fld>
            <a:endParaRPr lang="en-US"/>
          </a:p>
        </p:txBody>
      </p:sp>
    </p:spTree>
    <p:extLst>
      <p:ext uri="{BB962C8B-B14F-4D97-AF65-F5344CB8AC3E}">
        <p14:creationId xmlns:p14="http://schemas.microsoft.com/office/powerpoint/2010/main" val="192106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C244B-9B30-B944-A80A-B1430D11AA7E}" type="datetimeFigureOut">
              <a:rPr lang="en-US"/>
              <a:pPr>
                <a:defRPr/>
              </a:pPr>
              <a:t>1/22/14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D3A020-B31B-2643-86B2-A4F91E011C3F}" type="slidenum">
              <a:rPr lang="en-US"/>
              <a:pPr>
                <a:defRPr/>
              </a:pPr>
              <a:t>‹#›</a:t>
            </a:fld>
            <a:endParaRPr lang="en-US"/>
          </a:p>
        </p:txBody>
      </p:sp>
    </p:spTree>
    <p:extLst>
      <p:ext uri="{BB962C8B-B14F-4D97-AF65-F5344CB8AC3E}">
        <p14:creationId xmlns:p14="http://schemas.microsoft.com/office/powerpoint/2010/main" val="5246031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021717E-A661-7741-BD04-79770A05C4EB}" type="datetimeFigureOut">
              <a:rPr lang="en-US"/>
              <a:pPr>
                <a:defRPr/>
              </a:pPr>
              <a:t>1/22/14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099EE8E-82DD-2E4C-BC0F-7E61F79D9A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microsoft.com/office/2007/relationships/media" Target="Duck.m4a" TargetMode="External"/><Relationship Id="rId2" Type="http://schemas.openxmlformats.org/officeDocument/2006/relationships/audio" Target="Duck.m4a" TargetMode="External"/><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audio" Target="../media/audio2.bin"/><Relationship Id="rId6" Type="http://schemas.openxmlformats.org/officeDocument/2006/relationships/audio" Target="../media/audio3.bin"/><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u="sng">
                <a:latin typeface="Calibri" charset="0"/>
              </a:rPr>
              <a:t>Writer’s Workshop</a:t>
            </a:r>
          </a:p>
        </p:txBody>
      </p:sp>
      <p:sp>
        <p:nvSpPr>
          <p:cNvPr id="3" name="Subtitle 2"/>
          <p:cNvSpPr>
            <a:spLocks noGrp="1"/>
          </p:cNvSpPr>
          <p:nvPr>
            <p:ph type="subTitle" idx="1"/>
          </p:nvPr>
        </p:nvSpPr>
        <p:spPr>
          <a:xfrm>
            <a:off x="685800" y="3143250"/>
            <a:ext cx="7912100" cy="1752600"/>
          </a:xfrm>
        </p:spPr>
        <p:txBody>
          <a:bodyPr rtlCol="0">
            <a:normAutofit/>
          </a:bodyPr>
          <a:lstStyle/>
          <a:p>
            <a:pPr eaLnBrk="1" fontAlgn="auto" hangingPunct="1">
              <a:spcAft>
                <a:spcPts val="0"/>
              </a:spcAft>
              <a:buFont typeface="Arial"/>
              <a:buNone/>
              <a:defRPr/>
            </a:pPr>
            <a:r>
              <a:rPr lang="en-US" dirty="0" smtClean="0">
                <a:solidFill>
                  <a:srgbClr val="FF0000"/>
                </a:solidFill>
                <a:ea typeface="+mn-ea"/>
                <a:cs typeface="+mn-cs"/>
              </a:rPr>
              <a:t>Increasing Fluency and Engagement</a:t>
            </a:r>
          </a:p>
        </p:txBody>
      </p:sp>
      <p:sp>
        <p:nvSpPr>
          <p:cNvPr id="14340" name="TextBox 1"/>
          <p:cNvSpPr txBox="1">
            <a:spLocks noChangeArrowheads="1"/>
          </p:cNvSpPr>
          <p:nvPr/>
        </p:nvSpPr>
        <p:spPr bwMode="auto">
          <a:xfrm>
            <a:off x="6181725" y="6049963"/>
            <a:ext cx="2808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By Corey Chapman</a:t>
            </a:r>
          </a:p>
          <a:p>
            <a:pPr eaLnBrk="1" hangingPunct="1"/>
            <a:r>
              <a:rPr lang="en-US" sz="1800"/>
              <a:t>mail@coreybchapman.com</a:t>
            </a:r>
          </a:p>
        </p:txBody>
      </p:sp>
      <p:sp>
        <p:nvSpPr>
          <p:cNvPr id="8" name="Rectangle 7"/>
          <p:cNvSpPr/>
          <p:nvPr/>
        </p:nvSpPr>
        <p:spPr>
          <a:xfrm>
            <a:off x="0" y="0"/>
            <a:ext cx="9144000" cy="6858000"/>
          </a:xfrm>
          <a:prstGeom prst="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0" y="0"/>
            <a:ext cx="9144000" cy="6858000"/>
          </a:xfrm>
          <a:prstGeom prst="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0" y="0"/>
            <a:ext cx="9144000" cy="6858000"/>
          </a:xfrm>
          <a:prstGeom prst="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0" y="0"/>
            <a:ext cx="9144000" cy="6858000"/>
          </a:xfrm>
          <a:prstGeom prst="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0"/>
            <a:ext cx="9144000" cy="6858000"/>
          </a:xfrm>
          <a:prstGeom prst="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0"/>
            <a:ext cx="9144000" cy="6858000"/>
          </a:xfrm>
          <a:prstGeom prst="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265" name="Title 1"/>
          <p:cNvSpPr>
            <a:spLocks noGrp="1"/>
          </p:cNvSpPr>
          <p:nvPr>
            <p:ph type="title"/>
          </p:nvPr>
        </p:nvSpPr>
        <p:spPr>
          <a:xfrm>
            <a:off x="-279400" y="274638"/>
            <a:ext cx="9742488" cy="1143000"/>
          </a:xfrm>
        </p:spPr>
        <p:txBody>
          <a:bodyPr>
            <a:normAutofit fontScale="90000"/>
          </a:bodyPr>
          <a:lstStyle/>
          <a:p>
            <a:pPr eaLnBrk="1" hangingPunct="1">
              <a:defRPr/>
            </a:pPr>
            <a:r>
              <a:rPr lang="en-US" dirty="0" smtClean="0">
                <a:latin typeface="Calibri" charset="0"/>
              </a:rPr>
              <a:t>What My Writing Workshop Units Look Like</a:t>
            </a:r>
            <a:endParaRPr lang="en-US" dirty="0">
              <a:latin typeface="Calibri" charset="0"/>
            </a:endParaRPr>
          </a:p>
        </p:txBody>
      </p:sp>
      <p:sp>
        <p:nvSpPr>
          <p:cNvPr id="31747" name="Content Placeholder 2"/>
          <p:cNvSpPr>
            <a:spLocks noGrp="1"/>
          </p:cNvSpPr>
          <p:nvPr>
            <p:ph idx="1"/>
          </p:nvPr>
        </p:nvSpPr>
        <p:spPr>
          <a:xfrm>
            <a:off x="457200" y="1600200"/>
            <a:ext cx="8229600" cy="4937125"/>
          </a:xfrm>
        </p:spPr>
        <p:txBody>
          <a:bodyPr/>
          <a:lstStyle/>
          <a:p>
            <a:pPr marL="514350" indent="-514350" eaLnBrk="1" hangingPunct="1">
              <a:buFont typeface="+mj-lt"/>
              <a:buAutoNum type="arabicPeriod"/>
              <a:defRPr/>
            </a:pPr>
            <a:r>
              <a:rPr lang="en-US" dirty="0">
                <a:latin typeface="Calibri" charset="0"/>
              </a:rPr>
              <a:t>On-Demand Pre-Assessment</a:t>
            </a:r>
          </a:p>
          <a:p>
            <a:pPr marL="514350" indent="-514350" eaLnBrk="1" hangingPunct="1">
              <a:buFont typeface="+mj-lt"/>
              <a:buAutoNum type="arabicPeriod"/>
              <a:defRPr/>
            </a:pPr>
            <a:r>
              <a:rPr lang="en-US" dirty="0">
                <a:latin typeface="Calibri" charset="0"/>
              </a:rPr>
              <a:t>Seed ideas</a:t>
            </a:r>
          </a:p>
          <a:p>
            <a:pPr marL="514350" indent="-514350" eaLnBrk="1" hangingPunct="1">
              <a:buFont typeface="+mj-lt"/>
              <a:buAutoNum type="arabicPeriod"/>
              <a:defRPr/>
            </a:pPr>
            <a:r>
              <a:rPr lang="en-US" dirty="0">
                <a:latin typeface="Calibri" charset="0"/>
              </a:rPr>
              <a:t>Outlining</a:t>
            </a:r>
          </a:p>
          <a:p>
            <a:pPr marL="514350" indent="-514350" eaLnBrk="1" hangingPunct="1">
              <a:buFont typeface="+mj-lt"/>
              <a:buAutoNum type="arabicPeriod"/>
              <a:defRPr/>
            </a:pPr>
            <a:r>
              <a:rPr lang="en-US" dirty="0">
                <a:latin typeface="Calibri" charset="0"/>
              </a:rPr>
              <a:t>1</a:t>
            </a:r>
            <a:r>
              <a:rPr lang="en-US" baseline="30000" dirty="0">
                <a:latin typeface="Calibri" charset="0"/>
              </a:rPr>
              <a:t>st</a:t>
            </a:r>
            <a:r>
              <a:rPr lang="en-US" dirty="0">
                <a:latin typeface="Calibri" charset="0"/>
              </a:rPr>
              <a:t> Draft (skipping lines)</a:t>
            </a:r>
          </a:p>
          <a:p>
            <a:pPr marL="514350" indent="-514350" eaLnBrk="1" hangingPunct="1">
              <a:buFont typeface="+mj-lt"/>
              <a:buAutoNum type="arabicPeriod"/>
              <a:defRPr/>
            </a:pPr>
            <a:r>
              <a:rPr lang="en-US" dirty="0">
                <a:latin typeface="Calibri" charset="0"/>
              </a:rPr>
              <a:t>Revision</a:t>
            </a:r>
          </a:p>
          <a:p>
            <a:pPr marL="514350" indent="-514350" eaLnBrk="1" hangingPunct="1">
              <a:buFont typeface="+mj-lt"/>
              <a:buAutoNum type="arabicPeriod"/>
              <a:defRPr/>
            </a:pPr>
            <a:r>
              <a:rPr lang="en-US" dirty="0">
                <a:latin typeface="Calibri" charset="0"/>
              </a:rPr>
              <a:t>2</a:t>
            </a:r>
            <a:r>
              <a:rPr lang="en-US" baseline="30000" dirty="0">
                <a:latin typeface="Calibri" charset="0"/>
              </a:rPr>
              <a:t>nd</a:t>
            </a:r>
            <a:r>
              <a:rPr lang="en-US" dirty="0">
                <a:latin typeface="Calibri" charset="0"/>
              </a:rPr>
              <a:t> Draft (typed, double-spaced)</a:t>
            </a:r>
          </a:p>
          <a:p>
            <a:pPr marL="514350" indent="-514350" eaLnBrk="1" hangingPunct="1">
              <a:buFont typeface="+mj-lt"/>
              <a:buAutoNum type="arabicPeriod"/>
              <a:defRPr/>
            </a:pPr>
            <a:r>
              <a:rPr lang="en-US" dirty="0">
                <a:latin typeface="Calibri" charset="0"/>
              </a:rPr>
              <a:t>Peer-Editing</a:t>
            </a:r>
          </a:p>
          <a:p>
            <a:pPr marL="514350" indent="-514350" eaLnBrk="1" hangingPunct="1">
              <a:buFont typeface="+mj-lt"/>
              <a:buAutoNum type="arabicPeriod"/>
              <a:defRPr/>
            </a:pPr>
            <a:r>
              <a:rPr lang="en-US" dirty="0">
                <a:latin typeface="Calibri" charset="0"/>
              </a:rPr>
              <a:t>Publishing Party/Reflection/Gallery Walk</a:t>
            </a:r>
          </a:p>
          <a:p>
            <a:pPr eaLnBrk="1" hangingPunct="1">
              <a:defRPr/>
            </a:pP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Calibri" charset="0"/>
              </a:rPr>
              <a:t>On-Demand Assessment</a:t>
            </a:r>
          </a:p>
        </p:txBody>
      </p:sp>
      <p:sp>
        <p:nvSpPr>
          <p:cNvPr id="33795" name="TextBox 3"/>
          <p:cNvSpPr txBox="1">
            <a:spLocks noChangeArrowheads="1"/>
          </p:cNvSpPr>
          <p:nvPr/>
        </p:nvSpPr>
        <p:spPr bwMode="auto">
          <a:xfrm>
            <a:off x="774700" y="1449388"/>
            <a:ext cx="7402513"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u="sng"/>
              <a:t>Narrative On-Demand:</a:t>
            </a:r>
          </a:p>
          <a:p>
            <a:pPr eaLnBrk="1" hangingPunct="1"/>
            <a:r>
              <a:rPr lang="en-US" sz="1800"/>
              <a:t>Write a narrative using what you know about narratives. Make sure you demonstrate what you know about:</a:t>
            </a:r>
          </a:p>
          <a:p>
            <a:pPr eaLnBrk="1" hangingPunct="1"/>
            <a:r>
              <a:rPr lang="en-US" sz="1800"/>
              <a:t> </a:t>
            </a:r>
          </a:p>
          <a:p>
            <a:pPr eaLnBrk="1" hangingPunct="1"/>
            <a:r>
              <a:rPr lang="en-US" sz="1800"/>
              <a:t>• Dialogue</a:t>
            </a:r>
          </a:p>
          <a:p>
            <a:pPr eaLnBrk="1" hangingPunct="1"/>
            <a:r>
              <a:rPr lang="en-US" sz="1800"/>
              <a:t>• Thoughts</a:t>
            </a:r>
          </a:p>
          <a:p>
            <a:pPr eaLnBrk="1" hangingPunct="1"/>
            <a:r>
              <a:rPr lang="en-US" sz="1800"/>
              <a:t>• Rising conflict</a:t>
            </a:r>
          </a:p>
          <a:p>
            <a:pPr eaLnBrk="1" hangingPunct="1"/>
            <a:r>
              <a:rPr lang="en-US" sz="1800"/>
              <a:t>• Description</a:t>
            </a:r>
          </a:p>
          <a:p>
            <a:pPr eaLnBrk="1" hangingPunct="1"/>
            <a:r>
              <a:rPr lang="en-US" sz="1800"/>
              <a:t>• Spelling/Grammar</a:t>
            </a:r>
          </a:p>
          <a:p>
            <a:pPr eaLnBrk="1" hangingPunct="1"/>
            <a:r>
              <a:rPr lang="en-US" sz="1800"/>
              <a:t>• Starting a story</a:t>
            </a:r>
          </a:p>
          <a:p>
            <a:pPr eaLnBrk="1" hangingPunct="1"/>
            <a:r>
              <a:rPr lang="en-US" sz="1800"/>
              <a:t>• Ending a story</a:t>
            </a:r>
          </a:p>
          <a:p>
            <a:pPr eaLnBrk="1" hangingPunct="1"/>
            <a:r>
              <a:rPr lang="en-US" sz="1800"/>
              <a:t> </a:t>
            </a:r>
          </a:p>
          <a:p>
            <a:pPr eaLnBrk="1" hangingPunct="1"/>
            <a:r>
              <a:rPr lang="en-US" sz="1800" b="1"/>
              <a:t>Potential start: Rachel heard a noise. She saw the doorknob turn and suddenly realized she wasn’t alone.</a:t>
            </a:r>
            <a:endParaRPr lang="en-US" sz="1800"/>
          </a:p>
          <a:p>
            <a:pPr eaLnBrk="1" hangingPunct="1"/>
            <a:endParaRPr lang="en-US" sz="1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atin typeface="Calibri" charset="0"/>
              </a:rPr>
              <a:t>On-Demand Assessment</a:t>
            </a:r>
          </a:p>
        </p:txBody>
      </p:sp>
      <p:sp>
        <p:nvSpPr>
          <p:cNvPr id="34819" name="TextBox 3"/>
          <p:cNvSpPr txBox="1">
            <a:spLocks noChangeArrowheads="1"/>
          </p:cNvSpPr>
          <p:nvPr/>
        </p:nvSpPr>
        <p:spPr bwMode="auto">
          <a:xfrm>
            <a:off x="774700" y="1449388"/>
            <a:ext cx="740251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u="sng"/>
              <a:t>Essay On Demand</a:t>
            </a:r>
            <a:endParaRPr lang="en-US" sz="1800"/>
          </a:p>
          <a:p>
            <a:pPr eaLnBrk="1" hangingPunct="1"/>
            <a:r>
              <a:rPr lang="en-US" sz="1800"/>
              <a:t>Write an essay in which you answer </a:t>
            </a:r>
            <a:r>
              <a:rPr lang="en-US" sz="1800" u="sng"/>
              <a:t>one</a:t>
            </a:r>
            <a:r>
              <a:rPr lang="en-US" sz="1800"/>
              <a:t> of these questions.</a:t>
            </a:r>
          </a:p>
          <a:p>
            <a:pPr eaLnBrk="1" hangingPunct="1"/>
            <a:r>
              <a:rPr lang="en-US" sz="1800"/>
              <a:t> </a:t>
            </a:r>
          </a:p>
          <a:p>
            <a:pPr eaLnBrk="1" hangingPunct="1"/>
            <a:r>
              <a:rPr lang="en-US" sz="1800"/>
              <a:t>• Should we have lockers in school? Why or why not?</a:t>
            </a:r>
          </a:p>
          <a:p>
            <a:pPr eaLnBrk="1" hangingPunct="1"/>
            <a:r>
              <a:rPr lang="en-US" sz="1800"/>
              <a:t> </a:t>
            </a:r>
          </a:p>
          <a:p>
            <a:pPr eaLnBrk="1" hangingPunct="1"/>
            <a:r>
              <a:rPr lang="en-US" sz="1800"/>
              <a:t>• Should we have Fridays off? Why or why not?</a:t>
            </a:r>
          </a:p>
          <a:p>
            <a:pPr eaLnBrk="1" hangingPunct="1"/>
            <a:r>
              <a:rPr lang="en-US" sz="1800"/>
              <a:t> </a:t>
            </a:r>
          </a:p>
          <a:p>
            <a:pPr eaLnBrk="1" hangingPunct="1"/>
            <a:r>
              <a:rPr lang="en-US" sz="1800"/>
              <a:t>• Should we have less (or more) homework? Why or why not?</a:t>
            </a:r>
          </a:p>
          <a:p>
            <a:pPr eaLnBrk="1" hangingPunct="1"/>
            <a:r>
              <a:rPr lang="en-US" sz="1800"/>
              <a:t> </a:t>
            </a:r>
          </a:p>
          <a:p>
            <a:pPr eaLnBrk="1" hangingPunct="1"/>
            <a:r>
              <a:rPr lang="en-US" sz="1800"/>
              <a:t>• Why is ------------  better than ---------------?</a:t>
            </a:r>
          </a:p>
          <a:p>
            <a:pPr eaLnBrk="1" hangingPunct="1"/>
            <a:r>
              <a:rPr lang="en-US" sz="1800"/>
              <a:t> </a:t>
            </a:r>
          </a:p>
          <a:p>
            <a:pPr eaLnBrk="1" hangingPunct="1"/>
            <a:r>
              <a:rPr lang="en-US" sz="1800"/>
              <a:t>Use what you know about paragraphs, introductions, conclusions, a thesis, examples/evidence, and reasons to write this essay.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Calibri" charset="0"/>
              </a:rPr>
              <a:t>Potential Seed Ideas</a:t>
            </a: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eaLnBrk="1" hangingPunct="1">
              <a:defRPr/>
            </a:pPr>
            <a:r>
              <a:rPr lang="en-US" dirty="0" smtClean="0"/>
              <a:t>Fantasy Story</a:t>
            </a:r>
          </a:p>
          <a:p>
            <a:pPr lvl="1" eaLnBrk="1" hangingPunct="1">
              <a:defRPr/>
            </a:pPr>
            <a:r>
              <a:rPr lang="en-US" dirty="0" smtClean="0"/>
              <a:t>Jot down some problems that teens face. Now put a magical twist on them.</a:t>
            </a:r>
          </a:p>
          <a:p>
            <a:pPr lvl="1" eaLnBrk="1" hangingPunct="1">
              <a:defRPr/>
            </a:pPr>
            <a:r>
              <a:rPr lang="en-US" dirty="0" smtClean="0"/>
              <a:t>Draw a map of a potential fantasy place. Now write down a story from it.</a:t>
            </a:r>
          </a:p>
          <a:p>
            <a:pPr eaLnBrk="1" hangingPunct="1">
              <a:defRPr/>
            </a:pPr>
            <a:r>
              <a:rPr lang="en-US" dirty="0" smtClean="0"/>
              <a:t>Persuasive Essay</a:t>
            </a:r>
          </a:p>
          <a:p>
            <a:pPr lvl="1" eaLnBrk="1" hangingPunct="1">
              <a:defRPr/>
            </a:pPr>
            <a:r>
              <a:rPr lang="en-US" dirty="0" smtClean="0"/>
              <a:t>Jot down some things you would change about school, and then write about why it’s important to change them.</a:t>
            </a:r>
          </a:p>
          <a:p>
            <a:pPr lvl="1" eaLnBrk="1" hangingPunct="1">
              <a:defRPr/>
            </a:pPr>
            <a:r>
              <a:rPr lang="en-US" dirty="0" smtClean="0"/>
              <a:t>Jot down some of the issues that affect people your age. Write why it’s important and what should be done about it.</a:t>
            </a:r>
          </a:p>
          <a:p>
            <a:pPr eaLnBrk="1" hangingPunct="1">
              <a:defRPr/>
            </a:pPr>
            <a:r>
              <a:rPr lang="en-US" dirty="0" smtClean="0"/>
              <a:t>Scary Stories</a:t>
            </a:r>
          </a:p>
          <a:p>
            <a:pPr lvl="1" eaLnBrk="1" hangingPunct="1">
              <a:defRPr/>
            </a:pPr>
            <a:r>
              <a:rPr lang="en-US" dirty="0" smtClean="0"/>
              <a:t>Jot down some of your fears; now take some of them and make them worse.</a:t>
            </a:r>
          </a:p>
          <a:p>
            <a:pPr lvl="1" eaLnBrk="1" hangingPunct="1">
              <a:defRPr/>
            </a:pPr>
            <a:r>
              <a:rPr lang="en-US" dirty="0" smtClean="0"/>
              <a:t>Jot down some places you go to a lot. Write down what scary things could happen there.</a:t>
            </a:r>
          </a:p>
          <a:p>
            <a:pPr eaLnBrk="1" hangingPunct="1">
              <a:defRPr/>
            </a:pPr>
            <a:r>
              <a:rPr lang="en-US" dirty="0" smtClean="0"/>
              <a:t>Memoir:</a:t>
            </a:r>
          </a:p>
          <a:p>
            <a:pPr lvl="1" eaLnBrk="1" hangingPunct="1">
              <a:defRPr/>
            </a:pPr>
            <a:r>
              <a:rPr lang="en-US" dirty="0" smtClean="0"/>
              <a:t>Jot down people who have been influential in your life (in a good or bad way); free-write about them.</a:t>
            </a:r>
          </a:p>
          <a:p>
            <a:pPr lvl="1" eaLnBrk="1" hangingPunct="1">
              <a:defRPr/>
            </a:pPr>
            <a:r>
              <a:rPr lang="en-US" dirty="0" smtClean="0"/>
              <a:t>Jot down some lessons you know about life (e.g. “Don’t steal”). Write down where/how you learned them.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89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1331913"/>
            <a:ext cx="9190038"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457200" y="0"/>
            <a:ext cx="8229600" cy="1038225"/>
          </a:xfrm>
        </p:spPr>
        <p:txBody>
          <a:bodyPr/>
          <a:lstStyle/>
          <a:p>
            <a:pPr eaLnBrk="1" hangingPunct="1"/>
            <a:r>
              <a:rPr lang="en-US">
                <a:latin typeface="Calibri" charset="0"/>
              </a:rPr>
              <a:t>Outlining</a:t>
            </a:r>
          </a:p>
        </p:txBody>
      </p:sp>
      <p:pic>
        <p:nvPicPr>
          <p:cNvPr id="38916"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 y="1192213"/>
            <a:ext cx="9375775"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038225"/>
          </a:xfrm>
        </p:spPr>
        <p:txBody>
          <a:bodyPr/>
          <a:lstStyle/>
          <a:p>
            <a:pPr eaLnBrk="1" hangingPunct="1"/>
            <a:r>
              <a:rPr lang="en-US">
                <a:latin typeface="Calibri" charset="0"/>
              </a:rPr>
              <a:t>Outlining</a:t>
            </a:r>
          </a:p>
        </p:txBody>
      </p:sp>
      <p:grpSp>
        <p:nvGrpSpPr>
          <p:cNvPr id="40963" name="Group 8"/>
          <p:cNvGrpSpPr>
            <a:grpSpLocks/>
          </p:cNvGrpSpPr>
          <p:nvPr/>
        </p:nvGrpSpPr>
        <p:grpSpPr bwMode="auto">
          <a:xfrm>
            <a:off x="457200" y="1162050"/>
            <a:ext cx="7953375" cy="5695950"/>
            <a:chOff x="457200" y="1161715"/>
            <a:chExt cx="7953034" cy="5696285"/>
          </a:xfrm>
        </p:grpSpPr>
        <p:pic>
          <p:nvPicPr>
            <p:cNvPr id="409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61715"/>
              <a:ext cx="7953034" cy="569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7878" y="3548879"/>
              <a:ext cx="155444" cy="1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038225"/>
          </a:xfrm>
        </p:spPr>
        <p:txBody>
          <a:bodyPr/>
          <a:lstStyle/>
          <a:p>
            <a:pPr eaLnBrk="1" hangingPunct="1"/>
            <a:r>
              <a:rPr lang="en-US">
                <a:latin typeface="Calibri" charset="0"/>
              </a:rPr>
              <a:t>Outlining</a:t>
            </a:r>
          </a:p>
        </p:txBody>
      </p:sp>
      <p:sp>
        <p:nvSpPr>
          <p:cNvPr id="43011" name="Content Placeholder 2"/>
          <p:cNvSpPr>
            <a:spLocks noGrp="1"/>
          </p:cNvSpPr>
          <p:nvPr>
            <p:ph idx="1"/>
          </p:nvPr>
        </p:nvSpPr>
        <p:spPr>
          <a:xfrm>
            <a:off x="457200" y="1146175"/>
            <a:ext cx="8229600" cy="4979988"/>
          </a:xfrm>
        </p:spPr>
        <p:txBody>
          <a:bodyPr/>
          <a:lstStyle/>
          <a:p>
            <a:pPr eaLnBrk="1" hangingPunct="1"/>
            <a:r>
              <a:rPr lang="en-US">
                <a:latin typeface="Calibri" charset="0"/>
              </a:rPr>
              <a:t>Activity:</a:t>
            </a:r>
          </a:p>
          <a:p>
            <a:pPr lvl="1" eaLnBrk="1" hangingPunct="1"/>
            <a:r>
              <a:rPr lang="en-US">
                <a:latin typeface="Calibri" charset="0"/>
              </a:rPr>
              <a:t>In your groups, sort the strips into a five-paragraph essay.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038225"/>
          </a:xfrm>
        </p:spPr>
        <p:txBody>
          <a:bodyPr/>
          <a:lstStyle/>
          <a:p>
            <a:pPr eaLnBrk="1" hangingPunct="1"/>
            <a:r>
              <a:rPr lang="en-US">
                <a:latin typeface="Calibri" charset="0"/>
              </a:rPr>
              <a:t>Outlining</a:t>
            </a:r>
          </a:p>
        </p:txBody>
      </p:sp>
      <p:sp>
        <p:nvSpPr>
          <p:cNvPr id="45059" name="TextBox 2"/>
          <p:cNvSpPr txBox="1">
            <a:spLocks noChangeArrowheads="1"/>
          </p:cNvSpPr>
          <p:nvPr/>
        </p:nvSpPr>
        <p:spPr bwMode="auto">
          <a:xfrm>
            <a:off x="457200" y="866775"/>
            <a:ext cx="8526463"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	Students crying. Mountains of homework. Heaps of unfairness. This is what happens in Mr. Chapman’s class. </a:t>
            </a:r>
            <a:r>
              <a:rPr lang="en-US" sz="1800" b="1"/>
              <a:t>Mr. Chapman is the worst teacher in the world for many reasons.</a:t>
            </a:r>
            <a:endParaRPr lang="en-US" sz="1800"/>
          </a:p>
          <a:p>
            <a:pPr eaLnBrk="1" hangingPunct="1"/>
            <a:r>
              <a:rPr lang="en-US" sz="1800"/>
              <a:t>	One reason Mr. Chapman’s the worst teacher is that he locks kids in the closet. For example, one time Justin sneezed without covering his mouth and Mr. Chapman locked him in the closet with no food or water. Another time Antonio dropped his pencil and he was sentenced to three hours in the closet. Finally, when Katie mentioned Justin Bieber she got locked in the closet all day.</a:t>
            </a:r>
          </a:p>
          <a:p>
            <a:pPr eaLnBrk="1" hangingPunct="1"/>
            <a:r>
              <a:rPr lang="en-US" sz="1800"/>
              <a:t>	Another reason Mr. Chapman’s the worst teacher is that he gives too much homework. One time, for example, he gave twelve hours of reading in one night. Another time he gave us so many books to read that Vasilios collapsed from all the weight in his backpack. Finally, he makes us write four hundred pages a week in our writer’s notebooks!</a:t>
            </a:r>
          </a:p>
          <a:p>
            <a:pPr eaLnBrk="1" hangingPunct="1"/>
            <a:r>
              <a:rPr lang="en-US" sz="1800"/>
              <a:t>	Lastly, Mr. Chapman’s the worst teacher because he plays favorites with his students. For example, one time he gave Ryan twenty gold cards because he said “bless you,” but he took away all of Daniel’s when he didn’t say “bless you” loud enough.  Another time he made Isadora stand on one foot the whole class because she read only 44 minutes, but when Paloma read only 30 minutes he gave her a homework coupon.</a:t>
            </a:r>
          </a:p>
          <a:p>
            <a:pPr eaLnBrk="1" hangingPunct="1"/>
            <a:r>
              <a:rPr lang="en-US" sz="1800"/>
              <a:t>	In conclusion, Mr. Chapman is the worst teacher in the world because he throws kids in the closet, he gives way too much homework, and he’s unfair to students. He needs to be fired right away.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1825"/>
          </a:xfrm>
        </p:spPr>
        <p:txBody>
          <a:bodyPr rtlCol="0">
            <a:normAutofit fontScale="90000"/>
          </a:bodyPr>
          <a:lstStyle/>
          <a:p>
            <a:pPr eaLnBrk="1" fontAlgn="auto" hangingPunct="1">
              <a:spcAft>
                <a:spcPts val="0"/>
              </a:spcAft>
              <a:defRPr/>
            </a:pPr>
            <a:r>
              <a:rPr lang="en-US" b="1" u="sng" dirty="0" smtClean="0">
                <a:solidFill>
                  <a:srgbClr val="FF0000"/>
                </a:solidFill>
                <a:ea typeface="+mj-ea"/>
                <a:cs typeface="+mj-cs"/>
              </a:rPr>
              <a:t>I hate Monopoly.</a:t>
            </a:r>
          </a:p>
        </p:txBody>
      </p:sp>
      <p:graphicFrame>
        <p:nvGraphicFramePr>
          <p:cNvPr id="7" name="Table 6"/>
          <p:cNvGraphicFramePr>
            <a:graphicFrameLocks noGrp="1"/>
          </p:cNvGraphicFramePr>
          <p:nvPr/>
        </p:nvGraphicFramePr>
        <p:xfrm>
          <a:off x="0" y="1292225"/>
          <a:ext cx="9144000" cy="2882901"/>
        </p:xfrm>
        <a:graphic>
          <a:graphicData uri="http://schemas.openxmlformats.org/drawingml/2006/table">
            <a:tbl>
              <a:tblPr/>
              <a:tblGrid>
                <a:gridCol w="3048000"/>
                <a:gridCol w="3048000"/>
                <a:gridCol w="3048000"/>
              </a:tblGrid>
              <a:tr h="858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charset="0"/>
                          <a:ea typeface="ＭＳ Ｐゴシック" charset="0"/>
                          <a:cs typeface="ＭＳ Ｐゴシック" charset="0"/>
                        </a:rPr>
                        <a:t>It</a:t>
                      </a:r>
                      <a:r>
                        <a:rPr kumimoji="0" lang="ja-JP" altLang="en-US" sz="2000" b="1" i="0" u="none" strike="noStrike" cap="none" normalizeH="0" baseline="0">
                          <a:ln>
                            <a:noFill/>
                          </a:ln>
                          <a:solidFill>
                            <a:schemeClr val="bg1"/>
                          </a:solidFill>
                          <a:effectLst/>
                          <a:latin typeface="Calibri" charset="0"/>
                          <a:ea typeface="ＭＳ Ｐゴシック" charset="0"/>
                          <a:cs typeface="ＭＳ Ｐゴシック" charset="0"/>
                        </a:rPr>
                        <a:t>’</a:t>
                      </a:r>
                      <a:r>
                        <a:rPr kumimoji="0" lang="en-US" sz="2000" b="1" i="0" u="none" strike="noStrike" cap="none" normalizeH="0" baseline="0">
                          <a:ln>
                            <a:noFill/>
                          </a:ln>
                          <a:solidFill>
                            <a:schemeClr val="bg1"/>
                          </a:solidFill>
                          <a:effectLst/>
                          <a:latin typeface="Calibri" charset="0"/>
                          <a:ea typeface="ＭＳ Ｐゴシック" charset="0"/>
                          <a:cs typeface="ＭＳ Ｐゴシック" charset="0"/>
                        </a:rPr>
                        <a:t>s boring.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charset="0"/>
                          <a:ea typeface="ＭＳ Ｐゴシック" charset="0"/>
                          <a:cs typeface="ＭＳ Ｐゴシック" charset="0"/>
                        </a:rPr>
                        <a:t>Everyone always steals from the bank.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charset="0"/>
                          <a:ea typeface="ＭＳ Ｐゴシック" charset="0"/>
                          <a:cs typeface="ＭＳ Ｐゴシック" charset="0"/>
                        </a:rPr>
                        <a:t>I cry every time I lose.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74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r>
              <a:tr h="674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r>
              <a:tr h="674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rgbClr val="000000"/>
                          </a:solidFill>
                          <a:effectLst/>
                          <a:latin typeface="Calibri" charset="0"/>
                          <a:ea typeface="ＭＳ Ｐゴシック" charset="0"/>
                          <a:cs typeface="ＭＳ Ｐゴシック"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15922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1211263"/>
            <a:ext cx="8102600" cy="17907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bodyPr>
          <a:lstStyle/>
          <a:p>
            <a:pPr algn="ctr" fontAlgn="auto">
              <a:spcBef>
                <a:spcPts val="0"/>
              </a:spcBef>
              <a:spcAft>
                <a:spcPts val="0"/>
              </a:spcAft>
              <a:defRPr/>
            </a:pPr>
            <a:endParaRPr lang="en-US">
              <a:solidFill>
                <a:srgbClr val="FFFFFF"/>
              </a:solidFill>
              <a:latin typeface="Calibri" charset="0"/>
              <a:ea typeface="ＭＳ Ｐゴシック" charset="0"/>
              <a:cs typeface="ＭＳ Ｐゴシック" charset="0"/>
            </a:endParaRPr>
          </a:p>
          <a:p>
            <a:pPr algn="ctr" fontAlgn="auto">
              <a:spcBef>
                <a:spcPts val="0"/>
              </a:spcBef>
              <a:spcAft>
                <a:spcPts val="0"/>
              </a:spcAft>
              <a:defRPr/>
            </a:pPr>
            <a:endParaRPr lang="en-US">
              <a:solidFill>
                <a:srgbClr val="FFFFFF"/>
              </a:solidFill>
              <a:latin typeface="Calibri" charset="0"/>
              <a:ea typeface="ＭＳ Ｐゴシック" charset="0"/>
              <a:cs typeface="ＭＳ Ｐゴシック" charset="0"/>
            </a:endParaRPr>
          </a:p>
          <a:p>
            <a:pPr algn="ctr" fontAlgn="auto">
              <a:spcBef>
                <a:spcPts val="0"/>
              </a:spcBef>
              <a:spcAft>
                <a:spcPts val="0"/>
              </a:spcAft>
              <a:defRPr/>
            </a:pPr>
            <a:endParaRPr lang="en-US">
              <a:solidFill>
                <a:srgbClr val="FFFFFF"/>
              </a:solidFill>
              <a:latin typeface="Calibri" charset="0"/>
              <a:ea typeface="ＭＳ Ｐゴシック" charset="0"/>
              <a:cs typeface="ＭＳ Ｐゴシック" charset="0"/>
            </a:endParaRPr>
          </a:p>
          <a:p>
            <a:pPr algn="ctr" fontAlgn="auto">
              <a:spcBef>
                <a:spcPts val="0"/>
              </a:spcBef>
              <a:spcAft>
                <a:spcPts val="0"/>
              </a:spcAft>
              <a:defRPr/>
            </a:pPr>
            <a:endParaRPr lang="en-US">
              <a:solidFill>
                <a:srgbClr val="FFFFFF"/>
              </a:solidFill>
              <a:latin typeface="Calibri" charset="0"/>
              <a:ea typeface="ＭＳ Ｐゴシック" charset="0"/>
              <a:cs typeface="ＭＳ Ｐゴシック" charset="0"/>
            </a:endParaRPr>
          </a:p>
          <a:p>
            <a:pPr algn="ctr" fontAlgn="auto">
              <a:spcBef>
                <a:spcPts val="0"/>
              </a:spcBef>
              <a:spcAft>
                <a:spcPts val="0"/>
              </a:spcAft>
              <a:defRPr/>
            </a:pPr>
            <a:endParaRPr lang="en-US">
              <a:solidFill>
                <a:srgbClr val="FFFFFF"/>
              </a:solidFill>
              <a:latin typeface="Calibri" charset="0"/>
              <a:ea typeface="ＭＳ Ｐゴシック" charset="0"/>
              <a:cs typeface="ＭＳ Ｐゴシック" charset="0"/>
            </a:endParaRPr>
          </a:p>
        </p:txBody>
      </p:sp>
      <p:sp>
        <p:nvSpPr>
          <p:cNvPr id="19458" name="Title 1"/>
          <p:cNvSpPr>
            <a:spLocks noGrp="1"/>
          </p:cNvSpPr>
          <p:nvPr>
            <p:ph type="title"/>
          </p:nvPr>
        </p:nvSpPr>
        <p:spPr>
          <a:xfrm>
            <a:off x="457200" y="1211263"/>
            <a:ext cx="8229600" cy="1143000"/>
          </a:xfrm>
        </p:spPr>
        <p:txBody>
          <a:bodyPr rtlCol="0">
            <a:normAutofit fontScale="90000"/>
          </a:bodyPr>
          <a:lstStyle/>
          <a:p>
            <a:pPr eaLnBrk="1" fontAlgn="auto" hangingPunct="1">
              <a:spcAft>
                <a:spcPts val="0"/>
              </a:spcAft>
              <a:defRPr/>
            </a:pPr>
            <a:r>
              <a:rPr lang="en-US" sz="2400" b="1" u="sng" smtClean="0">
                <a:latin typeface="Calibri" charset="0"/>
              </a:rPr>
              <a:t>1</a:t>
            </a:r>
            <a:r>
              <a:rPr lang="en-US" sz="2400" b="1" u="sng" baseline="30000" smtClean="0">
                <a:latin typeface="Calibri" charset="0"/>
              </a:rPr>
              <a:t>st</a:t>
            </a:r>
            <a:r>
              <a:rPr lang="en-US" sz="2400" b="1" u="sng" smtClean="0">
                <a:latin typeface="Calibri" charset="0"/>
              </a:rPr>
              <a:t> Body Paragraph &amp; Topic Sentence</a:t>
            </a:r>
            <a:br>
              <a:rPr lang="en-US" sz="2400" b="1" u="sng" smtClean="0">
                <a:latin typeface="Calibri" charset="0"/>
              </a:rPr>
            </a:br>
            <a:r>
              <a:rPr lang="en-US" sz="2400" b="1" u="sng" smtClean="0">
                <a:latin typeface="Calibri" charset="0"/>
              </a:rPr>
              <a:t/>
            </a:r>
            <a:br>
              <a:rPr lang="en-US" sz="2400" b="1" u="sng" smtClean="0">
                <a:latin typeface="Calibri" charset="0"/>
              </a:rPr>
            </a:br>
            <a:endParaRPr lang="en-US" sz="2400" u="sng" smtClean="0">
              <a:latin typeface="Calibri" charset="0"/>
            </a:endParaRPr>
          </a:p>
        </p:txBody>
      </p:sp>
      <p:sp>
        <p:nvSpPr>
          <p:cNvPr id="8" name="Rectangle 7"/>
          <p:cNvSpPr/>
          <p:nvPr/>
        </p:nvSpPr>
        <p:spPr>
          <a:xfrm>
            <a:off x="457200" y="16002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dirty="0">
                <a:solidFill>
                  <a:srgbClr val="FFFFFF"/>
                </a:solidFill>
                <a:ea typeface="ＭＳ Ｐゴシック" charset="-128"/>
                <a:cs typeface="ＭＳ Ｐゴシック" charset="-128"/>
              </a:rPr>
              <a:t>Evidence 1A</a:t>
            </a:r>
          </a:p>
        </p:txBody>
      </p:sp>
      <p:sp>
        <p:nvSpPr>
          <p:cNvPr id="9" name="Rectangle 8"/>
          <p:cNvSpPr/>
          <p:nvPr/>
        </p:nvSpPr>
        <p:spPr>
          <a:xfrm>
            <a:off x="4419600" y="16002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10" name="Rectangle 9"/>
          <p:cNvSpPr/>
          <p:nvPr/>
        </p:nvSpPr>
        <p:spPr>
          <a:xfrm>
            <a:off x="8102600" y="16002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pic>
        <p:nvPicPr>
          <p:cNvPr id="19" name="Picture 18" descr="AA04975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225" y="274638"/>
            <a:ext cx="93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LS00329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31200" y="0"/>
            <a:ext cx="711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A044538.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9813" y="-28575"/>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457200" y="33909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24" name="Rectangle 23"/>
          <p:cNvSpPr/>
          <p:nvPr/>
        </p:nvSpPr>
        <p:spPr>
          <a:xfrm>
            <a:off x="4419600" y="33909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25" name="Rectangle 24"/>
          <p:cNvSpPr/>
          <p:nvPr/>
        </p:nvSpPr>
        <p:spPr>
          <a:xfrm>
            <a:off x="8102600" y="33909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26" name="Rectangle 25"/>
          <p:cNvSpPr/>
          <p:nvPr/>
        </p:nvSpPr>
        <p:spPr>
          <a:xfrm>
            <a:off x="457200" y="3001963"/>
            <a:ext cx="8102600" cy="17907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algn="ctr" fontAlgn="auto">
              <a:lnSpc>
                <a:spcPct val="90000"/>
              </a:lnSpc>
              <a:spcBef>
                <a:spcPts val="0"/>
              </a:spcBef>
              <a:spcAft>
                <a:spcPts val="0"/>
              </a:spcAft>
              <a:defRPr/>
            </a:pPr>
            <a:endParaRPr lang="en-US" b="1" u="sng">
              <a:solidFill>
                <a:schemeClr val="tx1"/>
              </a:solidFill>
              <a:latin typeface="Calibri" charset="0"/>
              <a:ea typeface="ＭＳ Ｐゴシック" charset="0"/>
              <a:cs typeface="ＭＳ Ｐゴシック" charset="0"/>
            </a:endParaRPr>
          </a:p>
          <a:p>
            <a:pPr algn="ctr" fontAlgn="auto">
              <a:lnSpc>
                <a:spcPct val="90000"/>
              </a:lnSpc>
              <a:spcBef>
                <a:spcPts val="0"/>
              </a:spcBef>
              <a:spcAft>
                <a:spcPts val="0"/>
              </a:spcAft>
              <a:defRPr/>
            </a:pPr>
            <a:endParaRPr lang="en-US" b="1" u="sng">
              <a:solidFill>
                <a:schemeClr val="tx1"/>
              </a:solidFill>
              <a:latin typeface="Calibri" charset="0"/>
              <a:ea typeface="ＭＳ Ｐゴシック" charset="0"/>
              <a:cs typeface="ＭＳ Ｐゴシック" charset="0"/>
            </a:endParaRPr>
          </a:p>
          <a:p>
            <a:pPr algn="ctr" fontAlgn="auto">
              <a:lnSpc>
                <a:spcPct val="90000"/>
              </a:lnSpc>
              <a:spcBef>
                <a:spcPts val="0"/>
              </a:spcBef>
              <a:spcAft>
                <a:spcPts val="0"/>
              </a:spcAft>
              <a:defRPr/>
            </a:pPr>
            <a:endParaRPr lang="en-US" b="1" u="sng">
              <a:solidFill>
                <a:schemeClr val="tx1"/>
              </a:solidFill>
              <a:latin typeface="Calibri" charset="0"/>
              <a:ea typeface="ＭＳ Ｐゴシック" charset="0"/>
              <a:cs typeface="ＭＳ Ｐゴシック" charset="0"/>
            </a:endParaRPr>
          </a:p>
          <a:p>
            <a:pPr algn="ctr" fontAlgn="auto">
              <a:lnSpc>
                <a:spcPct val="90000"/>
              </a:lnSpc>
              <a:spcBef>
                <a:spcPts val="0"/>
              </a:spcBef>
              <a:spcAft>
                <a:spcPts val="0"/>
              </a:spcAft>
              <a:defRPr/>
            </a:pPr>
            <a:r>
              <a:rPr lang="en-US" b="1" u="sng">
                <a:solidFill>
                  <a:schemeClr val="tx1"/>
                </a:solidFill>
                <a:latin typeface="Calibri" charset="0"/>
                <a:ea typeface="ＭＳ Ｐゴシック" charset="0"/>
                <a:cs typeface="ＭＳ Ｐゴシック" charset="0"/>
              </a:rPr>
              <a:t/>
            </a:r>
            <a:br>
              <a:rPr lang="en-US" b="1" u="sng">
                <a:solidFill>
                  <a:schemeClr val="tx1"/>
                </a:solidFill>
                <a:latin typeface="Calibri" charset="0"/>
                <a:ea typeface="ＭＳ Ｐゴシック" charset="0"/>
                <a:cs typeface="ＭＳ Ｐゴシック" charset="0"/>
              </a:rPr>
            </a:br>
            <a:r>
              <a:rPr lang="en-US" b="1" u="sng">
                <a:solidFill>
                  <a:schemeClr val="tx1"/>
                </a:solidFill>
                <a:latin typeface="Calibri" charset="0"/>
                <a:ea typeface="ＭＳ Ｐゴシック" charset="0"/>
                <a:cs typeface="ＭＳ Ｐゴシック" charset="0"/>
              </a:rPr>
              <a:t/>
            </a:r>
            <a:br>
              <a:rPr lang="en-US" b="1" u="sng">
                <a:solidFill>
                  <a:schemeClr val="tx1"/>
                </a:solidFill>
                <a:latin typeface="Calibri" charset="0"/>
                <a:ea typeface="ＭＳ Ｐゴシック" charset="0"/>
                <a:cs typeface="ＭＳ Ｐゴシック" charset="0"/>
              </a:rPr>
            </a:br>
            <a:endParaRPr lang="en-US">
              <a:solidFill>
                <a:srgbClr val="FFFFFF"/>
              </a:solidFill>
              <a:latin typeface="Calibri" charset="0"/>
              <a:ea typeface="ＭＳ Ｐゴシック" charset="0"/>
              <a:cs typeface="ＭＳ Ｐゴシック" charset="0"/>
            </a:endParaRPr>
          </a:p>
        </p:txBody>
      </p:sp>
      <p:sp>
        <p:nvSpPr>
          <p:cNvPr id="27" name="Rectangle 26"/>
          <p:cNvSpPr/>
          <p:nvPr/>
        </p:nvSpPr>
        <p:spPr>
          <a:xfrm>
            <a:off x="457200" y="51816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28" name="Rectangle 27"/>
          <p:cNvSpPr/>
          <p:nvPr/>
        </p:nvSpPr>
        <p:spPr>
          <a:xfrm>
            <a:off x="4419600" y="51816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29" name="Rectangle 28"/>
          <p:cNvSpPr/>
          <p:nvPr/>
        </p:nvSpPr>
        <p:spPr>
          <a:xfrm>
            <a:off x="8102600" y="51816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30" name="Rectangle 29"/>
          <p:cNvSpPr/>
          <p:nvPr/>
        </p:nvSpPr>
        <p:spPr>
          <a:xfrm>
            <a:off x="457200" y="4792663"/>
            <a:ext cx="8102600" cy="17907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sz="2300">
              <a:solidFill>
                <a:srgbClr val="000000"/>
              </a:solidFill>
              <a:latin typeface="Calibri" charset="0"/>
              <a:ea typeface="ＭＳ Ｐゴシック" charset="0"/>
              <a:cs typeface="ＭＳ Ｐゴシック" charset="0"/>
            </a:endParaRPr>
          </a:p>
          <a:p>
            <a:pPr algn="ctr" fontAlgn="auto">
              <a:spcBef>
                <a:spcPts val="0"/>
              </a:spcBef>
              <a:spcAft>
                <a:spcPts val="0"/>
              </a:spcAft>
              <a:defRPr/>
            </a:pPr>
            <a:endParaRPr lang="en-US" sz="2300">
              <a:solidFill>
                <a:srgbClr val="000000"/>
              </a:solidFill>
              <a:latin typeface="Calibri" charset="0"/>
              <a:ea typeface="ＭＳ Ｐゴシック" charset="0"/>
              <a:cs typeface="ＭＳ Ｐゴシック" charset="0"/>
            </a:endParaRPr>
          </a:p>
          <a:p>
            <a:pPr algn="ctr" fontAlgn="auto">
              <a:spcBef>
                <a:spcPts val="0"/>
              </a:spcBef>
              <a:spcAft>
                <a:spcPts val="0"/>
              </a:spcAft>
              <a:defRPr/>
            </a:pPr>
            <a:endParaRPr lang="en-US" sz="2300">
              <a:solidFill>
                <a:srgbClr val="000000"/>
              </a:solidFill>
              <a:latin typeface="Calibri" charset="0"/>
              <a:ea typeface="ＭＳ Ｐゴシック" charset="0"/>
              <a:cs typeface="ＭＳ Ｐゴシック" charset="0"/>
            </a:endParaRPr>
          </a:p>
          <a:p>
            <a:pPr algn="ctr" fontAlgn="auto">
              <a:spcBef>
                <a:spcPts val="0"/>
              </a:spcBef>
              <a:spcAft>
                <a:spcPts val="0"/>
              </a:spcAft>
              <a:defRPr/>
            </a:pPr>
            <a:endParaRPr lang="en-US" sz="2300">
              <a:solidFill>
                <a:srgbClr val="000000"/>
              </a:solidFill>
              <a:latin typeface="Calibri" charset="0"/>
              <a:ea typeface="ＭＳ Ｐゴシック" charset="0"/>
              <a:cs typeface="ＭＳ Ｐゴシック" charset="0"/>
            </a:endParaRPr>
          </a:p>
        </p:txBody>
      </p:sp>
      <p:pic>
        <p:nvPicPr>
          <p:cNvPr id="31" name="Picture 30" descr="AA028240.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54138" y="98425"/>
            <a:ext cx="577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4191000" y="16002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33" name="Rectangle 32"/>
          <p:cNvSpPr/>
          <p:nvPr/>
        </p:nvSpPr>
        <p:spPr>
          <a:xfrm>
            <a:off x="4191000" y="33909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34" name="Rectangle 33"/>
          <p:cNvSpPr/>
          <p:nvPr/>
        </p:nvSpPr>
        <p:spPr>
          <a:xfrm>
            <a:off x="4191000" y="51816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35" name="Rectangle 34"/>
          <p:cNvSpPr/>
          <p:nvPr/>
        </p:nvSpPr>
        <p:spPr>
          <a:xfrm>
            <a:off x="7661275" y="1600200"/>
            <a:ext cx="898525"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36" name="Rectangle 35"/>
          <p:cNvSpPr/>
          <p:nvPr/>
        </p:nvSpPr>
        <p:spPr>
          <a:xfrm>
            <a:off x="7661275" y="3390900"/>
            <a:ext cx="898525"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sp>
        <p:nvSpPr>
          <p:cNvPr id="37" name="Rectangle 36"/>
          <p:cNvSpPr/>
          <p:nvPr/>
        </p:nvSpPr>
        <p:spPr>
          <a:xfrm>
            <a:off x="7661275" y="5181600"/>
            <a:ext cx="898525"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solidFill>
                <a:srgbClr val="FFFFFF"/>
              </a:solidFill>
              <a:ea typeface="ＭＳ Ｐゴシック" charset="-128"/>
              <a:cs typeface="ＭＳ Ｐゴシック" charset="-128"/>
            </a:endParaRPr>
          </a:p>
        </p:txBody>
      </p:sp>
      <p:pic>
        <p:nvPicPr>
          <p:cNvPr id="38" name="Picture 37" descr="AA02820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1988" y="-28575"/>
            <a:ext cx="7604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4191000" y="16002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1B</a:t>
            </a:r>
          </a:p>
        </p:txBody>
      </p:sp>
      <p:sp>
        <p:nvSpPr>
          <p:cNvPr id="40" name="Rectangle 39"/>
          <p:cNvSpPr/>
          <p:nvPr/>
        </p:nvSpPr>
        <p:spPr>
          <a:xfrm>
            <a:off x="7493000" y="16002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1C</a:t>
            </a:r>
          </a:p>
        </p:txBody>
      </p:sp>
      <p:sp>
        <p:nvSpPr>
          <p:cNvPr id="41" name="Rectangle 40"/>
          <p:cNvSpPr/>
          <p:nvPr/>
        </p:nvSpPr>
        <p:spPr>
          <a:xfrm>
            <a:off x="457200" y="33909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2A</a:t>
            </a:r>
          </a:p>
        </p:txBody>
      </p:sp>
      <p:sp>
        <p:nvSpPr>
          <p:cNvPr id="42" name="Rectangle 41"/>
          <p:cNvSpPr/>
          <p:nvPr/>
        </p:nvSpPr>
        <p:spPr>
          <a:xfrm>
            <a:off x="4191000" y="33909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2B</a:t>
            </a:r>
          </a:p>
        </p:txBody>
      </p:sp>
      <p:sp>
        <p:nvSpPr>
          <p:cNvPr id="43" name="Rectangle 42"/>
          <p:cNvSpPr/>
          <p:nvPr/>
        </p:nvSpPr>
        <p:spPr>
          <a:xfrm>
            <a:off x="7493000" y="33909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2C</a:t>
            </a:r>
          </a:p>
        </p:txBody>
      </p:sp>
      <p:sp>
        <p:nvSpPr>
          <p:cNvPr id="47" name="Rectangle 46"/>
          <p:cNvSpPr/>
          <p:nvPr/>
        </p:nvSpPr>
        <p:spPr>
          <a:xfrm>
            <a:off x="457200" y="51816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3A</a:t>
            </a:r>
          </a:p>
        </p:txBody>
      </p:sp>
      <p:sp>
        <p:nvSpPr>
          <p:cNvPr id="48" name="Rectangle 47"/>
          <p:cNvSpPr/>
          <p:nvPr/>
        </p:nvSpPr>
        <p:spPr>
          <a:xfrm>
            <a:off x="4191000" y="51816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3B</a:t>
            </a:r>
          </a:p>
        </p:txBody>
      </p:sp>
      <p:sp>
        <p:nvSpPr>
          <p:cNvPr id="49" name="Rectangle 48"/>
          <p:cNvSpPr/>
          <p:nvPr/>
        </p:nvSpPr>
        <p:spPr>
          <a:xfrm>
            <a:off x="7493000" y="51816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r>
              <a:rPr lang="en-US">
                <a:solidFill>
                  <a:srgbClr val="FFFFFF"/>
                </a:solidFill>
                <a:ea typeface="ＭＳ Ｐゴシック" charset="-128"/>
                <a:cs typeface="ＭＳ Ｐゴシック" charset="-128"/>
              </a:rPr>
              <a:t>Evidence 3C</a:t>
            </a:r>
          </a:p>
        </p:txBody>
      </p:sp>
      <p:sp>
        <p:nvSpPr>
          <p:cNvPr id="49186" name="TextBox 49"/>
          <p:cNvSpPr txBox="1">
            <a:spLocks noChangeArrowheads="1"/>
          </p:cNvSpPr>
          <p:nvPr/>
        </p:nvSpPr>
        <p:spPr bwMode="auto">
          <a:xfrm>
            <a:off x="1524000" y="274638"/>
            <a:ext cx="6170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t>Introduction</a:t>
            </a:r>
          </a:p>
          <a:p>
            <a:pPr algn="ctr" eaLnBrk="1" hangingPunct="1"/>
            <a:r>
              <a:rPr lang="en-US" sz="2000" b="1"/>
              <a:t>Thesis (at end of intro): We need to stop bullying</a:t>
            </a:r>
          </a:p>
        </p:txBody>
      </p:sp>
      <p:sp>
        <p:nvSpPr>
          <p:cNvPr id="44" name="Title 1"/>
          <p:cNvSpPr txBox="1">
            <a:spLocks/>
          </p:cNvSpPr>
          <p:nvPr/>
        </p:nvSpPr>
        <p:spPr bwMode="auto">
          <a:xfrm>
            <a:off x="76200" y="8382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b="1"/>
              <a:t>One reason we need to stop bullying is that it happens too often.</a:t>
            </a:r>
            <a:endParaRPr lang="en-US" sz="2200"/>
          </a:p>
        </p:txBody>
      </p:sp>
      <p:sp>
        <p:nvSpPr>
          <p:cNvPr id="45" name="Title 1"/>
          <p:cNvSpPr txBox="1">
            <a:spLocks/>
          </p:cNvSpPr>
          <p:nvPr/>
        </p:nvSpPr>
        <p:spPr bwMode="auto">
          <a:xfrm>
            <a:off x="457200" y="3001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u="sng"/>
              <a:t>2</a:t>
            </a:r>
            <a:r>
              <a:rPr lang="en-US" b="1" u="sng" baseline="30000"/>
              <a:t>nd</a:t>
            </a:r>
            <a:r>
              <a:rPr lang="en-US" b="1" u="sng"/>
              <a:t> Body Paragraph &amp; Topic Sentence</a:t>
            </a:r>
            <a:br>
              <a:rPr lang="en-US" b="1" u="sng"/>
            </a:br>
            <a:r>
              <a:rPr lang="en-US" b="1" u="sng"/>
              <a:t/>
            </a:r>
            <a:br>
              <a:rPr lang="en-US" b="1" u="sng"/>
            </a:br>
            <a:endParaRPr lang="en-US" u="sng"/>
          </a:p>
        </p:txBody>
      </p:sp>
      <p:sp>
        <p:nvSpPr>
          <p:cNvPr id="46" name="Title 1"/>
          <p:cNvSpPr txBox="1">
            <a:spLocks/>
          </p:cNvSpPr>
          <p:nvPr/>
        </p:nvSpPr>
        <p:spPr bwMode="auto">
          <a:xfrm>
            <a:off x="330200" y="47926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u="sng"/>
              <a:t>3</a:t>
            </a:r>
            <a:r>
              <a:rPr lang="en-US" b="1" u="sng" baseline="30000"/>
              <a:t>rd</a:t>
            </a:r>
            <a:r>
              <a:rPr lang="en-US" b="1" u="sng"/>
              <a:t> Body Paragraph &amp; Topic Sentence</a:t>
            </a:r>
            <a:br>
              <a:rPr lang="en-US" b="1" u="sng"/>
            </a:br>
            <a:r>
              <a:rPr lang="en-US" b="1" u="sng"/>
              <a:t/>
            </a:r>
            <a:br>
              <a:rPr lang="en-US" b="1" u="sng"/>
            </a:br>
            <a:endParaRPr lang="en-US" u="sng"/>
          </a:p>
        </p:txBody>
      </p:sp>
      <p:sp>
        <p:nvSpPr>
          <p:cNvPr id="50" name="Title 1"/>
          <p:cNvSpPr txBox="1">
            <a:spLocks/>
          </p:cNvSpPr>
          <p:nvPr/>
        </p:nvSpPr>
        <p:spPr bwMode="auto">
          <a:xfrm>
            <a:off x="355600" y="2590800"/>
            <a:ext cx="833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b="1"/>
              <a:t>Another reason is that it hurts students emotionally and academically.</a:t>
            </a:r>
            <a:endParaRPr lang="en-US" sz="2200"/>
          </a:p>
        </p:txBody>
      </p:sp>
      <p:sp>
        <p:nvSpPr>
          <p:cNvPr id="51" name="Title 1"/>
          <p:cNvSpPr txBox="1">
            <a:spLocks/>
          </p:cNvSpPr>
          <p:nvPr/>
        </p:nvSpPr>
        <p:spPr bwMode="auto">
          <a:xfrm>
            <a:off x="228600" y="4419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b="1"/>
              <a:t>Finally, kids who are bullied are more likely to try to commit suicide.</a:t>
            </a:r>
            <a:endParaRPr lang="en-US" sz="22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Duck2.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19458"/>
                                        </p:tgtEl>
                                      </p:cBhvr>
                                    </p:animEffect>
                                    <p:set>
                                      <p:cBhvr>
                                        <p:cTn id="27" dur="1" fill="hold">
                                          <p:stCondLst>
                                            <p:cond delay="499"/>
                                          </p:stCondLst>
                                        </p:cTn>
                                        <p:tgtEl>
                                          <p:spTgt spid="1945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6"/>
                                        </p:tgtEl>
                                      </p:cBhvr>
                                    </p:animEffect>
                                    <p:set>
                                      <p:cBhvr>
                                        <p:cTn id="30" dur="1" fill="hold">
                                          <p:stCondLst>
                                            <p:cond delay="499"/>
                                          </p:stCondLst>
                                        </p:cTn>
                                        <p:tgtEl>
                                          <p:spTgt spid="4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4" grpId="0"/>
      <p:bldP spid="45" grpId="0"/>
      <p:bldP spid="46"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atin typeface="Calibri" charset="0"/>
              </a:rPr>
              <a:t>Why Workshop Model?</a:t>
            </a:r>
          </a:p>
        </p:txBody>
      </p:sp>
      <p:sp>
        <p:nvSpPr>
          <p:cNvPr id="2" name="Content Placeholder 2"/>
          <p:cNvSpPr>
            <a:spLocks noGrp="1"/>
          </p:cNvSpPr>
          <p:nvPr>
            <p:ph idx="1"/>
          </p:nvPr>
        </p:nvSpPr>
        <p:spPr>
          <a:xfrm>
            <a:off x="457200" y="1417638"/>
            <a:ext cx="8229600" cy="5165725"/>
          </a:xfrm>
        </p:spPr>
        <p:txBody>
          <a:bodyPr>
            <a:normAutofit fontScale="92500" lnSpcReduction="20000"/>
          </a:bodyPr>
          <a:lstStyle/>
          <a:p>
            <a:pPr eaLnBrk="1" hangingPunct="1">
              <a:defRPr/>
            </a:pPr>
            <a:r>
              <a:rPr lang="en-US" dirty="0" smtClean="0">
                <a:latin typeface="Calibri" charset="0"/>
              </a:rPr>
              <a:t>Done effectively, the model fosters:</a:t>
            </a:r>
            <a:endParaRPr lang="en-US" dirty="0">
              <a:latin typeface="Calibri" charset="0"/>
            </a:endParaRPr>
          </a:p>
          <a:p>
            <a:pPr lvl="1" eaLnBrk="1" hangingPunct="1">
              <a:defRPr/>
            </a:pPr>
            <a:r>
              <a:rPr lang="en-US" dirty="0" smtClean="0">
                <a:latin typeface="Calibri" charset="0"/>
              </a:rPr>
              <a:t>Independence</a:t>
            </a:r>
          </a:p>
          <a:p>
            <a:pPr lvl="2" eaLnBrk="1" hangingPunct="1">
              <a:defRPr/>
            </a:pPr>
            <a:r>
              <a:rPr lang="en-US" dirty="0" smtClean="0">
                <a:latin typeface="Calibri" charset="0"/>
              </a:rPr>
              <a:t>Students learn interchangeable strategies they can use again and again on their own.</a:t>
            </a:r>
            <a:endParaRPr lang="en-US" dirty="0">
              <a:latin typeface="Calibri" charset="0"/>
            </a:endParaRPr>
          </a:p>
          <a:p>
            <a:pPr lvl="1" eaLnBrk="1" hangingPunct="1">
              <a:defRPr/>
            </a:pPr>
            <a:r>
              <a:rPr lang="en-US" dirty="0" smtClean="0">
                <a:latin typeface="Calibri" charset="0"/>
              </a:rPr>
              <a:t>Differentiation</a:t>
            </a:r>
          </a:p>
          <a:p>
            <a:pPr lvl="2" eaLnBrk="1" hangingPunct="1">
              <a:defRPr/>
            </a:pPr>
            <a:r>
              <a:rPr lang="en-US" dirty="0" smtClean="0">
                <a:latin typeface="Calibri" charset="0"/>
              </a:rPr>
              <a:t>Students read and write at their own level </a:t>
            </a:r>
            <a:r>
              <a:rPr lang="en-US" u="sng" dirty="0" smtClean="0">
                <a:latin typeface="Calibri" charset="0"/>
              </a:rPr>
              <a:t>and</a:t>
            </a:r>
            <a:r>
              <a:rPr lang="en-US" dirty="0" smtClean="0">
                <a:latin typeface="Calibri" charset="0"/>
              </a:rPr>
              <a:t> there’s a lot more time for individual and group conferencing.</a:t>
            </a:r>
            <a:endParaRPr lang="en-US" dirty="0">
              <a:latin typeface="Calibri" charset="0"/>
            </a:endParaRPr>
          </a:p>
          <a:p>
            <a:pPr lvl="1" eaLnBrk="1" hangingPunct="1">
              <a:defRPr/>
            </a:pPr>
            <a:r>
              <a:rPr lang="en-US" dirty="0">
                <a:latin typeface="Calibri" charset="0"/>
              </a:rPr>
              <a:t>Excitement about reading and </a:t>
            </a:r>
            <a:r>
              <a:rPr lang="en-US" dirty="0" smtClean="0">
                <a:latin typeface="Calibri" charset="0"/>
              </a:rPr>
              <a:t>writing</a:t>
            </a:r>
          </a:p>
          <a:p>
            <a:pPr lvl="2" eaLnBrk="1" hangingPunct="1">
              <a:defRPr/>
            </a:pPr>
            <a:r>
              <a:rPr lang="en-US" dirty="0">
                <a:latin typeface="Calibri" charset="0"/>
              </a:rPr>
              <a:t> </a:t>
            </a:r>
            <a:r>
              <a:rPr lang="en-US" dirty="0" smtClean="0">
                <a:latin typeface="Calibri" charset="0"/>
              </a:rPr>
              <a:t>When students choose what to read and write, they have more ownership, they’re introduced to other genres, and they get their friends excited about reading and writing.</a:t>
            </a:r>
          </a:p>
          <a:p>
            <a:pPr lvl="1" eaLnBrk="1" hangingPunct="1">
              <a:defRPr/>
            </a:pPr>
            <a:r>
              <a:rPr lang="en-US" dirty="0" smtClean="0">
                <a:latin typeface="Calibri" charset="0"/>
              </a:rPr>
              <a:t>Increased reading and writing abilities (and scores)</a:t>
            </a:r>
          </a:p>
          <a:p>
            <a:pPr lvl="2" eaLnBrk="1" hangingPunct="1">
              <a:defRPr/>
            </a:pPr>
            <a:r>
              <a:rPr lang="en-US" dirty="0" smtClean="0">
                <a:latin typeface="Calibri" charset="0"/>
              </a:rPr>
              <a:t> From my experience, students in the workshop model, especially lower level students, grow exponentially as readers and make major leaps as writers.</a:t>
            </a:r>
          </a:p>
          <a:p>
            <a:pPr lvl="2" eaLnBrk="1" hangingPunct="1">
              <a:defRPr/>
            </a:pP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8"/>
          <p:cNvSpPr>
            <a:spLocks noGrp="1"/>
          </p:cNvSpPr>
          <p:nvPr>
            <p:ph type="title"/>
          </p:nvPr>
        </p:nvSpPr>
        <p:spPr>
          <a:xfrm>
            <a:off x="0" y="1798638"/>
            <a:ext cx="2438400" cy="5059362"/>
          </a:xfrm>
          <a:solidFill>
            <a:srgbClr val="3366FF">
              <a:alpha val="49019"/>
            </a:srgbClr>
          </a:solidFill>
          <a:ln w="12700">
            <a:solidFill>
              <a:schemeClr val="tx1"/>
            </a:solidFill>
            <a:miter lim="800000"/>
            <a:headEnd/>
            <a:tailEnd/>
          </a:ln>
        </p:spPr>
        <p:txBody>
          <a:bodyPr/>
          <a:lstStyle/>
          <a:p>
            <a:pPr algn="l" eaLnBrk="1" hangingPunct="1"/>
            <a:r>
              <a:rPr lang="en-US" sz="2800">
                <a:latin typeface="Arial" charset="0"/>
                <a:cs typeface="Arial" charset="0"/>
              </a:rPr>
              <a:t>For example, one study shows that </a:t>
            </a:r>
            <a:r>
              <a:rPr lang="ja-JP" altLang="en-US" sz="2800">
                <a:latin typeface="Arial" charset="0"/>
                <a:cs typeface="Arial" charset="0"/>
              </a:rPr>
              <a:t>“</a:t>
            </a:r>
            <a:r>
              <a:rPr lang="en-US" altLang="ja-JP" sz="2800">
                <a:latin typeface="Arial" charset="0"/>
                <a:cs typeface="Arial" charset="0"/>
              </a:rPr>
              <a:t>every 7 minutes a child is bullied.</a:t>
            </a:r>
            <a:r>
              <a:rPr lang="ja-JP" altLang="en-US" sz="2800">
                <a:latin typeface="Arial" charset="0"/>
                <a:cs typeface="Arial" charset="0"/>
              </a:rPr>
              <a:t>”</a:t>
            </a:r>
            <a:r>
              <a:rPr lang="en-US" altLang="ja-JP" sz="2800">
                <a:latin typeface="Arial" charset="0"/>
                <a:cs typeface="Arial" charset="0"/>
              </a:rPr>
              <a:t> </a:t>
            </a:r>
            <a:endParaRPr lang="en-US" sz="2800">
              <a:latin typeface="Arial" charset="0"/>
              <a:cs typeface="Arial" charset="0"/>
            </a:endParaRPr>
          </a:p>
        </p:txBody>
      </p:sp>
      <p:sp>
        <p:nvSpPr>
          <p:cNvPr id="51202" name="Title 8"/>
          <p:cNvSpPr txBox="1">
            <a:spLocks/>
          </p:cNvSpPr>
          <p:nvPr/>
        </p:nvSpPr>
        <p:spPr bwMode="auto">
          <a:xfrm>
            <a:off x="3429000" y="1798638"/>
            <a:ext cx="2438400" cy="5059362"/>
          </a:xfrm>
          <a:prstGeom prst="rect">
            <a:avLst/>
          </a:prstGeom>
          <a:solidFill>
            <a:srgbClr val="3366FF">
              <a:alpha val="49019"/>
            </a:srgbClr>
          </a:solidFill>
          <a:ln w="12700">
            <a:solidFill>
              <a:schemeClr val="tx1"/>
            </a:solidFill>
            <a:miter lim="800000"/>
            <a:headEnd/>
            <a:tailEnd/>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a:latin typeface="Arial" charset="0"/>
              </a:rPr>
              <a:t>According to another study, 282,000 students in middle and high schools are attacked physically every month! </a:t>
            </a:r>
            <a:endParaRPr lang="en-US" sz="2800"/>
          </a:p>
        </p:txBody>
      </p:sp>
      <p:sp>
        <p:nvSpPr>
          <p:cNvPr id="11" name="Title 8"/>
          <p:cNvSpPr txBox="1">
            <a:spLocks/>
          </p:cNvSpPr>
          <p:nvPr/>
        </p:nvSpPr>
        <p:spPr bwMode="auto">
          <a:xfrm>
            <a:off x="6705600" y="1798638"/>
            <a:ext cx="2438400" cy="5059362"/>
          </a:xfrm>
          <a:prstGeom prst="rect">
            <a:avLst/>
          </a:prstGeom>
          <a:solidFill>
            <a:srgbClr val="3366FF">
              <a:alpha val="49019"/>
            </a:srgbClr>
          </a:solidFill>
          <a:ln w="12700">
            <a:solidFill>
              <a:schemeClr val="tx1"/>
            </a:solidFill>
            <a:miter lim="800000"/>
            <a:headEnd/>
            <a:tailEnd/>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a:latin typeface="Arial" charset="0"/>
              </a:rPr>
              <a:t>¾ of students will be bullied between kindergarten and 12</a:t>
            </a:r>
            <a:r>
              <a:rPr lang="en-US" sz="2800" baseline="30000">
                <a:latin typeface="Arial" charset="0"/>
              </a:rPr>
              <a:t>th</a:t>
            </a:r>
            <a:r>
              <a:rPr lang="en-US" sz="2800">
                <a:latin typeface="Arial" charset="0"/>
              </a:rPr>
              <a:t> grade. </a:t>
            </a:r>
            <a:endParaRPr lang="en-US" sz="2800"/>
          </a:p>
          <a:p>
            <a:endParaRPr lang="en-US" sz="2800"/>
          </a:p>
          <a:p>
            <a:r>
              <a:rPr lang="en-US" sz="2800"/>
              <a:t> </a:t>
            </a:r>
          </a:p>
        </p:txBody>
      </p:sp>
      <p:grpSp>
        <p:nvGrpSpPr>
          <p:cNvPr id="2" name="Group 16"/>
          <p:cNvGrpSpPr>
            <a:grpSpLocks/>
          </p:cNvGrpSpPr>
          <p:nvPr/>
        </p:nvGrpSpPr>
        <p:grpSpPr bwMode="auto">
          <a:xfrm>
            <a:off x="0" y="-1550988"/>
            <a:ext cx="8766175" cy="1255713"/>
            <a:chOff x="276225" y="-14288"/>
            <a:chExt cx="8766175" cy="1255713"/>
          </a:xfrm>
        </p:grpSpPr>
        <p:pic>
          <p:nvPicPr>
            <p:cNvPr id="51208" name="Picture 11" descr="AA049755.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6225" y="274638"/>
              <a:ext cx="93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2" descr="LS00329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31200" y="0"/>
              <a:ext cx="711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3" descr="AA044538.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274638"/>
              <a:ext cx="609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4" descr="AA02824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54138" y="98425"/>
              <a:ext cx="577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5" descr="AA02820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31988" y="-14288"/>
              <a:ext cx="760412" cy="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95275"/>
            <a:ext cx="914400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p:cNvSpPr>
          <p:nvPr>
            <p:ph idx="1"/>
          </p:nvPr>
        </p:nvSpPr>
        <p:spPr>
          <a:xfrm>
            <a:off x="0" y="304800"/>
            <a:ext cx="9144000" cy="1493838"/>
          </a:xfrm>
          <a:solidFill>
            <a:srgbClr val="FF0000"/>
          </a:solidFill>
          <a:ln w="12700">
            <a:solidFill>
              <a:schemeClr val="tx1"/>
            </a:solidFill>
            <a:miter lim="800000"/>
            <a:headEnd/>
            <a:tailEnd/>
          </a:ln>
        </p:spPr>
        <p:txBody>
          <a:bodyPr/>
          <a:lstStyle/>
          <a:p>
            <a:pPr algn="ctr" eaLnBrk="1" hangingPunct="1">
              <a:buFont typeface="Arial" charset="0"/>
              <a:buNone/>
            </a:pPr>
            <a:r>
              <a:rPr lang="en-US" sz="3400">
                <a:latin typeface="Calibri" charset="0"/>
              </a:rPr>
              <a:t>One reason we need to stop bullying is that it happens too often</a:t>
            </a:r>
          </a:p>
        </p:txBody>
      </p:sp>
      <p:pic>
        <p:nvPicPr>
          <p:cNvPr id="19" name="Duck.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3">
            <a:extLst>
              <a:ext uri="{28A0092B-C50C-407E-A947-70E740481C1C}">
                <a14:useLocalDpi xmlns:a14="http://schemas.microsoft.com/office/drawing/2010/main" val="0"/>
              </a:ext>
            </a:extLst>
          </a:blip>
          <a:srcRect/>
          <a:stretch>
            <a:fillRect/>
          </a:stretch>
        </p:blipFill>
        <p:spPr bwMode="auto">
          <a:xfrm>
            <a:off x="9504363" y="-2447925"/>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xit" presetSubtype="0" decel="50000" fill="hold" grpId="0" nodeType="clickEffect">
                                  <p:stCondLst>
                                    <p:cond delay="0"/>
                                  </p:stCondLst>
                                  <p:childTnLst>
                                    <p:anim calcmode="lin" valueType="num">
                                      <p:cBhvr>
                                        <p:cTn id="6" dur="3000"/>
                                        <p:tgtEl>
                                          <p:spTgt spid="11"/>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3000"/>
                                        <p:tgtEl>
                                          <p:spTgt spid="11"/>
                                        </p:tgtEl>
                                        <p:attrNameLst>
                                          <p:attrName>ppt_x</p:attrName>
                                        </p:attrNameLst>
                                      </p:cBhvr>
                                      <p:tavLst>
                                        <p:tav tm="0">
                                          <p:val>
                                            <p:strVal val="ppt_x"/>
                                          </p:val>
                                        </p:tav>
                                        <p:tav tm="50000">
                                          <p:val>
                                            <p:fltVal val="0.95"/>
                                          </p:val>
                                        </p:tav>
                                        <p:tav tm="100000">
                                          <p:val>
                                            <p:fltVal val="-1"/>
                                          </p:val>
                                        </p:tav>
                                      </p:tavLst>
                                    </p:anim>
                                    <p:anim calcmode="lin" valueType="num">
                                      <p:cBhvr>
                                        <p:cTn id="8" dur="3000"/>
                                        <p:tgtEl>
                                          <p:spTgt spid="11"/>
                                        </p:tgtEl>
                                        <p:attrNameLst>
                                          <p:attrName>ppt_y</p:attrName>
                                        </p:attrNameLst>
                                      </p:cBhvr>
                                      <p:tavLst>
                                        <p:tav tm="0">
                                          <p:val>
                                            <p:strVal val="ppt_y"/>
                                          </p:val>
                                        </p:tav>
                                        <p:tav tm="100000">
                                          <p:val>
                                            <p:strVal val="ppt_y"/>
                                          </p:val>
                                        </p:tav>
                                      </p:tavLst>
                                    </p:anim>
                                    <p:animEffect transition="out" filter="fade">
                                      <p:cBhvr>
                                        <p:cTn id="9" dur="3000"/>
                                        <p:tgtEl>
                                          <p:spTgt spid="11"/>
                                        </p:tgtEl>
                                      </p:cBhvr>
                                    </p:animEffect>
                                    <p:set>
                                      <p:cBhvr>
                                        <p:cTn id="10" dur="1" fill="hold">
                                          <p:stCondLst>
                                            <p:cond delay="2999"/>
                                          </p:stCondLst>
                                        </p:cTn>
                                        <p:tgtEl>
                                          <p:spTgt spid="11"/>
                                        </p:tgtEl>
                                        <p:attrNameLst>
                                          <p:attrName>style.visibility</p:attrName>
                                        </p:attrNameLst>
                                      </p:cBhvr>
                                      <p:to>
                                        <p:strVal val="hidden"/>
                                      </p:to>
                                    </p:set>
                                  </p:childTnLst>
                                </p:cTn>
                              </p:par>
                            </p:childTnLst>
                          </p:cTn>
                        </p:par>
                        <p:par>
                          <p:cTn id="11" fill="hold" nodeType="afterGroup">
                            <p:stCondLst>
                              <p:cond delay="3000"/>
                            </p:stCondLst>
                            <p:childTnLst>
                              <p:par>
                                <p:cTn id="12" presetID="0" presetClass="path" presetSubtype="0" accel="50000" decel="50000" fill="hold" grpId="0" nodeType="afterEffect">
                                  <p:stCondLst>
                                    <p:cond delay="0"/>
                                  </p:stCondLst>
                                  <p:childTnLst>
                                    <p:animMotion origin="layout" path="M 0 0 L -0.02066 1.06667 " pathEditMode="relative" ptsTypes="AA">
                                      <p:cBhvr>
                                        <p:cTn id="13" dur="3000" fill="hold"/>
                                        <p:tgtEl>
                                          <p:spTgt spid="16387">
                                            <p:bg/>
                                          </p:spTgt>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3.61111E-6 -2.96296E-6 L -0.00017 1.06667 " pathEditMode="relative" rAng="0" ptsTypes="AA">
                                      <p:cBhvr>
                                        <p:cTn id="15" dur="3000" fill="hold"/>
                                        <p:tgtEl>
                                          <p:spTgt spid="16387">
                                            <p:txEl>
                                              <p:pRg st="0" end="0"/>
                                            </p:txEl>
                                          </p:spTgt>
                                        </p:tgtEl>
                                        <p:attrNameLst>
                                          <p:attrName>ppt_x</p:attrName>
                                          <p:attrName>ppt_y</p:attrName>
                                        </p:attrNameLst>
                                      </p:cBhvr>
                                      <p:rCtr x="0" y="53300"/>
                                    </p:animMotion>
                                  </p:childTnLst>
                                </p:cTn>
                              </p:par>
                              <p:par>
                                <p:cTn id="16" presetID="0" presetClass="path" presetSubtype="0" accel="50000" decel="50000" fill="hold" nodeType="withEffect">
                                  <p:stCondLst>
                                    <p:cond delay="0"/>
                                  </p:stCondLst>
                                  <p:childTnLst>
                                    <p:animMotion origin="layout" path="M 2.77778E-7 5.55556E-6 L 2.77778E-7 1.23334 " pathEditMode="relative" ptsTypes="AA">
                                      <p:cBhvr>
                                        <p:cTn id="17" dur="3000" fill="hold"/>
                                        <p:tgtEl>
                                          <p:spTgt spid="2"/>
                                        </p:tgtEl>
                                        <p:attrNameLst>
                                          <p:attrName>ppt_x</p:attrName>
                                          <p:attrName>ppt_y</p:attrName>
                                        </p:attrNameLst>
                                      </p:cBhvr>
                                    </p:animMotion>
                                  </p:childTnLst>
                                  <p:subTnLst>
                                    <p:audio>
                                      <p:cMediaNode>
                                        <p:cTn display="0" masterRel="sameClick">
                                          <p:stCondLst>
                                            <p:cond evt="begin" delay="0">
                                              <p:tn val="16"/>
                                            </p:cond>
                                          </p:stCondLst>
                                          <p:endCondLst>
                                            <p:cond evt="onStopAudio" delay="0">
                                              <p:tgtEl>
                                                <p:sldTgt/>
                                              </p:tgtEl>
                                            </p:cond>
                                          </p:endCondLst>
                                        </p:cTn>
                                        <p:tgtEl>
                                          <p:sndTgt r:embed="rId5" name="Duck.wav"/>
                                        </p:tgtEl>
                                      </p:cMediaNode>
                                    </p:audio>
                                  </p:subTnLst>
                                </p:cTn>
                              </p:par>
                              <p:par>
                                <p:cTn id="18" presetID="51" presetClass="entr" presetSubtype="0" fill="hold" nodeType="withEffect">
                                  <p:stCondLst>
                                    <p:cond delay="3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155" decel="100000"/>
                                        <p:tgtEl>
                                          <p:spTgt spid="5"/>
                                        </p:tgtEl>
                                      </p:cBhvr>
                                    </p:animEffect>
                                    <p:animScale>
                                      <p:cBhvr>
                                        <p:cTn id="21" dur="1155" decel="100000"/>
                                        <p:tgtEl>
                                          <p:spTgt spid="5"/>
                                        </p:tgtEl>
                                      </p:cBhvr>
                                      <p:from x="10000" y="10000"/>
                                      <p:to x="200000" y="450000"/>
                                    </p:animScale>
                                    <p:animScale>
                                      <p:cBhvr>
                                        <p:cTn id="22" dur="1845" accel="100000" fill="hold">
                                          <p:stCondLst>
                                            <p:cond delay="1155"/>
                                          </p:stCondLst>
                                        </p:cTn>
                                        <p:tgtEl>
                                          <p:spTgt spid="5"/>
                                        </p:tgtEl>
                                      </p:cBhvr>
                                      <p:from x="200000" y="450000"/>
                                      <p:to x="100000" y="100000"/>
                                    </p:animScale>
                                    <p:set>
                                      <p:cBhvr>
                                        <p:cTn id="23" dur="1155" fill="hold"/>
                                        <p:tgtEl>
                                          <p:spTgt spid="5"/>
                                        </p:tgtEl>
                                        <p:attrNameLst>
                                          <p:attrName>ppt_x</p:attrName>
                                        </p:attrNameLst>
                                      </p:cBhvr>
                                      <p:to>
                                        <p:strVal val="(0.5)"/>
                                      </p:to>
                                    </p:set>
                                    <p:anim from="(0.5)" to="(#ppt_x)" calcmode="lin" valueType="num">
                                      <p:cBhvr>
                                        <p:cTn id="24" dur="1845" accel="100000" fill="hold">
                                          <p:stCondLst>
                                            <p:cond delay="1155"/>
                                          </p:stCondLst>
                                        </p:cTn>
                                        <p:tgtEl>
                                          <p:spTgt spid="5"/>
                                        </p:tgtEl>
                                        <p:attrNameLst>
                                          <p:attrName>ppt_x</p:attrName>
                                        </p:attrNameLst>
                                      </p:cBhvr>
                                    </p:anim>
                                    <p:set>
                                      <p:cBhvr>
                                        <p:cTn id="25" dur="1155" fill="hold"/>
                                        <p:tgtEl>
                                          <p:spTgt spid="5"/>
                                        </p:tgtEl>
                                        <p:attrNameLst>
                                          <p:attrName>ppt_y</p:attrName>
                                        </p:attrNameLst>
                                      </p:cBhvr>
                                      <p:to>
                                        <p:strVal val="(#ppt_y+0.4)"/>
                                      </p:to>
                                    </p:set>
                                    <p:anim from="(#ppt_y+0.4)" to="(#ppt_y)" calcmode="lin" valueType="num">
                                      <p:cBhvr>
                                        <p:cTn id="26" dur="1845" accel="100000" fill="hold">
                                          <p:stCondLst>
                                            <p:cond delay="1155"/>
                                          </p:stCondLst>
                                        </p:cTn>
                                        <p:tgtEl>
                                          <p:spTgt spid="5"/>
                                        </p:tgtEl>
                                        <p:attrNameLst>
                                          <p:attrName>ppt_y</p:attrName>
                                        </p:attrNameLst>
                                      </p:cBhvr>
                                    </p:anim>
                                  </p:childTnLst>
                                  <p:subTnLst>
                                    <p:audio>
                                      <p:cMediaNode>
                                        <p:cTn display="0" masterRel="sameClick">
                                          <p:stCondLst>
                                            <p:cond evt="begin" delay="0">
                                              <p:tn val="18"/>
                                            </p:cond>
                                          </p:stCondLst>
                                          <p:endCondLst>
                                            <p:cond evt="onStopAudio" delay="0">
                                              <p:tgtEl>
                                                <p:sldTgt/>
                                              </p:tgtEl>
                                            </p:cond>
                                          </p:endCondLst>
                                        </p:cTn>
                                        <p:tgtEl>
                                          <p:sndTgt r:embed="rId6" name="explosion-05.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7546" fill="hold"/>
                                        <p:tgtEl>
                                          <p:spTgt spid="19"/>
                                        </p:tgtEl>
                                      </p:cBhvr>
                                    </p:cmd>
                                  </p:childTnLst>
                                </p:cTn>
                              </p:par>
                            </p:childTnLst>
                          </p:cTn>
                        </p:par>
                      </p:childTnLst>
                    </p:cTn>
                  </p:par>
                </p:childTnLst>
              </p:cTn>
              <p:nextCondLst>
                <p:cond evt="onClick" delay="0">
                  <p:tgtEl>
                    <p:spTgt spid="19"/>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11" grpId="0" animBg="1"/>
      <p:bldP spid="1638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Calibri" charset="0"/>
              </a:rPr>
              <a:t>A Story Without a Conflict</a:t>
            </a:r>
          </a:p>
        </p:txBody>
      </p:sp>
      <p:sp>
        <p:nvSpPr>
          <p:cNvPr id="3" name="Content Placeholder 2"/>
          <p:cNvSpPr>
            <a:spLocks noGrp="1"/>
          </p:cNvSpPr>
          <p:nvPr>
            <p:ph idx="1"/>
          </p:nvPr>
        </p:nvSpPr>
        <p:spPr>
          <a:xfrm>
            <a:off x="457200" y="5119688"/>
            <a:ext cx="8229600" cy="1431925"/>
          </a:xfrm>
        </p:spPr>
        <p:txBody>
          <a:bodyPr rtlCol="0">
            <a:normAutofit fontScale="85000" lnSpcReduction="20000"/>
          </a:bodyPr>
          <a:lstStyle/>
          <a:p>
            <a:pPr eaLnBrk="1" fontAlgn="auto" hangingPunct="1">
              <a:spcAft>
                <a:spcPts val="0"/>
              </a:spcAft>
              <a:buFont typeface="Arial"/>
              <a:buNone/>
              <a:defRPr/>
            </a:pPr>
            <a:r>
              <a:rPr lang="en-US" dirty="0" smtClean="0">
                <a:ea typeface="+mn-ea"/>
                <a:cs typeface="+mn-cs"/>
              </a:rPr>
              <a:t>		Two days later, they were still happy. In fact, they were even more happy because they now had a new friend, so they started jumping up and down in happiness.</a:t>
            </a:r>
          </a:p>
        </p:txBody>
      </p:sp>
      <p:pic>
        <p:nvPicPr>
          <p:cNvPr id="53251" name="Picture 3" descr="j01784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00175"/>
            <a:ext cx="91440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7"/>
          <p:cNvGrpSpPr>
            <a:grpSpLocks/>
          </p:cNvGrpSpPr>
          <p:nvPr/>
        </p:nvGrpSpPr>
        <p:grpSpPr bwMode="auto">
          <a:xfrm>
            <a:off x="457200" y="1225550"/>
            <a:ext cx="1546225" cy="3894138"/>
            <a:chOff x="6848400" y="1127116"/>
            <a:chExt cx="1546243" cy="3894147"/>
          </a:xfrm>
        </p:grpSpPr>
        <p:pic>
          <p:nvPicPr>
            <p:cNvPr id="53262" name="Picture 8" descr="AA05384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1900238"/>
              <a:ext cx="10477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8400" y="1127116"/>
              <a:ext cx="1546243" cy="15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7"/>
          <p:cNvGrpSpPr>
            <a:grpSpLocks/>
          </p:cNvGrpSpPr>
          <p:nvPr/>
        </p:nvGrpSpPr>
        <p:grpSpPr bwMode="auto">
          <a:xfrm>
            <a:off x="2638425" y="1366838"/>
            <a:ext cx="1546225" cy="3894137"/>
            <a:chOff x="6848400" y="1127116"/>
            <a:chExt cx="1546243" cy="3894147"/>
          </a:xfrm>
        </p:grpSpPr>
        <p:pic>
          <p:nvPicPr>
            <p:cNvPr id="53260" name="Picture 8" descr="AA05384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1900238"/>
              <a:ext cx="10477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8400" y="1127116"/>
              <a:ext cx="1546243" cy="15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
          <p:cNvGrpSpPr>
            <a:grpSpLocks/>
          </p:cNvGrpSpPr>
          <p:nvPr/>
        </p:nvGrpSpPr>
        <p:grpSpPr bwMode="auto">
          <a:xfrm>
            <a:off x="5083175" y="1225550"/>
            <a:ext cx="1546225" cy="3894138"/>
            <a:chOff x="6848400" y="1127116"/>
            <a:chExt cx="1546243" cy="3894147"/>
          </a:xfrm>
        </p:grpSpPr>
        <p:pic>
          <p:nvPicPr>
            <p:cNvPr id="53258" name="Picture 8" descr="AA05384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1900238"/>
              <a:ext cx="10477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8400" y="1127116"/>
              <a:ext cx="1546243" cy="15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7"/>
          <p:cNvGrpSpPr>
            <a:grpSpLocks/>
          </p:cNvGrpSpPr>
          <p:nvPr/>
        </p:nvGrpSpPr>
        <p:grpSpPr bwMode="auto">
          <a:xfrm>
            <a:off x="7161213" y="1225550"/>
            <a:ext cx="1546225" cy="3894138"/>
            <a:chOff x="6848400" y="1127116"/>
            <a:chExt cx="1546243" cy="3894147"/>
          </a:xfrm>
        </p:grpSpPr>
        <p:pic>
          <p:nvPicPr>
            <p:cNvPr id="53256" name="Picture 8" descr="AA05384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1900238"/>
              <a:ext cx="10477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8400" y="1127116"/>
              <a:ext cx="1546243" cy="15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nodeType="clickEffect">
                                  <p:stCondLst>
                                    <p:cond delay="0"/>
                                  </p:stCondLst>
                                  <p:childTnLst>
                                    <p:animMotion origin="layout" path="M 8.33333E-7 -2.96296E-6 C -0.00104 -0.0125 -0.00278 -0.02477 -0.00278 -0.03703 C -0.00278 -0.04583 -0.00365 -0.07037 8.33333E-7 -0.06296 C 0.00503 -0.05277 0.00173 -0.03842 0.00278 -0.02592 C 0.00173 -0.01852 0.00382 -0.00902 8.33333E-7 -0.0037 C -0.00278 -0.00023 -0.00174 -0.01365 -0.00278 -0.01852 C -0.00452 -0.02615 -0.00834 -0.04074 -0.00834 -0.04074 C -0.00747 -0.04583 -0.0092 -0.05416 -0.00556 -0.05555 C -0.00243 -0.05717 -0.00139 -0.04861 8.33333E-7 -0.04444 C 0.00139 -0.03981 0.00173 -0.03472 0.00278 -0.02963 C 0.00173 -0.01736 0.00278 -0.0044 8.33333E-7 0.00741 C -0.00122 0.01204 -0.00174 -0.00254 -0.00278 -0.0074 C -0.01302 -0.05254 -0.00486 -0.01041 -0.01111 -0.04444 C -0.01025 -0.05185 -0.01146 -0.07291 -0.00834 -0.06666 C -0.00382 -0.0574 -0.01025 -0.04282 -0.00556 -0.03333 C -0.00382 -0.02963 -0.00191 -0.02592 8.33333E-7 -0.02222 C -0.0033 0.01968 -0.00504 0.02662 8.33333E-7 -2.96296E-6 Z " pathEditMode="relative" ptsTypes="fffffffffffffffff">
                                      <p:cBhvr>
                                        <p:cTn id="6" dur="2000" fill="hold"/>
                                        <p:tgtEl>
                                          <p:spTgt spid="1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8.33333E-7 -2.96296E-6 C -0.00104 -0.0125 -0.00278 -0.02477 -0.00278 -0.03703 C -0.00278 -0.04583 -0.00365 -0.07037 8.33333E-7 -0.06296 C 0.00503 -0.05277 0.00173 -0.03842 0.00278 -0.02592 C 0.00173 -0.01852 0.00382 -0.00902 8.33333E-7 -0.0037 C -0.00278 -0.00023 -0.00174 -0.01365 -0.00278 -0.01852 C -0.00452 -0.02615 -0.00834 -0.04074 -0.00834 -0.04074 C -0.00747 -0.04583 -0.0092 -0.05416 -0.00556 -0.05555 C -0.00243 -0.05717 -0.00139 -0.04861 8.33333E-7 -0.04444 C 0.00139 -0.03981 0.00173 -0.03472 0.00278 -0.02963 C 0.00173 -0.01736 0.00278 -0.0044 8.33333E-7 0.00741 C -0.00122 0.01204 -0.00174 -0.00254 -0.00278 -0.0074 C -0.01302 -0.05254 -0.00486 -0.01041 -0.01111 -0.04444 C -0.01025 -0.05185 -0.01146 -0.07291 -0.00834 -0.06666 C -0.00382 -0.0574 -0.01025 -0.04282 -0.00556 -0.03333 C -0.00382 -0.02963 -0.00191 -0.02592 8.33333E-7 -0.02222 C -0.0033 0.01968 -0.00504 0.02662 8.33333E-7 -2.96296E-6 Z " pathEditMode="relative" ptsTypes="fffffffffffffffff">
                                      <p:cBhvr>
                                        <p:cTn id="8" dur="2000" fill="hold"/>
                                        <p:tgtEl>
                                          <p:spTgt spid="20"/>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8.33333E-7 -2.96296E-6 C -0.00104 -0.0125 -0.00278 -0.02477 -0.00278 -0.03703 C -0.00278 -0.04583 -0.00365 -0.07037 8.33333E-7 -0.06296 C 0.00503 -0.05277 0.00173 -0.03842 0.00278 -0.02592 C 0.00173 -0.01852 0.00382 -0.00902 8.33333E-7 -0.0037 C -0.00278 -0.00023 -0.00174 -0.01365 -0.00278 -0.01852 C -0.00452 -0.02615 -0.00834 -0.04074 -0.00834 -0.04074 C -0.00747 -0.04583 -0.0092 -0.05416 -0.00556 -0.05555 C -0.00243 -0.05717 -0.00139 -0.04861 8.33333E-7 -0.04444 C 0.00139 -0.03981 0.00173 -0.03472 0.00278 -0.02963 C 0.00173 -0.01736 0.00278 -0.0044 8.33333E-7 0.00741 C -0.00122 0.01204 -0.00174 -0.00254 -0.00278 -0.0074 C -0.01302 -0.05254 -0.00486 -0.01041 -0.01111 -0.04444 C -0.01025 -0.05185 -0.01146 -0.07291 -0.00834 -0.06666 C -0.00382 -0.0574 -0.01025 -0.04282 -0.00556 -0.03333 C -0.00382 -0.02963 -0.00191 -0.02592 8.33333E-7 -0.02222 C -0.0033 0.01968 -0.00504 0.02662 8.33333E-7 -2.96296E-6 Z " pathEditMode="relative" ptsTypes="fffffffffffffffff">
                                      <p:cBhvr>
                                        <p:cTn id="10" dur="2000" fill="hold"/>
                                        <p:tgtEl>
                                          <p:spTgt spid="23"/>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8.33333E-7 -2.96296E-6 C -0.00104 -0.0125 -0.00278 -0.02477 -0.00278 -0.03703 C -0.00278 -0.04583 -0.00365 -0.07037 8.33333E-7 -0.06296 C 0.00503 -0.05277 0.00173 -0.03842 0.00278 -0.02592 C 0.00173 -0.01852 0.00382 -0.00902 8.33333E-7 -0.0037 C -0.00278 -0.00023 -0.00174 -0.01365 -0.00278 -0.01852 C -0.00452 -0.02615 -0.00834 -0.04074 -0.00834 -0.04074 C -0.00747 -0.04583 -0.0092 -0.05416 -0.00556 -0.05555 C -0.00243 -0.05717 -0.00139 -0.04861 8.33333E-7 -0.04444 C 0.00139 -0.03981 0.00173 -0.03472 0.00278 -0.02963 C 0.00173 -0.01736 0.00278 -0.0044 8.33333E-7 0.00741 C -0.00122 0.01204 -0.00174 -0.00254 -0.00278 -0.0074 C -0.01302 -0.05254 -0.00486 -0.01041 -0.01111 -0.04444 C -0.01025 -0.05185 -0.01146 -0.07291 -0.00834 -0.06666 C -0.00382 -0.0574 -0.01025 -0.04282 -0.00556 -0.03333 C -0.00382 -0.02963 -0.00191 -0.02592 8.33333E-7 -0.02222 C -0.0033 0.01968 -0.00504 0.02662 8.33333E-7 -2.96296E-6 Z " pathEditMode="relative" ptsTypes="fffffffffffffffff">
                                      <p:cBhvr>
                                        <p:cTn id="12"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0"/>
            <a:ext cx="9144000" cy="6858000"/>
          </a:xfrm>
          <a:prstGeom prst="rect">
            <a:avLst/>
          </a:prstGeom>
        </p:spPr>
        <p:txBody>
          <a:bodyPr>
            <a:normAutofit lnSpcReduction="1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Arial" charset="0"/>
              <a:buChar char="•"/>
              <a:defRPr/>
            </a:pPr>
            <a:r>
              <a:rPr lang="en-US" sz="3200" u="sng" dirty="0" smtClean="0">
                <a:latin typeface="Calibri" charset="0"/>
              </a:rPr>
              <a:t>Zoom in on a scene by adding:</a:t>
            </a:r>
          </a:p>
          <a:p>
            <a:pPr lvl="1" eaLnBrk="1" hangingPunct="1">
              <a:lnSpc>
                <a:spcPct val="90000"/>
              </a:lnSpc>
              <a:spcBef>
                <a:spcPct val="20000"/>
              </a:spcBef>
              <a:buFont typeface="Arial" charset="0"/>
              <a:buChar char="–"/>
              <a:defRPr/>
            </a:pPr>
            <a:r>
              <a:rPr lang="en-US" sz="2800" b="1" dirty="0" smtClean="0">
                <a:latin typeface="Calibri" charset="0"/>
              </a:rPr>
              <a:t>Play-by-Play Action</a:t>
            </a:r>
            <a:r>
              <a:rPr lang="en-US" sz="2800" dirty="0" smtClean="0">
                <a:latin typeface="Calibri" charset="0"/>
              </a:rPr>
              <a:t> (little bits of action, step-by-step)</a:t>
            </a:r>
          </a:p>
          <a:p>
            <a:pPr lvl="2" eaLnBrk="1" hangingPunct="1">
              <a:lnSpc>
                <a:spcPct val="90000"/>
              </a:lnSpc>
              <a:spcBef>
                <a:spcPct val="20000"/>
              </a:spcBef>
              <a:buFont typeface="Arial" charset="0"/>
              <a:buChar char="•"/>
              <a:defRPr/>
            </a:pPr>
            <a:r>
              <a:rPr lang="en-US" altLang="ja-JP" dirty="0" smtClean="0">
                <a:latin typeface="Calibri" charset="0"/>
              </a:rPr>
              <a:t>The monster attacked Raul. </a:t>
            </a:r>
            <a:r>
              <a:rPr lang="en-US" altLang="ja-JP" dirty="0">
                <a:solidFill>
                  <a:srgbClr val="FFFFFF"/>
                </a:solidFill>
                <a:latin typeface="Calibri" charset="0"/>
              </a:rPr>
              <a:t>Raul stood frozen in fear as it reached out a claw and grabbed his left shoulder, digging its knife-like claws into his skin. Raul let out a muffled scream as the monster lifted him into the air</a:t>
            </a:r>
            <a:r>
              <a:rPr lang="en-US" altLang="ja-JP" dirty="0" smtClean="0">
                <a:solidFill>
                  <a:srgbClr val="FFFFFF"/>
                </a:solidFill>
                <a:latin typeface="Calibri" charset="0"/>
              </a:rPr>
              <a:t>.</a:t>
            </a:r>
            <a:endParaRPr lang="en-US" sz="2800" b="1" dirty="0">
              <a:solidFill>
                <a:srgbClr val="FFFFFF"/>
              </a:solidFill>
              <a:latin typeface="Calibri" charset="0"/>
            </a:endParaRPr>
          </a:p>
          <a:p>
            <a:pPr lvl="1" eaLnBrk="1" hangingPunct="1">
              <a:lnSpc>
                <a:spcPct val="90000"/>
              </a:lnSpc>
              <a:spcBef>
                <a:spcPct val="20000"/>
              </a:spcBef>
              <a:buFont typeface="Arial" charset="0"/>
              <a:buChar char="–"/>
              <a:defRPr/>
            </a:pPr>
            <a:r>
              <a:rPr lang="en-US" sz="2800" b="1" dirty="0" smtClean="0">
                <a:latin typeface="Calibri" charset="0"/>
              </a:rPr>
              <a:t>Description</a:t>
            </a:r>
          </a:p>
          <a:p>
            <a:pPr lvl="2" eaLnBrk="1" hangingPunct="1">
              <a:lnSpc>
                <a:spcPct val="90000"/>
              </a:lnSpc>
              <a:defRPr/>
            </a:pPr>
            <a:r>
              <a:rPr lang="en-US" dirty="0" smtClean="0">
                <a:latin typeface="Calibri" charset="0"/>
              </a:rPr>
              <a:t>• Rachel walked into the temple. </a:t>
            </a:r>
            <a:r>
              <a:rPr lang="en-US" dirty="0" smtClean="0">
                <a:solidFill>
                  <a:srgbClr val="FFFFFF"/>
                </a:solidFill>
                <a:latin typeface="Calibri" charset="0"/>
              </a:rPr>
              <a:t>main chamber of the temple. The vines of Dionysus hung on the decrepit walls and wrapped around the four massive marble columns, almost hiding their cracks. The floor was littered with the rotting skins of grapes, causing the pungent stench of vinegar to pervade the room.</a:t>
            </a:r>
          </a:p>
          <a:p>
            <a:pPr lvl="1" eaLnBrk="1" hangingPunct="1">
              <a:lnSpc>
                <a:spcPct val="90000"/>
              </a:lnSpc>
              <a:spcBef>
                <a:spcPct val="20000"/>
              </a:spcBef>
              <a:buFont typeface="Arial" charset="0"/>
              <a:buChar char="–"/>
              <a:defRPr/>
            </a:pPr>
            <a:r>
              <a:rPr lang="en-US" sz="2800" b="1" dirty="0" smtClean="0">
                <a:latin typeface="Calibri" charset="0"/>
              </a:rPr>
              <a:t>Thoughts</a:t>
            </a:r>
            <a:r>
              <a:rPr lang="en-US" sz="2800" dirty="0" smtClean="0">
                <a:latin typeface="Calibri" charset="0"/>
              </a:rPr>
              <a:t> (internal conflict).</a:t>
            </a:r>
          </a:p>
          <a:p>
            <a:pPr lvl="2" eaLnBrk="1" hangingPunct="1">
              <a:lnSpc>
                <a:spcPct val="90000"/>
              </a:lnSpc>
              <a:defRPr/>
            </a:pPr>
            <a:r>
              <a:rPr lang="en-US" dirty="0" smtClean="0">
                <a:latin typeface="Calibri" charset="0"/>
              </a:rPr>
              <a:t>• Will wasn’t sure what to do. </a:t>
            </a:r>
            <a:r>
              <a:rPr lang="en-US" dirty="0">
                <a:solidFill>
                  <a:srgbClr val="FFFFFF"/>
                </a:solidFill>
                <a:latin typeface="Calibri" charset="0"/>
              </a:rPr>
              <a:t>If If he ran he might live, but then his friend would be trapped. Would he ever make it out alive either way? He had to make a decision fast!</a:t>
            </a:r>
          </a:p>
          <a:p>
            <a:pPr lvl="1" eaLnBrk="1" hangingPunct="1">
              <a:lnSpc>
                <a:spcPct val="90000"/>
              </a:lnSpc>
              <a:spcBef>
                <a:spcPct val="20000"/>
              </a:spcBef>
              <a:buFont typeface="Arial" charset="0"/>
              <a:buChar char="–"/>
              <a:defRPr/>
            </a:pPr>
            <a:r>
              <a:rPr lang="en-US" sz="2800" b="1" dirty="0" smtClean="0">
                <a:latin typeface="Calibri" charset="0"/>
              </a:rPr>
              <a:t>Dialogue </a:t>
            </a:r>
            <a:r>
              <a:rPr lang="en-US" sz="2600" dirty="0" smtClean="0">
                <a:latin typeface="Calibri" charset="0"/>
              </a:rPr>
              <a:t>(but don’t make your characters talk if they don</a:t>
            </a:r>
            <a:r>
              <a:rPr lang="en-US" altLang="ja-JP" sz="2600" dirty="0" smtClean="0">
                <a:latin typeface="Calibri" charset="0"/>
              </a:rPr>
              <a:t>’</a:t>
            </a:r>
            <a:r>
              <a:rPr lang="en-US" sz="2600" dirty="0" smtClean="0">
                <a:latin typeface="Calibri" charset="0"/>
              </a:rPr>
              <a:t>t)</a:t>
            </a:r>
          </a:p>
          <a:p>
            <a:pPr lvl="2" eaLnBrk="1" hangingPunct="1">
              <a:lnSpc>
                <a:spcPct val="90000"/>
              </a:lnSpc>
              <a:spcBef>
                <a:spcPct val="20000"/>
              </a:spcBef>
              <a:buFont typeface="Arial" charset="0"/>
              <a:buChar char="•"/>
              <a:defRPr/>
            </a:pPr>
            <a:r>
              <a:rPr lang="en-US" dirty="0" smtClean="0">
                <a:latin typeface="Calibri" charset="0"/>
              </a:rPr>
              <a:t>She threatened him from the bottom of the castle.</a:t>
            </a:r>
            <a:r>
              <a:rPr lang="en-US" dirty="0" smtClean="0">
                <a:solidFill>
                  <a:srgbClr val="FFFFFF"/>
                </a:solidFill>
                <a:latin typeface="Calibri" charset="0"/>
              </a:rPr>
              <a:t> </a:t>
            </a:r>
            <a:r>
              <a:rPr lang="en-US" dirty="0">
                <a:solidFill>
                  <a:srgbClr val="FFFFFF"/>
                </a:solidFill>
                <a:latin typeface="Calibri" charset="0"/>
              </a:rPr>
              <a:t>she screamed from the bottom of the castle</a:t>
            </a:r>
            <a:r>
              <a:rPr lang="en-US" dirty="0" smtClean="0">
                <a:solidFill>
                  <a:srgbClr val="FFFFFF"/>
                </a:solidFill>
                <a:latin typeface="Calibri" charset="0"/>
              </a:rPr>
              <a:t>.</a:t>
            </a:r>
          </a:p>
        </p:txBody>
      </p:sp>
      <p:sp>
        <p:nvSpPr>
          <p:cNvPr id="3" name="Content Placeholder 2"/>
          <p:cNvSpPr>
            <a:spLocks noGrp="1"/>
          </p:cNvSpPr>
          <p:nvPr>
            <p:ph idx="1"/>
          </p:nvPr>
        </p:nvSpPr>
        <p:spPr>
          <a:xfrm>
            <a:off x="0" y="0"/>
            <a:ext cx="9144000" cy="6883400"/>
          </a:xfrm>
        </p:spPr>
        <p:txBody>
          <a:bodyPr>
            <a:normAutofit lnSpcReduction="10000"/>
          </a:bodyPr>
          <a:lstStyle/>
          <a:p>
            <a:pPr eaLnBrk="1" hangingPunct="1">
              <a:lnSpc>
                <a:spcPct val="90000"/>
              </a:lnSpc>
              <a:defRPr/>
            </a:pPr>
            <a:r>
              <a:rPr lang="en-US" u="sng" dirty="0" smtClean="0">
                <a:latin typeface="Calibri" charset="0"/>
              </a:rPr>
              <a:t>Zoom </a:t>
            </a:r>
            <a:r>
              <a:rPr lang="en-US" u="sng" dirty="0">
                <a:latin typeface="Calibri" charset="0"/>
              </a:rPr>
              <a:t>in on a scene by adding:</a:t>
            </a:r>
          </a:p>
          <a:p>
            <a:pPr lvl="1" eaLnBrk="1" hangingPunct="1">
              <a:lnSpc>
                <a:spcPct val="90000"/>
              </a:lnSpc>
              <a:defRPr/>
            </a:pPr>
            <a:r>
              <a:rPr lang="en-US" b="1" dirty="0" smtClean="0">
                <a:latin typeface="Calibri" charset="0"/>
                <a:ea typeface="ＭＳ Ｐゴシック" charset="0"/>
              </a:rPr>
              <a:t>Play-by-Play Action</a:t>
            </a:r>
            <a:r>
              <a:rPr lang="en-US" dirty="0" smtClean="0">
                <a:latin typeface="Calibri" charset="0"/>
                <a:ea typeface="ＭＳ Ｐゴシック" charset="0"/>
              </a:rPr>
              <a:t> </a:t>
            </a:r>
            <a:r>
              <a:rPr lang="en-US" dirty="0">
                <a:latin typeface="Calibri" charset="0"/>
                <a:ea typeface="ＭＳ Ｐゴシック" charset="0"/>
              </a:rPr>
              <a:t>(little </a:t>
            </a:r>
            <a:r>
              <a:rPr lang="en-US" dirty="0" smtClean="0">
                <a:latin typeface="Calibri" charset="0"/>
                <a:ea typeface="ＭＳ Ｐゴシック" charset="0"/>
              </a:rPr>
              <a:t>bits </a:t>
            </a:r>
            <a:r>
              <a:rPr lang="en-US" dirty="0">
                <a:latin typeface="Calibri" charset="0"/>
                <a:ea typeface="ＭＳ Ｐゴシック" charset="0"/>
              </a:rPr>
              <a:t>of </a:t>
            </a:r>
            <a:r>
              <a:rPr lang="en-US" dirty="0" smtClean="0">
                <a:latin typeface="Calibri" charset="0"/>
                <a:ea typeface="ＭＳ Ｐゴシック" charset="0"/>
              </a:rPr>
              <a:t>action, step-by-step)</a:t>
            </a:r>
            <a:endParaRPr lang="en-US" dirty="0">
              <a:latin typeface="Calibri" charset="0"/>
              <a:ea typeface="ＭＳ Ｐゴシック" charset="0"/>
            </a:endParaRPr>
          </a:p>
          <a:p>
            <a:pPr lvl="2" eaLnBrk="1" hangingPunct="1">
              <a:lnSpc>
                <a:spcPct val="90000"/>
              </a:lnSpc>
              <a:defRPr/>
            </a:pPr>
            <a:r>
              <a:rPr lang="en-US" altLang="ja-JP" dirty="0" smtClean="0">
                <a:solidFill>
                  <a:srgbClr val="FF0000"/>
                </a:solidFill>
                <a:latin typeface="Calibri" charset="0"/>
                <a:ea typeface="ＭＳ Ｐゴシック" charset="0"/>
              </a:rPr>
              <a:t>The monster took a step toward Raul and let out a roar. Raul stood frozen in fear as it reached out a claw and grabbed his left shoulder, digging its knife-like claws into his skin. Raul let out a muffled scream as the monster lifted him into the air.</a:t>
            </a:r>
            <a:endParaRPr lang="en-US" dirty="0">
              <a:solidFill>
                <a:srgbClr val="FF0000"/>
              </a:solidFill>
              <a:latin typeface="Calibri" charset="0"/>
              <a:ea typeface="ＭＳ Ｐゴシック" charset="0"/>
            </a:endParaRPr>
          </a:p>
          <a:p>
            <a:pPr lvl="1" eaLnBrk="1" hangingPunct="1">
              <a:lnSpc>
                <a:spcPct val="90000"/>
              </a:lnSpc>
              <a:defRPr/>
            </a:pPr>
            <a:r>
              <a:rPr lang="en-US" b="1" dirty="0" smtClean="0">
                <a:latin typeface="Calibri" charset="0"/>
                <a:ea typeface="ＭＳ Ｐゴシック" charset="0"/>
              </a:rPr>
              <a:t>Description</a:t>
            </a:r>
            <a:endParaRPr lang="en-US" b="1" dirty="0">
              <a:latin typeface="Calibri" charset="0"/>
              <a:ea typeface="ＭＳ Ｐゴシック" charset="0"/>
            </a:endParaRPr>
          </a:p>
          <a:p>
            <a:pPr lvl="2" eaLnBrk="1" hangingPunct="1">
              <a:lnSpc>
                <a:spcPct val="90000"/>
              </a:lnSpc>
              <a:defRPr/>
            </a:pPr>
            <a:r>
              <a:rPr lang="en-US" dirty="0" smtClean="0">
                <a:solidFill>
                  <a:srgbClr val="FF0000"/>
                </a:solidFill>
                <a:latin typeface="Calibri" charset="0"/>
                <a:ea typeface="ＭＳ Ｐゴシック" charset="0"/>
              </a:rPr>
              <a:t>Rachel walked </a:t>
            </a:r>
            <a:r>
              <a:rPr lang="en-US" dirty="0">
                <a:solidFill>
                  <a:srgbClr val="FF0000"/>
                </a:solidFill>
                <a:latin typeface="Calibri" charset="0"/>
                <a:ea typeface="ＭＳ Ｐゴシック" charset="0"/>
              </a:rPr>
              <a:t>into the </a:t>
            </a:r>
            <a:r>
              <a:rPr lang="en-US" dirty="0" smtClean="0">
                <a:solidFill>
                  <a:srgbClr val="FF0000"/>
                </a:solidFill>
                <a:latin typeface="Calibri" charset="0"/>
                <a:ea typeface="ＭＳ Ｐゴシック" charset="0"/>
              </a:rPr>
              <a:t>expansive main chamber of the temple. </a:t>
            </a:r>
            <a:r>
              <a:rPr lang="en-US" dirty="0">
                <a:solidFill>
                  <a:srgbClr val="FF0000"/>
                </a:solidFill>
                <a:latin typeface="Calibri" charset="0"/>
                <a:ea typeface="ＭＳ Ｐゴシック" charset="0"/>
              </a:rPr>
              <a:t>The vines </a:t>
            </a:r>
            <a:r>
              <a:rPr lang="en-US" dirty="0" smtClean="0">
                <a:solidFill>
                  <a:srgbClr val="FF0000"/>
                </a:solidFill>
                <a:latin typeface="Calibri" charset="0"/>
                <a:ea typeface="ＭＳ Ｐゴシック" charset="0"/>
              </a:rPr>
              <a:t>of Dionysus hung </a:t>
            </a:r>
            <a:r>
              <a:rPr lang="en-US" dirty="0">
                <a:solidFill>
                  <a:srgbClr val="FF0000"/>
                </a:solidFill>
                <a:latin typeface="Calibri" charset="0"/>
                <a:ea typeface="ＭＳ Ｐゴシック" charset="0"/>
              </a:rPr>
              <a:t>on the </a:t>
            </a:r>
            <a:r>
              <a:rPr lang="en-US" dirty="0" smtClean="0">
                <a:solidFill>
                  <a:srgbClr val="FF0000"/>
                </a:solidFill>
                <a:latin typeface="Calibri" charset="0"/>
                <a:ea typeface="ＭＳ Ｐゴシック" charset="0"/>
              </a:rPr>
              <a:t>decrepit walls and wrapped around the four massive marble columns, almost hiding their cracks. The floor was littered with the rotting skins of grapes, causing the pungent stench of vinegar to pervade the room.</a:t>
            </a:r>
          </a:p>
          <a:p>
            <a:pPr lvl="1" eaLnBrk="1" hangingPunct="1">
              <a:lnSpc>
                <a:spcPct val="90000"/>
              </a:lnSpc>
              <a:defRPr/>
            </a:pPr>
            <a:r>
              <a:rPr lang="en-US" b="1" dirty="0" smtClean="0">
                <a:latin typeface="Calibri" charset="0"/>
                <a:ea typeface="ＭＳ Ｐゴシック" charset="0"/>
              </a:rPr>
              <a:t>Thoughts</a:t>
            </a:r>
            <a:r>
              <a:rPr lang="en-US" dirty="0" smtClean="0">
                <a:latin typeface="Calibri" charset="0"/>
                <a:ea typeface="ＭＳ Ｐゴシック" charset="0"/>
              </a:rPr>
              <a:t> (internal conflict).</a:t>
            </a:r>
          </a:p>
          <a:p>
            <a:pPr lvl="2" eaLnBrk="1" hangingPunct="1">
              <a:lnSpc>
                <a:spcPct val="90000"/>
              </a:lnSpc>
              <a:defRPr/>
            </a:pPr>
            <a:r>
              <a:rPr lang="en-US" dirty="0" smtClean="0">
                <a:solidFill>
                  <a:srgbClr val="FF0000"/>
                </a:solidFill>
                <a:latin typeface="Calibri" charset="0"/>
                <a:ea typeface="ＭＳ Ｐゴシック" charset="0"/>
              </a:rPr>
              <a:t>Will </a:t>
            </a:r>
            <a:r>
              <a:rPr lang="en-US" dirty="0">
                <a:solidFill>
                  <a:srgbClr val="FF0000"/>
                </a:solidFill>
                <a:latin typeface="Calibri" charset="0"/>
                <a:ea typeface="ＭＳ Ｐゴシック" charset="0"/>
              </a:rPr>
              <a:t>wondered what he had to do. If he ran he might live, but then his friend would be trapped. Would he ever make it out alive either way? He had to make a decision fast!</a:t>
            </a:r>
          </a:p>
          <a:p>
            <a:pPr lvl="1" eaLnBrk="1" hangingPunct="1">
              <a:lnSpc>
                <a:spcPct val="90000"/>
              </a:lnSpc>
              <a:defRPr/>
            </a:pPr>
            <a:r>
              <a:rPr lang="en-US" b="1" dirty="0">
                <a:latin typeface="Calibri" charset="0"/>
                <a:ea typeface="ＭＳ Ｐゴシック" charset="0"/>
              </a:rPr>
              <a:t>Dialogue </a:t>
            </a:r>
            <a:r>
              <a:rPr lang="en-US" sz="2600" dirty="0">
                <a:latin typeface="Calibri" charset="0"/>
                <a:ea typeface="ＭＳ Ｐゴシック" charset="0"/>
              </a:rPr>
              <a:t>(but </a:t>
            </a:r>
            <a:r>
              <a:rPr lang="en-US" sz="2600" dirty="0" smtClean="0">
                <a:latin typeface="Calibri" charset="0"/>
                <a:ea typeface="ＭＳ Ｐゴシック" charset="0"/>
              </a:rPr>
              <a:t>don’t make </a:t>
            </a:r>
            <a:r>
              <a:rPr lang="en-US" sz="2600" dirty="0">
                <a:latin typeface="Calibri" charset="0"/>
                <a:ea typeface="ＭＳ Ｐゴシック" charset="0"/>
              </a:rPr>
              <a:t>your characters talk if they </a:t>
            </a:r>
            <a:r>
              <a:rPr lang="en-US" sz="2600" dirty="0" smtClean="0">
                <a:latin typeface="Calibri" charset="0"/>
                <a:ea typeface="ＭＳ Ｐゴシック" charset="0"/>
              </a:rPr>
              <a:t>don’t</a:t>
            </a:r>
            <a:r>
              <a:rPr lang="en-US" sz="2600" dirty="0">
                <a:latin typeface="Calibri" charset="0"/>
                <a:ea typeface="ＭＳ Ｐゴシック" charset="0"/>
              </a:rPr>
              <a:t>)</a:t>
            </a:r>
          </a:p>
          <a:p>
            <a:pPr lvl="2" eaLnBrk="1" hangingPunct="1">
              <a:lnSpc>
                <a:spcPct val="90000"/>
              </a:lnSpc>
              <a:defRPr/>
            </a:pPr>
            <a:r>
              <a:rPr lang="ja-JP" altLang="en-US" dirty="0">
                <a:solidFill>
                  <a:srgbClr val="FF0000"/>
                </a:solidFill>
                <a:latin typeface="Calibri" charset="0"/>
                <a:ea typeface="ＭＳ Ｐゴシック" charset="0"/>
              </a:rPr>
              <a:t>“</a:t>
            </a:r>
            <a:r>
              <a:rPr lang="en-US" dirty="0">
                <a:solidFill>
                  <a:srgbClr val="FF0000"/>
                </a:solidFill>
                <a:latin typeface="Calibri" charset="0"/>
                <a:ea typeface="ＭＳ Ｐゴシック" charset="0"/>
              </a:rPr>
              <a:t>One of us is going to die today!</a:t>
            </a:r>
            <a:r>
              <a:rPr lang="ja-JP" altLang="en-US" dirty="0">
                <a:solidFill>
                  <a:srgbClr val="FF0000"/>
                </a:solidFill>
                <a:latin typeface="Calibri" charset="0"/>
                <a:ea typeface="ＭＳ Ｐゴシック" charset="0"/>
              </a:rPr>
              <a:t>”</a:t>
            </a:r>
            <a:r>
              <a:rPr lang="en-US" dirty="0">
                <a:solidFill>
                  <a:srgbClr val="FF0000"/>
                </a:solidFill>
                <a:latin typeface="Calibri" charset="0"/>
                <a:ea typeface="ＭＳ Ｐゴシック" charset="0"/>
              </a:rPr>
              <a:t> </a:t>
            </a:r>
            <a:r>
              <a:rPr lang="en-US" dirty="0" smtClean="0">
                <a:solidFill>
                  <a:srgbClr val="FF0000"/>
                </a:solidFill>
                <a:latin typeface="Calibri" charset="0"/>
                <a:ea typeface="ＭＳ Ｐゴシック" charset="0"/>
              </a:rPr>
              <a:t>she </a:t>
            </a:r>
            <a:r>
              <a:rPr lang="en-US" dirty="0">
                <a:solidFill>
                  <a:srgbClr val="FF0000"/>
                </a:solidFill>
                <a:latin typeface="Calibri" charset="0"/>
                <a:ea typeface="ＭＳ Ｐゴシック" charset="0"/>
              </a:rPr>
              <a:t>screamed from the bottom of the castle. </a:t>
            </a:r>
            <a:r>
              <a:rPr lang="ja-JP" altLang="en-US" dirty="0">
                <a:solidFill>
                  <a:srgbClr val="FF0000"/>
                </a:solidFill>
                <a:latin typeface="Calibri" charset="0"/>
                <a:ea typeface="ＭＳ Ｐゴシック" charset="0"/>
              </a:rPr>
              <a:t>“</a:t>
            </a:r>
            <a:r>
              <a:rPr lang="en-US" dirty="0" smtClean="0">
                <a:solidFill>
                  <a:srgbClr val="FF0000"/>
                </a:solidFill>
                <a:latin typeface="Calibri" charset="0"/>
                <a:ea typeface="ＭＳ Ｐゴシック" charset="0"/>
              </a:rPr>
              <a:t>And it’s going </a:t>
            </a:r>
            <a:r>
              <a:rPr lang="en-US" dirty="0">
                <a:solidFill>
                  <a:srgbClr val="FF0000"/>
                </a:solidFill>
                <a:latin typeface="Calibri" charset="0"/>
                <a:ea typeface="ＭＳ Ｐゴシック" charset="0"/>
              </a:rPr>
              <a:t>to be you!</a:t>
            </a:r>
            <a:r>
              <a:rPr lang="ja-JP" altLang="en-US" dirty="0">
                <a:solidFill>
                  <a:srgbClr val="FF0000"/>
                </a:solidFill>
                <a:latin typeface="Calibri" charset="0"/>
                <a:ea typeface="ＭＳ Ｐゴシック" charset="0"/>
              </a:rPr>
              <a:t>”</a:t>
            </a:r>
            <a:endParaRPr lang="en-US" dirty="0">
              <a:solidFill>
                <a:srgbClr val="FF0000"/>
              </a:solidFill>
              <a:latin typeface="Calibri" charset="0"/>
              <a:ea typeface="ＭＳ Ｐゴシック" charset="0"/>
            </a:endParaRPr>
          </a:p>
        </p:txBody>
      </p:sp>
    </p:spTree>
    <p:extLst>
      <p:ext uri="{BB962C8B-B14F-4D97-AF65-F5344CB8AC3E}">
        <p14:creationId xmlns:p14="http://schemas.microsoft.com/office/powerpoint/2010/main" val="3950014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xEl>
                                              <p:pRg st="1" end="1"/>
                                            </p:txEl>
                                          </p:spTgt>
                                        </p:tgtEl>
                                      </p:cBhvr>
                                    </p:animEffect>
                                    <p:set>
                                      <p:cBhvr>
                                        <p:cTn id="32" dur="1" fill="hold">
                                          <p:stCondLst>
                                            <p:cond delay="499"/>
                                          </p:stCondLst>
                                        </p:cTn>
                                        <p:tgtEl>
                                          <p:spTgt spid="5">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xEl>
                                              <p:pRg st="2" end="2"/>
                                            </p:txEl>
                                          </p:spTgt>
                                        </p:tgtEl>
                                      </p:cBhvr>
                                    </p:animEffect>
                                    <p:set>
                                      <p:cBhvr>
                                        <p:cTn id="35" dur="1" fill="hold">
                                          <p:stCondLst>
                                            <p:cond delay="499"/>
                                          </p:stCondLst>
                                        </p:cTn>
                                        <p:tgtEl>
                                          <p:spTgt spid="5">
                                            <p:txEl>
                                              <p:pRg st="2" end="2"/>
                                            </p:txEl>
                                          </p:spTgt>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5">
                                            <p:txEl>
                                              <p:pRg st="3" end="3"/>
                                            </p:txEl>
                                          </p:spTgt>
                                        </p:tgtEl>
                                      </p:cBhvr>
                                    </p:animEffect>
                                    <p:set>
                                      <p:cBhvr>
                                        <p:cTn id="51" dur="1" fill="hold">
                                          <p:stCondLst>
                                            <p:cond delay="499"/>
                                          </p:stCondLst>
                                        </p:cTn>
                                        <p:tgtEl>
                                          <p:spTgt spid="5">
                                            <p:txEl>
                                              <p:pRg st="3" end="3"/>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
                                            <p:txEl>
                                              <p:pRg st="4" end="4"/>
                                            </p:txEl>
                                          </p:spTgt>
                                        </p:tgtEl>
                                      </p:cBhvr>
                                    </p:animEffect>
                                    <p:set>
                                      <p:cBhvr>
                                        <p:cTn id="54" dur="1" fill="hold">
                                          <p:stCondLst>
                                            <p:cond delay="499"/>
                                          </p:stCondLst>
                                        </p:cTn>
                                        <p:tgtEl>
                                          <p:spTgt spid="5">
                                            <p:txEl>
                                              <p:pRg st="4" end="4"/>
                                            </p:txEl>
                                          </p:spTgt>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5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Effect transition="in" filter="fade">
                                      <p:cBhvr>
                                        <p:cTn id="65" dur="500"/>
                                        <p:tgtEl>
                                          <p:spTgt spid="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
                                            <p:txEl>
                                              <p:pRg st="5" end="5"/>
                                            </p:txEl>
                                          </p:spTgt>
                                        </p:tgtEl>
                                      </p:cBhvr>
                                    </p:animEffect>
                                    <p:set>
                                      <p:cBhvr>
                                        <p:cTn id="70" dur="1" fill="hold">
                                          <p:stCondLst>
                                            <p:cond delay="499"/>
                                          </p:stCondLst>
                                        </p:cTn>
                                        <p:tgtEl>
                                          <p:spTgt spid="5">
                                            <p:txEl>
                                              <p:pRg st="5" end="5"/>
                                            </p:txEl>
                                          </p:spTgt>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
                                            <p:txEl>
                                              <p:pRg st="6" end="6"/>
                                            </p:txEl>
                                          </p:spTgt>
                                        </p:tgtEl>
                                      </p:cBhvr>
                                    </p:animEffect>
                                    <p:set>
                                      <p:cBhvr>
                                        <p:cTn id="73" dur="1" fill="hold">
                                          <p:stCondLst>
                                            <p:cond delay="499"/>
                                          </p:stCondLst>
                                        </p:cTn>
                                        <p:tgtEl>
                                          <p:spTgt spid="5">
                                            <p:txEl>
                                              <p:pRg st="6" end="6"/>
                                            </p:txEl>
                                          </p:spTgt>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fade">
                                      <p:cBhvr>
                                        <p:cTn id="76" dur="500"/>
                                        <p:tgtEl>
                                          <p:spTgt spid="3">
                                            <p:txEl>
                                              <p:pRg st="5" end="5"/>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fade">
                                      <p:cBhvr>
                                        <p:cTn id="79" dur="500"/>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500"/>
                                        <p:tgtEl>
                                          <p:spTgt spid="5">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5">
                                            <p:txEl>
                                              <p:pRg st="7" end="7"/>
                                            </p:txEl>
                                          </p:spTgt>
                                        </p:tgtEl>
                                      </p:cBhvr>
                                    </p:animEffect>
                                    <p:set>
                                      <p:cBhvr>
                                        <p:cTn id="89" dur="1" fill="hold">
                                          <p:stCondLst>
                                            <p:cond delay="499"/>
                                          </p:stCondLst>
                                        </p:cTn>
                                        <p:tgtEl>
                                          <p:spTgt spid="5">
                                            <p:txEl>
                                              <p:pRg st="7" end="7"/>
                                            </p:txEl>
                                          </p:spTgt>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
                                            <p:txEl>
                                              <p:pRg st="8" end="8"/>
                                            </p:txEl>
                                          </p:spTgt>
                                        </p:tgtEl>
                                      </p:cBhvr>
                                    </p:animEffect>
                                    <p:set>
                                      <p:cBhvr>
                                        <p:cTn id="92" dur="1" fill="hold">
                                          <p:stCondLst>
                                            <p:cond delay="499"/>
                                          </p:stCondLst>
                                        </p:cTn>
                                        <p:tgtEl>
                                          <p:spTgt spid="5">
                                            <p:txEl>
                                              <p:pRg st="8" end="8"/>
                                            </p:txEl>
                                          </p:spTgt>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animEffect transition="in" filter="fade">
                                      <p:cBhvr>
                                        <p:cTn id="95" dur="500"/>
                                        <p:tgtEl>
                                          <p:spTgt spid="3">
                                            <p:txEl>
                                              <p:pRg st="7" end="7"/>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3">
                                            <p:txEl>
                                              <p:pRg st="8" end="8"/>
                                            </p:txEl>
                                          </p:spTgt>
                                        </p:tgtEl>
                                        <p:attrNameLst>
                                          <p:attrName>style.visibility</p:attrName>
                                        </p:attrNameLst>
                                      </p:cBhvr>
                                      <p:to>
                                        <p:strVal val="visible"/>
                                      </p:to>
                                    </p:set>
                                    <p:animEffect transition="in" filter="fade">
                                      <p:cBhvr>
                                        <p:cTn id="9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457200" y="1395413"/>
            <a:ext cx="8229600" cy="4525962"/>
          </a:xfrm>
        </p:spPr>
        <p:txBody>
          <a:bodyPr/>
          <a:lstStyle/>
          <a:p>
            <a:pPr eaLnBrk="1" hangingPunct="1"/>
            <a:r>
              <a:rPr lang="en-US">
                <a:latin typeface="Calibri" charset="0"/>
              </a:rPr>
              <a:t>Simba fought Scar and became king.</a:t>
            </a:r>
          </a:p>
        </p:txBody>
      </p:sp>
      <p:sp>
        <p:nvSpPr>
          <p:cNvPr id="57346" name="Title 1"/>
          <p:cNvSpPr>
            <a:spLocks noGrp="1"/>
          </p:cNvSpPr>
          <p:nvPr>
            <p:ph type="title"/>
          </p:nvPr>
        </p:nvSpPr>
        <p:spPr>
          <a:xfrm>
            <a:off x="457200" y="252413"/>
            <a:ext cx="8229600" cy="1143000"/>
          </a:xfrm>
        </p:spPr>
        <p:txBody>
          <a:bodyPr/>
          <a:lstStyle/>
          <a:p>
            <a:pPr eaLnBrk="1" hangingPunct="1"/>
            <a:r>
              <a:rPr lang="en-US">
                <a:latin typeface="Calibri" charset="0"/>
              </a:rPr>
              <a:t>Let</a:t>
            </a:r>
            <a:r>
              <a:rPr lang="ja-JP" altLang="en-US">
                <a:latin typeface="Calibri" charset="0"/>
              </a:rPr>
              <a:t>’</a:t>
            </a:r>
            <a:r>
              <a:rPr lang="en-US" altLang="ja-JP">
                <a:latin typeface="Calibri" charset="0"/>
              </a:rPr>
              <a:t>s Expand This</a:t>
            </a:r>
            <a:endParaRPr lang="en-US">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252413"/>
            <a:ext cx="8229600" cy="1143000"/>
          </a:xfrm>
        </p:spPr>
        <p:txBody>
          <a:bodyPr/>
          <a:lstStyle/>
          <a:p>
            <a:pPr eaLnBrk="1" hangingPunct="1"/>
            <a:r>
              <a:rPr lang="en-US">
                <a:latin typeface="Calibri" charset="0"/>
              </a:rPr>
              <a:t>Let</a:t>
            </a:r>
            <a:r>
              <a:rPr lang="ja-JP" altLang="en-US">
                <a:latin typeface="Calibri" charset="0"/>
              </a:rPr>
              <a:t>’</a:t>
            </a:r>
            <a:r>
              <a:rPr lang="en-US" altLang="ja-JP">
                <a:latin typeface="Calibri" charset="0"/>
              </a:rPr>
              <a:t>s Expand This</a:t>
            </a:r>
            <a:endParaRPr lang="en-US">
              <a:latin typeface="Calibri" charset="0"/>
            </a:endParaRPr>
          </a:p>
        </p:txBody>
      </p:sp>
      <p:sp>
        <p:nvSpPr>
          <p:cNvPr id="59394" name="Content Placeholder 2"/>
          <p:cNvSpPr txBox="1">
            <a:spLocks/>
          </p:cNvSpPr>
          <p:nvPr/>
        </p:nvSpPr>
        <p:spPr bwMode="auto">
          <a:xfrm>
            <a:off x="457200" y="2032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r>
              <a:rPr lang="en-US" sz="3200"/>
              <a:t>			Scar swept the embers into Simba’s eyes. Simba howled in pain as his enemy pounced on him. Simba wrestled him to the ground, but quickly was thrown off him.</a:t>
            </a:r>
          </a:p>
          <a:p>
            <a:pPr>
              <a:spcBef>
                <a:spcPct val="20000"/>
              </a:spcBef>
            </a:pPr>
            <a:r>
              <a:rPr lang="en-US" sz="3200"/>
              <a:t>			Suddenly, they both charged toward each other. They grappled. Scar smashed his paw into Simba’s face, who then returned the blow.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52413"/>
            <a:ext cx="8229600" cy="1143000"/>
          </a:xfrm>
        </p:spPr>
        <p:txBody>
          <a:bodyPr/>
          <a:lstStyle/>
          <a:p>
            <a:pPr eaLnBrk="1" hangingPunct="1"/>
            <a:r>
              <a:rPr lang="en-US">
                <a:latin typeface="Calibri" charset="0"/>
              </a:rPr>
              <a:t>Let</a:t>
            </a:r>
            <a:r>
              <a:rPr lang="ja-JP" altLang="en-US">
                <a:latin typeface="Calibri" charset="0"/>
              </a:rPr>
              <a:t>’</a:t>
            </a:r>
            <a:r>
              <a:rPr lang="en-US" altLang="ja-JP">
                <a:latin typeface="Calibri" charset="0"/>
              </a:rPr>
              <a:t>s Expand This</a:t>
            </a:r>
            <a:endParaRPr lang="en-US">
              <a:latin typeface="Calibri" charset="0"/>
            </a:endParaRPr>
          </a:p>
        </p:txBody>
      </p:sp>
      <p:sp>
        <p:nvSpPr>
          <p:cNvPr id="61442" name="Content Placeholder 2"/>
          <p:cNvSpPr txBox="1">
            <a:spLocks/>
          </p:cNvSpPr>
          <p:nvPr/>
        </p:nvSpPr>
        <p:spPr bwMode="auto">
          <a:xfrm>
            <a:off x="457200" y="1395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r>
              <a:rPr lang="en-US" sz="2800"/>
              <a:t>			Scar swept the </a:t>
            </a:r>
            <a:r>
              <a:rPr lang="en-US" sz="2800">
                <a:solidFill>
                  <a:srgbClr val="FF0000"/>
                </a:solidFill>
              </a:rPr>
              <a:t>burning </a:t>
            </a:r>
            <a:r>
              <a:rPr lang="en-US" sz="2800"/>
              <a:t>embers into Simba’s eyes. Simba howled in pain as his enemy pounced on him, </a:t>
            </a:r>
            <a:r>
              <a:rPr lang="en-US" sz="2800">
                <a:solidFill>
                  <a:srgbClr val="FF0000"/>
                </a:solidFill>
              </a:rPr>
              <a:t>Scar’s fierce eyes glowing in the firelight</a:t>
            </a:r>
            <a:r>
              <a:rPr lang="en-US" sz="2800"/>
              <a:t>. Simba wrestled him to the  ground, but quickly was thrown off him. </a:t>
            </a:r>
            <a:r>
              <a:rPr lang="en-US" sz="2800">
                <a:solidFill>
                  <a:srgbClr val="FF0000"/>
                </a:solidFill>
              </a:rPr>
              <a:t>The crackle of burning bushes filled the air while the embers of the fire danced around them.</a:t>
            </a:r>
          </a:p>
          <a:p>
            <a:pPr>
              <a:spcBef>
                <a:spcPct val="20000"/>
              </a:spcBef>
            </a:pPr>
            <a:r>
              <a:rPr lang="en-US" sz="2800"/>
              <a:t>			Suddenly, they both charged toward each other, </a:t>
            </a:r>
            <a:r>
              <a:rPr lang="en-US" sz="2800">
                <a:solidFill>
                  <a:srgbClr val="FF0000"/>
                </a:solidFill>
              </a:rPr>
              <a:t>their faces twisted in anger</a:t>
            </a:r>
            <a:r>
              <a:rPr lang="en-US" sz="2800"/>
              <a:t>. They grappled. Scar smashed his paw into Simba’s face, </a:t>
            </a:r>
            <a:r>
              <a:rPr lang="en-US" sz="2800">
                <a:solidFill>
                  <a:srgbClr val="FF0000"/>
                </a:solidFill>
              </a:rPr>
              <a:t>spraying blood from the wound,</a:t>
            </a:r>
            <a:r>
              <a:rPr lang="en-US" sz="2800"/>
              <a:t> who then returned the blow.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52413"/>
            <a:ext cx="8229600" cy="1143000"/>
          </a:xfrm>
        </p:spPr>
        <p:txBody>
          <a:bodyPr/>
          <a:lstStyle/>
          <a:p>
            <a:pPr eaLnBrk="1" hangingPunct="1"/>
            <a:r>
              <a:rPr lang="en-US">
                <a:latin typeface="Calibri" charset="0"/>
              </a:rPr>
              <a:t>Let</a:t>
            </a:r>
            <a:r>
              <a:rPr lang="ja-JP" altLang="en-US">
                <a:latin typeface="Calibri" charset="0"/>
              </a:rPr>
              <a:t>’</a:t>
            </a:r>
            <a:r>
              <a:rPr lang="en-US" altLang="ja-JP">
                <a:latin typeface="Calibri" charset="0"/>
              </a:rPr>
              <a:t>s Expand This</a:t>
            </a:r>
            <a:endParaRPr lang="en-US">
              <a:latin typeface="Calibri" charset="0"/>
            </a:endParaRPr>
          </a:p>
        </p:txBody>
      </p:sp>
      <p:sp>
        <p:nvSpPr>
          <p:cNvPr id="63490" name="Content Placeholder 2"/>
          <p:cNvSpPr txBox="1">
            <a:spLocks/>
          </p:cNvSpPr>
          <p:nvPr/>
        </p:nvSpPr>
        <p:spPr bwMode="auto">
          <a:xfrm>
            <a:off x="457200" y="16017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r>
              <a:rPr lang="en-US"/>
              <a:t>			Scar swept the </a:t>
            </a:r>
            <a:r>
              <a:rPr lang="en-US">
                <a:solidFill>
                  <a:srgbClr val="FF0000"/>
                </a:solidFill>
              </a:rPr>
              <a:t>burning </a:t>
            </a:r>
            <a:r>
              <a:rPr lang="en-US"/>
              <a:t>embers into Simba’s eyes. Simba owled in pain as his enemy pounced on him, </a:t>
            </a:r>
            <a:r>
              <a:rPr lang="en-US">
                <a:solidFill>
                  <a:srgbClr val="FF0000"/>
                </a:solidFill>
              </a:rPr>
              <a:t>Scar’s fierce eyes glowing in the firelight</a:t>
            </a:r>
            <a:r>
              <a:rPr lang="en-US"/>
              <a:t>. </a:t>
            </a:r>
            <a:r>
              <a:rPr lang="en-US">
                <a:solidFill>
                  <a:srgbClr val="008000"/>
                </a:solidFill>
              </a:rPr>
              <a:t>Simba felt the adrenaline rush through him as he realized his uncle would never fight fair. </a:t>
            </a:r>
            <a:r>
              <a:rPr lang="en-US"/>
              <a:t>He wrestled Scar to the  ground, but just as quickly was thrown off him. </a:t>
            </a:r>
            <a:r>
              <a:rPr lang="en-US">
                <a:solidFill>
                  <a:srgbClr val="FF0000"/>
                </a:solidFill>
              </a:rPr>
              <a:t>The crackle of burning bushes filled the air while the embers of the fire danced around them.</a:t>
            </a:r>
          </a:p>
          <a:p>
            <a:pPr>
              <a:spcBef>
                <a:spcPct val="20000"/>
              </a:spcBef>
            </a:pPr>
            <a:r>
              <a:rPr lang="en-US"/>
              <a:t>			Suddenly, they both charged toward each other, </a:t>
            </a:r>
            <a:r>
              <a:rPr lang="en-US">
                <a:solidFill>
                  <a:srgbClr val="FF0000"/>
                </a:solidFill>
              </a:rPr>
              <a:t>their faces twisted in anger</a:t>
            </a:r>
            <a:r>
              <a:rPr lang="en-US"/>
              <a:t>. They grappled. Scar smashed his paw into Simba’s face, </a:t>
            </a:r>
            <a:r>
              <a:rPr lang="en-US">
                <a:solidFill>
                  <a:srgbClr val="FF0000"/>
                </a:solidFill>
              </a:rPr>
              <a:t>spraying blood from the wound. </a:t>
            </a:r>
            <a:r>
              <a:rPr lang="en-US">
                <a:solidFill>
                  <a:srgbClr val="008000"/>
                </a:solidFill>
              </a:rPr>
              <a:t>It felt like his face was on fire, but he managed to </a:t>
            </a:r>
            <a:r>
              <a:rPr lang="en-US"/>
              <a:t>return the blow.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252413"/>
            <a:ext cx="8229600" cy="1143000"/>
          </a:xfrm>
        </p:spPr>
        <p:txBody>
          <a:bodyPr/>
          <a:lstStyle/>
          <a:p>
            <a:pPr eaLnBrk="1" hangingPunct="1"/>
            <a:r>
              <a:rPr lang="en-US">
                <a:latin typeface="Calibri" charset="0"/>
              </a:rPr>
              <a:t>Let</a:t>
            </a:r>
            <a:r>
              <a:rPr lang="ja-JP" altLang="en-US">
                <a:latin typeface="Calibri" charset="0"/>
              </a:rPr>
              <a:t>’</a:t>
            </a:r>
            <a:r>
              <a:rPr lang="en-US" altLang="ja-JP">
                <a:latin typeface="Calibri" charset="0"/>
              </a:rPr>
              <a:t>s Expand This</a:t>
            </a:r>
            <a:endParaRPr lang="en-US">
              <a:latin typeface="Calibri" charset="0"/>
            </a:endParaRPr>
          </a:p>
        </p:txBody>
      </p:sp>
      <p:sp>
        <p:nvSpPr>
          <p:cNvPr id="65538" name="Content Placeholder 2"/>
          <p:cNvSpPr txBox="1">
            <a:spLocks/>
          </p:cNvSpPr>
          <p:nvPr/>
        </p:nvSpPr>
        <p:spPr bwMode="auto">
          <a:xfrm>
            <a:off x="457200" y="1395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r>
              <a:rPr lang="en-US" sz="2100"/>
              <a:t>			</a:t>
            </a:r>
            <a:r>
              <a:rPr lang="en-US" sz="2100">
                <a:solidFill>
                  <a:srgbClr val="0000FF"/>
                </a:solidFill>
              </a:rPr>
              <a:t>“Run away, Scar,” Simba uttered with disdain, “and never return.”</a:t>
            </a:r>
          </a:p>
          <a:p>
            <a:pPr>
              <a:spcBef>
                <a:spcPct val="20000"/>
              </a:spcBef>
            </a:pPr>
            <a:r>
              <a:rPr lang="en-US" sz="2100">
                <a:solidFill>
                  <a:srgbClr val="0000FF"/>
                </a:solidFill>
              </a:rPr>
              <a:t>			</a:t>
            </a:r>
            <a:r>
              <a:rPr lang="en-US" sz="2100">
                <a:solidFill>
                  <a:srgbClr val="008000"/>
                </a:solidFill>
              </a:rPr>
              <a:t>Scar’s face expressed his disappointment, before regaining its fierce look. </a:t>
            </a:r>
          </a:p>
          <a:p>
            <a:pPr>
              <a:spcBef>
                <a:spcPct val="20000"/>
              </a:spcBef>
            </a:pPr>
            <a:r>
              <a:rPr lang="en-US" sz="2100">
                <a:solidFill>
                  <a:srgbClr val="008000"/>
                </a:solidFill>
              </a:rPr>
              <a:t>			</a:t>
            </a:r>
            <a:r>
              <a:rPr lang="en-US" sz="2100">
                <a:solidFill>
                  <a:srgbClr val="0000FF"/>
                </a:solidFill>
              </a:rPr>
              <a:t>“As you wish…your majesty!”</a:t>
            </a:r>
          </a:p>
          <a:p>
            <a:pPr>
              <a:spcBef>
                <a:spcPct val="20000"/>
              </a:spcBef>
            </a:pPr>
            <a:r>
              <a:rPr lang="en-US" sz="2100"/>
              <a:t>			Scar swept the </a:t>
            </a:r>
            <a:r>
              <a:rPr lang="en-US" sz="2100">
                <a:solidFill>
                  <a:srgbClr val="FF0000"/>
                </a:solidFill>
              </a:rPr>
              <a:t>burning </a:t>
            </a:r>
            <a:r>
              <a:rPr lang="en-US" sz="2100"/>
              <a:t>embers into Simba’s eyes. Simba howled in pain as his enemy pounced on him, </a:t>
            </a:r>
            <a:r>
              <a:rPr lang="en-US" sz="2100">
                <a:solidFill>
                  <a:srgbClr val="FF0000"/>
                </a:solidFill>
              </a:rPr>
              <a:t>Scar’s fierce eyes glowing in the firelight</a:t>
            </a:r>
            <a:r>
              <a:rPr lang="en-US" sz="2100"/>
              <a:t>. </a:t>
            </a:r>
            <a:r>
              <a:rPr lang="en-US" sz="2100">
                <a:solidFill>
                  <a:srgbClr val="008000"/>
                </a:solidFill>
              </a:rPr>
              <a:t>Simba felt the adrenaline rush through him as he realized his uncle would never fight fair. </a:t>
            </a:r>
            <a:r>
              <a:rPr lang="en-US" sz="2100"/>
              <a:t>He wrestled Scar to the  ground, but just as quickly was thrown off him. </a:t>
            </a:r>
            <a:r>
              <a:rPr lang="en-US" sz="2100">
                <a:solidFill>
                  <a:srgbClr val="FF0000"/>
                </a:solidFill>
              </a:rPr>
              <a:t>The crackle of burning bushes filled the air while the embers of the fire danced around them.</a:t>
            </a:r>
          </a:p>
          <a:p>
            <a:pPr>
              <a:spcBef>
                <a:spcPct val="20000"/>
              </a:spcBef>
            </a:pPr>
            <a:r>
              <a:rPr lang="en-US" sz="2100"/>
              <a:t>			Suddenly, they both charged toward each other, </a:t>
            </a:r>
            <a:r>
              <a:rPr lang="en-US" sz="2100">
                <a:solidFill>
                  <a:srgbClr val="FF0000"/>
                </a:solidFill>
              </a:rPr>
              <a:t>their faces twisted in anger</a:t>
            </a:r>
            <a:r>
              <a:rPr lang="en-US" sz="2100"/>
              <a:t>. They grappled. Scar smashed his paw into Simba’s face, </a:t>
            </a:r>
            <a:r>
              <a:rPr lang="en-US" sz="2100">
                <a:solidFill>
                  <a:srgbClr val="FF0000"/>
                </a:solidFill>
              </a:rPr>
              <a:t>spraying blood from the wound. </a:t>
            </a:r>
            <a:r>
              <a:rPr lang="en-US" sz="2100">
                <a:solidFill>
                  <a:srgbClr val="008000"/>
                </a:solidFill>
              </a:rPr>
              <a:t>It felt like his face was on fire, but he managed to </a:t>
            </a:r>
            <a:r>
              <a:rPr lang="en-US" sz="2100"/>
              <a:t>return the blow.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a:latin typeface="Calibri" charset="0"/>
              </a:rPr>
              <a:t>Expand This On Your Own</a:t>
            </a:r>
          </a:p>
        </p:txBody>
      </p:sp>
      <p:sp>
        <p:nvSpPr>
          <p:cNvPr id="67586" name="Content Placeholder 2"/>
          <p:cNvSpPr>
            <a:spLocks noGrp="1"/>
          </p:cNvSpPr>
          <p:nvPr>
            <p:ph idx="1"/>
          </p:nvPr>
        </p:nvSpPr>
        <p:spPr/>
        <p:txBody>
          <a:bodyPr/>
          <a:lstStyle/>
          <a:p>
            <a:pPr eaLnBrk="1" hangingPunct="1"/>
            <a:r>
              <a:rPr lang="en-US">
                <a:latin typeface="Calibri" charset="0"/>
              </a:rPr>
              <a:t>Rocky and I got into a fight yesterday. He called me dumb and then I punched him.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1038225"/>
          </a:xfrm>
        </p:spPr>
        <p:txBody>
          <a:bodyPr/>
          <a:lstStyle/>
          <a:p>
            <a:pPr eaLnBrk="1" hangingPunct="1"/>
            <a:r>
              <a:rPr lang="en-US">
                <a:latin typeface="Calibri" charset="0"/>
              </a:rPr>
              <a:t>Revision</a:t>
            </a:r>
          </a:p>
        </p:txBody>
      </p:sp>
      <p:sp>
        <p:nvSpPr>
          <p:cNvPr id="4" name="Content Placeholder 2"/>
          <p:cNvSpPr>
            <a:spLocks noGrp="1"/>
          </p:cNvSpPr>
          <p:nvPr>
            <p:ph idx="1"/>
          </p:nvPr>
        </p:nvSpPr>
        <p:spPr>
          <a:xfrm>
            <a:off x="457200" y="1146175"/>
            <a:ext cx="8229600" cy="4979988"/>
          </a:xfrm>
        </p:spPr>
        <p:txBody>
          <a:bodyPr>
            <a:normAutofit fontScale="92500" lnSpcReduction="20000"/>
          </a:bodyPr>
          <a:lstStyle/>
          <a:p>
            <a:pPr eaLnBrk="1" hangingPunct="1">
              <a:defRPr/>
            </a:pPr>
            <a:r>
              <a:rPr lang="en-US" dirty="0" smtClean="0">
                <a:latin typeface="Calibri" charset="0"/>
              </a:rPr>
              <a:t>Revision is when I remind students of strategies from before, while also introducing a few new ones:</a:t>
            </a:r>
          </a:p>
          <a:p>
            <a:pPr lvl="1" eaLnBrk="1" hangingPunct="1">
              <a:defRPr/>
            </a:pPr>
            <a:r>
              <a:rPr lang="en-US" dirty="0" smtClean="0">
                <a:latin typeface="Calibri" charset="0"/>
              </a:rPr>
              <a:t>Adding scene/character description, dialogue, internal conflict, suspense; expanding important scenes</a:t>
            </a:r>
          </a:p>
          <a:p>
            <a:pPr lvl="1" eaLnBrk="1" hangingPunct="1">
              <a:defRPr/>
            </a:pPr>
            <a:r>
              <a:rPr lang="en-US" dirty="0" smtClean="0">
                <a:latin typeface="Calibri" charset="0"/>
              </a:rPr>
              <a:t>Adding an effective hook/intro</a:t>
            </a:r>
          </a:p>
          <a:p>
            <a:pPr lvl="1" eaLnBrk="1" hangingPunct="1">
              <a:defRPr/>
            </a:pPr>
            <a:r>
              <a:rPr lang="en-US" dirty="0" smtClean="0">
                <a:latin typeface="Calibri" charset="0"/>
              </a:rPr>
              <a:t>Word choice</a:t>
            </a:r>
          </a:p>
          <a:p>
            <a:pPr lvl="1" eaLnBrk="1" hangingPunct="1">
              <a:defRPr/>
            </a:pPr>
            <a:r>
              <a:rPr lang="en-US" dirty="0" smtClean="0">
                <a:latin typeface="Calibri" charset="0"/>
              </a:rPr>
              <a:t>Adding transitions (especially for essays) and topic sentences</a:t>
            </a:r>
          </a:p>
          <a:p>
            <a:pPr lvl="1" eaLnBrk="1" hangingPunct="1">
              <a:defRPr/>
            </a:pPr>
            <a:r>
              <a:rPr lang="en-US" dirty="0" smtClean="0">
                <a:latin typeface="Calibri" charset="0"/>
              </a:rPr>
              <a:t>Double-checking that evidence is in the right spot</a:t>
            </a:r>
          </a:p>
          <a:p>
            <a:pPr eaLnBrk="1" hangingPunct="1">
              <a:defRPr/>
            </a:pPr>
            <a:r>
              <a:rPr lang="en-US" dirty="0" smtClean="0">
                <a:latin typeface="Calibri" charset="0"/>
              </a:rPr>
              <a:t>I often have students do their editing on “spider strips”</a:t>
            </a: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alibri" charset="0"/>
              </a:rPr>
              <a:t>Agenda</a:t>
            </a:r>
          </a:p>
        </p:txBody>
      </p:sp>
      <p:sp>
        <p:nvSpPr>
          <p:cNvPr id="18435" name="Content Placeholder 2"/>
          <p:cNvSpPr>
            <a:spLocks noGrp="1"/>
          </p:cNvSpPr>
          <p:nvPr>
            <p:ph idx="1"/>
          </p:nvPr>
        </p:nvSpPr>
        <p:spPr/>
        <p:txBody>
          <a:bodyPr/>
          <a:lstStyle/>
          <a:p>
            <a:pPr eaLnBrk="1" hangingPunct="1">
              <a:lnSpc>
                <a:spcPct val="80000"/>
              </a:lnSpc>
            </a:pPr>
            <a:r>
              <a:rPr lang="en-US" sz="2800">
                <a:latin typeface="Calibri" charset="0"/>
              </a:rPr>
              <a:t>Setting it up for the first time</a:t>
            </a:r>
          </a:p>
          <a:p>
            <a:pPr eaLnBrk="1" hangingPunct="1">
              <a:lnSpc>
                <a:spcPct val="80000"/>
              </a:lnSpc>
            </a:pPr>
            <a:r>
              <a:rPr lang="en-US" sz="2800">
                <a:latin typeface="Calibri" charset="0"/>
              </a:rPr>
              <a:t>What a lesson can look like</a:t>
            </a:r>
          </a:p>
          <a:p>
            <a:pPr eaLnBrk="1" hangingPunct="1">
              <a:lnSpc>
                <a:spcPct val="80000"/>
              </a:lnSpc>
            </a:pPr>
            <a:r>
              <a:rPr lang="en-US" sz="2800">
                <a:latin typeface="Calibri" charset="0"/>
              </a:rPr>
              <a:t>What a unit can look like</a:t>
            </a:r>
          </a:p>
          <a:p>
            <a:pPr eaLnBrk="1" hangingPunct="1">
              <a:lnSpc>
                <a:spcPct val="80000"/>
              </a:lnSpc>
            </a:pPr>
            <a:r>
              <a:rPr lang="en-US" sz="2800">
                <a:latin typeface="Calibri" charset="0"/>
              </a:rPr>
              <a:t>Conferencing</a:t>
            </a:r>
          </a:p>
          <a:p>
            <a:pPr eaLnBrk="1" hangingPunct="1">
              <a:lnSpc>
                <a:spcPct val="80000"/>
              </a:lnSpc>
            </a:pPr>
            <a:r>
              <a:rPr lang="en-US" sz="2800">
                <a:latin typeface="Calibri" charset="0"/>
              </a:rPr>
              <a:t>Homework/Journaling</a:t>
            </a:r>
          </a:p>
          <a:p>
            <a:pPr eaLnBrk="1" hangingPunct="1">
              <a:lnSpc>
                <a:spcPct val="80000"/>
              </a:lnSpc>
            </a:pPr>
            <a:r>
              <a:rPr lang="en-US" sz="2800">
                <a:latin typeface="Calibri" charset="0"/>
              </a:rPr>
              <a:t>Creating a community of writers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038225"/>
          </a:xfrm>
        </p:spPr>
        <p:txBody>
          <a:bodyPr/>
          <a:lstStyle/>
          <a:p>
            <a:pPr eaLnBrk="1" hangingPunct="1"/>
            <a:r>
              <a:rPr lang="en-US">
                <a:latin typeface="Calibri" charset="0"/>
              </a:rPr>
              <a:t>Revision</a:t>
            </a:r>
          </a:p>
        </p:txBody>
      </p:sp>
      <p:pic>
        <p:nvPicPr>
          <p:cNvPr id="71683" name="Picture 2" descr="Screen shot 2011-11-28 at 2.52.4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8225"/>
            <a:ext cx="9148763"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1038225"/>
          </a:xfrm>
        </p:spPr>
        <p:txBody>
          <a:bodyPr/>
          <a:lstStyle/>
          <a:p>
            <a:pPr eaLnBrk="1" hangingPunct="1"/>
            <a:r>
              <a:rPr lang="en-US">
                <a:latin typeface="Calibri" charset="0"/>
              </a:rPr>
              <a:t>Revision</a:t>
            </a:r>
          </a:p>
        </p:txBody>
      </p:sp>
      <p:pic>
        <p:nvPicPr>
          <p:cNvPr id="73731" name="Picture 2" descr="Screen shot 2011-11-28 at 2.52.4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8225"/>
            <a:ext cx="9151938"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1038225"/>
          </a:xfrm>
        </p:spPr>
        <p:txBody>
          <a:bodyPr/>
          <a:lstStyle/>
          <a:p>
            <a:pPr eaLnBrk="1" hangingPunct="1"/>
            <a:r>
              <a:rPr lang="en-US">
                <a:latin typeface="Calibri" charset="0"/>
              </a:rPr>
              <a:t>Peer-Editing</a:t>
            </a:r>
          </a:p>
        </p:txBody>
      </p:sp>
      <p:sp>
        <p:nvSpPr>
          <p:cNvPr id="4" name="Content Placeholder 2"/>
          <p:cNvSpPr>
            <a:spLocks noGrp="1"/>
          </p:cNvSpPr>
          <p:nvPr>
            <p:ph idx="1"/>
          </p:nvPr>
        </p:nvSpPr>
        <p:spPr>
          <a:xfrm>
            <a:off x="457200" y="1146175"/>
            <a:ext cx="8229600" cy="4979988"/>
          </a:xfrm>
        </p:spPr>
        <p:txBody>
          <a:bodyPr>
            <a:normAutofit fontScale="92500"/>
          </a:bodyPr>
          <a:lstStyle/>
          <a:p>
            <a:pPr eaLnBrk="1" hangingPunct="1">
              <a:defRPr/>
            </a:pPr>
            <a:r>
              <a:rPr lang="en-US" dirty="0" smtClean="0">
                <a:latin typeface="Calibri" charset="0"/>
              </a:rPr>
              <a:t>Partnerships are important throughout the writing process, especially to bounce ideas off of each other. This phase, though, is when students know their grades are at stake. 2-3 people should read their 2</a:t>
            </a:r>
            <a:r>
              <a:rPr lang="en-US" baseline="30000" dirty="0" smtClean="0">
                <a:latin typeface="Calibri" charset="0"/>
              </a:rPr>
              <a:t>nd</a:t>
            </a:r>
            <a:r>
              <a:rPr lang="en-US" dirty="0" smtClean="0">
                <a:latin typeface="Calibri" charset="0"/>
              </a:rPr>
              <a:t> drafts.</a:t>
            </a:r>
          </a:p>
          <a:p>
            <a:pPr lvl="1" eaLnBrk="1" hangingPunct="1">
              <a:defRPr/>
            </a:pPr>
            <a:r>
              <a:rPr lang="en-US" dirty="0" smtClean="0">
                <a:latin typeface="Calibri" charset="0"/>
              </a:rPr>
              <a:t>I remind my students that this is the time to be completely honest with their partners, to “tell them when they have spinach in their teeth,” because if they’re not honest, I’m definitely going to be.</a:t>
            </a:r>
          </a:p>
          <a:p>
            <a:pPr lvl="1" eaLnBrk="1" hangingPunct="1">
              <a:defRPr/>
            </a:pPr>
            <a:r>
              <a:rPr lang="en-US" dirty="0" smtClean="0">
                <a:latin typeface="Calibri" charset="0"/>
              </a:rPr>
              <a:t>I also remind them to read their stories out loud, even if they’re just moving their lips, to find errors.</a:t>
            </a: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1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78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9400"/>
            <a:ext cx="9190038"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5575"/>
            <a:ext cx="91440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98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9400"/>
            <a:ext cx="9190038"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1" descr="Screen shot 2013-01-16 at 8.16.58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8" y="279400"/>
            <a:ext cx="91440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101600"/>
            <a:ext cx="90297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0"/>
            <a:ext cx="8229600" cy="1038225"/>
          </a:xfrm>
        </p:spPr>
        <p:txBody>
          <a:bodyPr/>
          <a:lstStyle/>
          <a:p>
            <a:pPr eaLnBrk="1" hangingPunct="1"/>
            <a:r>
              <a:rPr lang="en-US">
                <a:latin typeface="Calibri" charset="0"/>
              </a:rPr>
              <a:t>Publishing</a:t>
            </a:r>
          </a:p>
        </p:txBody>
      </p:sp>
      <p:sp>
        <p:nvSpPr>
          <p:cNvPr id="75779" name="Content Placeholder 2"/>
          <p:cNvSpPr>
            <a:spLocks noGrp="1"/>
          </p:cNvSpPr>
          <p:nvPr>
            <p:ph idx="1"/>
          </p:nvPr>
        </p:nvSpPr>
        <p:spPr>
          <a:xfrm>
            <a:off x="457200" y="1146175"/>
            <a:ext cx="8229600" cy="5505450"/>
          </a:xfrm>
        </p:spPr>
        <p:txBody>
          <a:bodyPr/>
          <a:lstStyle/>
          <a:p>
            <a:pPr eaLnBrk="1" hangingPunct="1"/>
            <a:r>
              <a:rPr lang="en-US">
                <a:latin typeface="Calibri" charset="0"/>
              </a:rPr>
              <a:t>When students’ final drafts (or “published pieces”) are ready, I usually hold a “publishing party”</a:t>
            </a:r>
          </a:p>
          <a:p>
            <a:pPr lvl="1" eaLnBrk="1" hangingPunct="1"/>
            <a:r>
              <a:rPr lang="en-US">
                <a:latin typeface="Calibri" charset="0"/>
              </a:rPr>
              <a:t>I spend about ten minutes having them reflect on their pieces next to their earlier On-Demand pieces, then attaching the reflection (and the rubric) so it can go in their portfolio</a:t>
            </a:r>
          </a:p>
          <a:p>
            <a:pPr lvl="1" eaLnBrk="1" hangingPunct="1"/>
            <a:r>
              <a:rPr lang="en-US">
                <a:latin typeface="Calibri" charset="0"/>
              </a:rPr>
              <a:t>Then I have a “Gallery Walk,” where students go around silently reading, then writing </a:t>
            </a:r>
            <a:r>
              <a:rPr lang="en-US" i="1">
                <a:latin typeface="Calibri" charset="0"/>
              </a:rPr>
              <a:t>positive</a:t>
            </a:r>
            <a:r>
              <a:rPr lang="en-US">
                <a:latin typeface="Calibri" charset="0"/>
              </a:rPr>
              <a:t> comments on post-its or on a sheet of paper</a:t>
            </a:r>
          </a:p>
          <a:p>
            <a:pPr lvl="1" eaLnBrk="1" hangingPunct="1"/>
            <a:r>
              <a:rPr lang="en-US">
                <a:latin typeface="Calibri" charset="0"/>
              </a:rPr>
              <a:t>The final 10 minutes, I give students (iced) tea and (bundt) cake.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barn(inVertical)">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barn(inVertical)">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barn(inVertical)">
                                      <p:cBhvr>
                                        <p:cTn id="17"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z="3700">
                <a:latin typeface="Calibri" charset="0"/>
              </a:rPr>
              <a:t>Themes That Have Worked Well For Me</a:t>
            </a:r>
          </a:p>
        </p:txBody>
      </p:sp>
      <p:sp>
        <p:nvSpPr>
          <p:cNvPr id="13314" name="Content Placeholder 2"/>
          <p:cNvSpPr>
            <a:spLocks noGrp="1"/>
          </p:cNvSpPr>
          <p:nvPr>
            <p:ph idx="1"/>
          </p:nvPr>
        </p:nvSpPr>
        <p:spPr/>
        <p:txBody>
          <a:bodyPr>
            <a:normAutofit fontScale="70000" lnSpcReduction="20000"/>
          </a:bodyPr>
          <a:lstStyle/>
          <a:p>
            <a:pPr eaLnBrk="1" hangingPunct="1">
              <a:defRPr/>
            </a:pPr>
            <a:r>
              <a:rPr lang="en-US" dirty="0" smtClean="0">
                <a:latin typeface="Calibri" charset="0"/>
              </a:rPr>
              <a:t>Translation</a:t>
            </a:r>
          </a:p>
          <a:p>
            <a:pPr lvl="1" eaLnBrk="1" hangingPunct="1">
              <a:defRPr/>
            </a:pPr>
            <a:r>
              <a:rPr lang="en-US" dirty="0" smtClean="0">
                <a:latin typeface="Calibri" charset="0"/>
              </a:rPr>
              <a:t>It’s </a:t>
            </a:r>
            <a:r>
              <a:rPr lang="en-US" dirty="0">
                <a:latin typeface="Calibri" charset="0"/>
              </a:rPr>
              <a:t>all in your </a:t>
            </a:r>
            <a:r>
              <a:rPr lang="en-US" dirty="0" smtClean="0">
                <a:latin typeface="Calibri" charset="0"/>
              </a:rPr>
              <a:t>head until you translate it onto the page. Our goal this year is to get you to translate what’s in your head as accurately as possible onto the page.</a:t>
            </a:r>
            <a:endParaRPr lang="en-US" dirty="0">
              <a:latin typeface="Calibri" charset="0"/>
            </a:endParaRPr>
          </a:p>
          <a:p>
            <a:pPr eaLnBrk="1" hangingPunct="1">
              <a:defRPr/>
            </a:pPr>
            <a:r>
              <a:rPr lang="en-US" dirty="0" smtClean="0">
                <a:latin typeface="Calibri" charset="0"/>
              </a:rPr>
              <a:t>Writers are jerks!</a:t>
            </a:r>
            <a:endParaRPr lang="en-US" dirty="0">
              <a:latin typeface="Calibri" charset="0"/>
            </a:endParaRPr>
          </a:p>
          <a:p>
            <a:pPr lvl="1" eaLnBrk="1" hangingPunct="1">
              <a:defRPr/>
            </a:pPr>
            <a:r>
              <a:rPr lang="en-US" dirty="0" smtClean="0">
                <a:latin typeface="Calibri" charset="0"/>
              </a:rPr>
              <a:t>We take a perfectly happy character and give them a problem. And not only that, we make that problem get worse!</a:t>
            </a:r>
            <a:endParaRPr lang="en-US" dirty="0">
              <a:latin typeface="Calibri" charset="0"/>
            </a:endParaRPr>
          </a:p>
          <a:p>
            <a:pPr eaLnBrk="1" hangingPunct="1">
              <a:defRPr/>
            </a:pPr>
            <a:r>
              <a:rPr lang="en-US" dirty="0" smtClean="0">
                <a:latin typeface="Calibri" charset="0"/>
              </a:rPr>
              <a:t>We’re all writers</a:t>
            </a:r>
          </a:p>
          <a:p>
            <a:pPr lvl="1" eaLnBrk="1" hangingPunct="1">
              <a:defRPr/>
            </a:pPr>
            <a:r>
              <a:rPr lang="en-US" dirty="0" smtClean="0">
                <a:latin typeface="Calibri" charset="0"/>
              </a:rPr>
              <a:t>“I’ve been writing for most of my life and I still make mistakes, I still have so much I can improve on.”</a:t>
            </a:r>
          </a:p>
          <a:p>
            <a:pPr eaLnBrk="1" hangingPunct="1">
              <a:defRPr/>
            </a:pPr>
            <a:r>
              <a:rPr lang="en-US" dirty="0" smtClean="0">
                <a:latin typeface="Calibri" charset="0"/>
              </a:rPr>
              <a:t>Empathy</a:t>
            </a:r>
          </a:p>
          <a:p>
            <a:pPr lvl="1" eaLnBrk="1" hangingPunct="1">
              <a:defRPr/>
            </a:pPr>
            <a:r>
              <a:rPr lang="en-US" dirty="0" smtClean="0">
                <a:latin typeface="Calibri" charset="0"/>
              </a:rPr>
              <a:t>Writers should always consider the reader’s point of view. What does the reader need to make this story come to life or this essay be convincing? (Pretend the reader knows little about pollution, or </a:t>
            </a:r>
            <a:r>
              <a:rPr lang="en-US" i="1" dirty="0" smtClean="0">
                <a:latin typeface="Calibri" charset="0"/>
              </a:rPr>
              <a:t>Lord of the Rings</a:t>
            </a:r>
            <a:r>
              <a:rPr lang="en-US" dirty="0" smtClean="0">
                <a:latin typeface="Calibri"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wipe(down)">
                                      <p:cBhvr>
                                        <p:cTn id="15" dur="500"/>
                                        <p:tgtEl>
                                          <p:spTgt spid="1331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animEffect transition="in" filter="wipe(down)">
                                      <p:cBhvr>
                                        <p:cTn id="18" dur="500"/>
                                        <p:tgtEl>
                                          <p:spTgt spid="13314">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314">
                                            <p:txEl>
                                              <p:pRg st="4" end="4"/>
                                            </p:txEl>
                                          </p:spTgt>
                                        </p:tgtEl>
                                        <p:attrNameLst>
                                          <p:attrName>style.visibility</p:attrName>
                                        </p:attrNameLst>
                                      </p:cBhvr>
                                      <p:to>
                                        <p:strVal val="visible"/>
                                      </p:to>
                                    </p:set>
                                    <p:animEffect transition="in" filter="wipe(down)">
                                      <p:cBhvr>
                                        <p:cTn id="23" dur="500"/>
                                        <p:tgtEl>
                                          <p:spTgt spid="13314">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314">
                                            <p:txEl>
                                              <p:pRg st="5" end="5"/>
                                            </p:txEl>
                                          </p:spTgt>
                                        </p:tgtEl>
                                        <p:attrNameLst>
                                          <p:attrName>style.visibility</p:attrName>
                                        </p:attrNameLst>
                                      </p:cBhvr>
                                      <p:to>
                                        <p:strVal val="visible"/>
                                      </p:to>
                                    </p:set>
                                    <p:animEffect transition="in" filter="wipe(down)">
                                      <p:cBhvr>
                                        <p:cTn id="26" dur="500"/>
                                        <p:tgtEl>
                                          <p:spTgt spid="1331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314">
                                            <p:txEl>
                                              <p:pRg st="6" end="6"/>
                                            </p:txEl>
                                          </p:spTgt>
                                        </p:tgtEl>
                                        <p:attrNameLst>
                                          <p:attrName>style.visibility</p:attrName>
                                        </p:attrNameLst>
                                      </p:cBhvr>
                                      <p:to>
                                        <p:strVal val="visible"/>
                                      </p:to>
                                    </p:set>
                                    <p:animEffect transition="in" filter="wipe(down)">
                                      <p:cBhvr>
                                        <p:cTn id="31" dur="500"/>
                                        <p:tgtEl>
                                          <p:spTgt spid="13314">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314">
                                            <p:txEl>
                                              <p:pRg st="7" end="7"/>
                                            </p:txEl>
                                          </p:spTgt>
                                        </p:tgtEl>
                                        <p:attrNameLst>
                                          <p:attrName>style.visibility</p:attrName>
                                        </p:attrNameLst>
                                      </p:cBhvr>
                                      <p:to>
                                        <p:strVal val="visible"/>
                                      </p:to>
                                    </p:set>
                                    <p:animEffect transition="in" filter="wipe(down)">
                                      <p:cBhvr>
                                        <p:cTn id="34" dur="500"/>
                                        <p:tgtEl>
                                          <p:spTgt spid="133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8066" name="Stretching.m4v">
            <a:hlinkClick r:id="" action="ppaction://media"/>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5263" y="960438"/>
            <a:ext cx="9494838" cy="5521325"/>
          </a:xfrm>
        </p:spPr>
      </p:pic>
      <p:sp>
        <p:nvSpPr>
          <p:cNvPr id="88067" name="Title 1"/>
          <p:cNvSpPr>
            <a:spLocks noGrp="1"/>
          </p:cNvSpPr>
          <p:nvPr>
            <p:ph type="title"/>
          </p:nvPr>
        </p:nvSpPr>
        <p:spPr>
          <a:xfrm>
            <a:off x="457200" y="26988"/>
            <a:ext cx="8229600" cy="793750"/>
          </a:xfrm>
        </p:spPr>
        <p:txBody>
          <a:bodyPr/>
          <a:lstStyle/>
          <a:p>
            <a:pPr eaLnBrk="1" hangingPunct="1"/>
            <a:r>
              <a:rPr lang="en-US">
                <a:latin typeface="Calibri" charset="0"/>
              </a:rPr>
              <a:t>What It Really Looks Like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Calibri" charset="0"/>
              </a:rPr>
              <a:t>Conferencing</a:t>
            </a:r>
          </a:p>
        </p:txBody>
      </p:sp>
      <p:sp>
        <p:nvSpPr>
          <p:cNvPr id="19458" name="Content Placeholder 2"/>
          <p:cNvSpPr>
            <a:spLocks noGrp="1"/>
          </p:cNvSpPr>
          <p:nvPr>
            <p:ph idx="1"/>
          </p:nvPr>
        </p:nvSpPr>
        <p:spPr>
          <a:xfrm>
            <a:off x="457200" y="1600200"/>
            <a:ext cx="8229600" cy="1843088"/>
          </a:xfrm>
        </p:spPr>
        <p:txBody>
          <a:bodyPr>
            <a:normAutofit fontScale="85000" lnSpcReduction="20000"/>
          </a:bodyPr>
          <a:lstStyle/>
          <a:p>
            <a:pPr eaLnBrk="1" hangingPunct="1">
              <a:defRPr/>
            </a:pPr>
            <a:r>
              <a:rPr lang="en-US" dirty="0">
                <a:latin typeface="Calibri" charset="0"/>
              </a:rPr>
              <a:t>It’s easier said than done: it takes a lot of time, especially as you’re getting used to it</a:t>
            </a:r>
          </a:p>
          <a:p>
            <a:pPr eaLnBrk="1" hangingPunct="1">
              <a:defRPr/>
            </a:pPr>
            <a:r>
              <a:rPr lang="en-US" dirty="0">
                <a:latin typeface="Calibri" charset="0"/>
              </a:rPr>
              <a:t>Tips:</a:t>
            </a:r>
          </a:p>
          <a:p>
            <a:pPr lvl="1" eaLnBrk="1" hangingPunct="1">
              <a:defRPr/>
            </a:pPr>
            <a:r>
              <a:rPr lang="en-US" dirty="0">
                <a:latin typeface="Calibri" charset="0"/>
              </a:rPr>
              <a:t>Computer </a:t>
            </a:r>
            <a:r>
              <a:rPr lang="en-US" dirty="0" smtClean="0">
                <a:latin typeface="Calibri" charset="0"/>
              </a:rPr>
              <a:t>documentation: easy </a:t>
            </a:r>
            <a:r>
              <a:rPr lang="en-US" dirty="0">
                <a:latin typeface="Calibri" charset="0"/>
              </a:rPr>
              <a:t>to copy and paste specific </a:t>
            </a:r>
            <a:r>
              <a:rPr lang="en-US" dirty="0" smtClean="0">
                <a:latin typeface="Calibri" charset="0"/>
              </a:rPr>
              <a:t>strategies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wipe(down)">
                                      <p:cBhvr>
                                        <p:cTn id="7" dur="500"/>
                                        <p:tgtEl>
                                          <p:spTgt spid="194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wipe(down)">
                                      <p:cBhvr>
                                        <p:cTn id="12"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atin typeface="Calibri" charset="0"/>
              </a:rPr>
              <a:t>Setting it Up For the First Time</a:t>
            </a:r>
          </a:p>
        </p:txBody>
      </p:sp>
      <p:sp>
        <p:nvSpPr>
          <p:cNvPr id="3" name="Content Placeholder 2"/>
          <p:cNvSpPr>
            <a:spLocks noGrp="1"/>
          </p:cNvSpPr>
          <p:nvPr>
            <p:ph idx="1"/>
          </p:nvPr>
        </p:nvSpPr>
        <p:spPr/>
        <p:txBody>
          <a:bodyPr>
            <a:normAutofit fontScale="70000" lnSpcReduction="20000"/>
          </a:bodyPr>
          <a:lstStyle/>
          <a:p>
            <a:pPr eaLnBrk="1" hangingPunct="1">
              <a:defRPr/>
            </a:pPr>
            <a:r>
              <a:rPr lang="en-US" dirty="0" smtClean="0"/>
              <a:t>Have students practice coming to the front a few times (I usually time them with an online timer) and </a:t>
            </a:r>
            <a:r>
              <a:rPr lang="en-US" u="sng" dirty="0" smtClean="0"/>
              <a:t>sitting next to their partners</a:t>
            </a:r>
          </a:p>
          <a:p>
            <a:pPr eaLnBrk="1" hangingPunct="1">
              <a:defRPr/>
            </a:pPr>
            <a:r>
              <a:rPr lang="en-US" dirty="0" smtClean="0"/>
              <a:t>Have students bring in a writer’s notebook and a reader’s notebook (these can be combined if need be, but they should at least be in separate parts of the notebook)</a:t>
            </a:r>
          </a:p>
          <a:p>
            <a:pPr eaLnBrk="1" hangingPunct="1">
              <a:defRPr/>
            </a:pPr>
            <a:r>
              <a:rPr lang="en-US" dirty="0" smtClean="0"/>
              <a:t>Explain what a strategy is:</a:t>
            </a:r>
          </a:p>
          <a:p>
            <a:pPr lvl="1" eaLnBrk="1" hangingPunct="1">
              <a:defRPr/>
            </a:pPr>
            <a:r>
              <a:rPr lang="en-US" dirty="0" smtClean="0"/>
              <a:t>“A strategy is just a tool you use to become better readers and writers. Everyday I’m going to be teaching you a strategy so you can put it in your toolbox. You </a:t>
            </a:r>
            <a:r>
              <a:rPr lang="en-US" b="1" u="sng" dirty="0" smtClean="0"/>
              <a:t>don’t</a:t>
            </a:r>
            <a:r>
              <a:rPr lang="en-US" dirty="0" smtClean="0"/>
              <a:t> have to use that strategy, but you’ll know it’s there. It’s just like putting up a poster—sometimes you’ll use a hammer and nail, sometimes you’ll use a screw and screwdriver, and sometimes you’ll use tape—and all of them are okay.”</a:t>
            </a:r>
          </a:p>
          <a:p>
            <a:pPr lvl="1" eaLnBrk="1" hangingPunct="1">
              <a:defRPr/>
            </a:pPr>
            <a:r>
              <a:rPr lang="en-US" dirty="0" smtClean="0"/>
              <a:t>For you, teachers, a “strategy” is a means for them to get to a “skill”; for example, if students are having trouble adding description to a story (a skill), one strategy might be for them to draw each scene on a piece of paper first, then write down everything they see.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7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7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7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7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5400" y="274638"/>
            <a:ext cx="9118600" cy="769937"/>
          </a:xfrm>
        </p:spPr>
        <p:txBody>
          <a:bodyPr/>
          <a:lstStyle/>
          <a:p>
            <a:pPr eaLnBrk="1" hangingPunct="1"/>
            <a:r>
              <a:rPr lang="en-US" sz="3700">
                <a:latin typeface="Calibri" charset="0"/>
              </a:rPr>
              <a:t>Excel and Google Docs are your best friends </a:t>
            </a:r>
          </a:p>
        </p:txBody>
      </p:sp>
      <p:pic>
        <p:nvPicPr>
          <p:cNvPr id="8" name="Picture 7"/>
          <p:cNvPicPr>
            <a:picLocks noChangeAspect="1"/>
          </p:cNvPicPr>
          <p:nvPr/>
        </p:nvPicPr>
        <p:blipFill>
          <a:blip r:embed="rId2"/>
          <a:stretch>
            <a:fillRect/>
          </a:stretch>
        </p:blipFill>
        <p:spPr>
          <a:xfrm>
            <a:off x="25400" y="1214543"/>
            <a:ext cx="9144000" cy="511667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atin typeface="Calibri" charset="0"/>
              </a:rPr>
              <a:t>Conferencing</a:t>
            </a:r>
          </a:p>
        </p:txBody>
      </p:sp>
      <p:sp>
        <p:nvSpPr>
          <p:cNvPr id="19458" name="Content Placeholder 2"/>
          <p:cNvSpPr>
            <a:spLocks noGrp="1"/>
          </p:cNvSpPr>
          <p:nvPr>
            <p:ph idx="1"/>
          </p:nvPr>
        </p:nvSpPr>
        <p:spPr>
          <a:xfrm>
            <a:off x="457200" y="1600200"/>
            <a:ext cx="8229600" cy="5137150"/>
          </a:xfrm>
        </p:spPr>
        <p:txBody>
          <a:bodyPr>
            <a:normAutofit fontScale="70000" lnSpcReduction="20000"/>
          </a:bodyPr>
          <a:lstStyle/>
          <a:p>
            <a:pPr eaLnBrk="1" hangingPunct="1">
              <a:defRPr/>
            </a:pPr>
            <a:r>
              <a:rPr lang="en-US" dirty="0">
                <a:latin typeface="Calibri" charset="0"/>
              </a:rPr>
              <a:t>It’s easier said than done: it takes a lot of time, especially as you’re getting used to it</a:t>
            </a:r>
          </a:p>
          <a:p>
            <a:pPr eaLnBrk="1" hangingPunct="1">
              <a:defRPr/>
            </a:pPr>
            <a:r>
              <a:rPr lang="en-US" dirty="0">
                <a:latin typeface="Calibri" charset="0"/>
              </a:rPr>
              <a:t>Tips:</a:t>
            </a:r>
          </a:p>
          <a:p>
            <a:pPr lvl="1" eaLnBrk="1" hangingPunct="1">
              <a:defRPr/>
            </a:pPr>
            <a:r>
              <a:rPr lang="en-US" dirty="0">
                <a:latin typeface="Calibri" charset="0"/>
              </a:rPr>
              <a:t>Computer </a:t>
            </a:r>
            <a:r>
              <a:rPr lang="en-US" dirty="0" smtClean="0">
                <a:latin typeface="Calibri" charset="0"/>
              </a:rPr>
              <a:t>documentation: easy </a:t>
            </a:r>
            <a:r>
              <a:rPr lang="en-US" dirty="0">
                <a:latin typeface="Calibri" charset="0"/>
              </a:rPr>
              <a:t>to copy and paste specific </a:t>
            </a:r>
            <a:r>
              <a:rPr lang="en-US" dirty="0" smtClean="0">
                <a:latin typeface="Calibri" charset="0"/>
              </a:rPr>
              <a:t>strategies</a:t>
            </a:r>
          </a:p>
          <a:p>
            <a:pPr lvl="1" eaLnBrk="1" hangingPunct="1">
              <a:defRPr/>
            </a:pPr>
            <a:r>
              <a:rPr lang="en-US" dirty="0" smtClean="0">
                <a:latin typeface="Calibri" charset="0"/>
              </a:rPr>
              <a:t>Writer’s Notebooks/Journals: Offer a perfect, non-stress opportunity to assess as groups</a:t>
            </a:r>
          </a:p>
          <a:p>
            <a:pPr lvl="1" eaLnBrk="1" hangingPunct="1">
              <a:defRPr/>
            </a:pPr>
            <a:r>
              <a:rPr lang="en-US" dirty="0" smtClean="0">
                <a:latin typeface="Calibri" charset="0"/>
              </a:rPr>
              <a:t>Thumbs Up/Thumbs Down: Ask students at the end of the lesson to show you with their thumbs, “Do you know what you’re going to write about when you get back to your seat?” or “How well did you understand the lesson?”</a:t>
            </a:r>
          </a:p>
          <a:p>
            <a:pPr lvl="1" eaLnBrk="1" hangingPunct="1">
              <a:defRPr/>
            </a:pPr>
            <a:r>
              <a:rPr lang="en-US" dirty="0" smtClean="0">
                <a:latin typeface="Calibri" charset="0"/>
              </a:rPr>
              <a:t>When you read on-demands or published pieces, have a sheet of paper to write down what students need help with what: you’ll have instant conference/</a:t>
            </a:r>
            <a:r>
              <a:rPr lang="en-US" dirty="0" err="1" smtClean="0">
                <a:latin typeface="Calibri" charset="0"/>
              </a:rPr>
              <a:t>pull-out</a:t>
            </a:r>
            <a:r>
              <a:rPr lang="en-US" dirty="0" smtClean="0">
                <a:latin typeface="Calibri" charset="0"/>
              </a:rPr>
              <a:t> groups</a:t>
            </a:r>
          </a:p>
          <a:p>
            <a:pPr lvl="1" eaLnBrk="1" hangingPunct="1">
              <a:defRPr/>
            </a:pPr>
            <a:r>
              <a:rPr lang="en-US" dirty="0" smtClean="0">
                <a:latin typeface="Calibri" charset="0"/>
              </a:rPr>
              <a:t>Be okay with refusing to answer student questions: otherwise you’ll have no time for planned conferencing because you’ll always be putting out “small fires,” and students won’t learn independence.</a:t>
            </a: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animEffect transition="in" filter="fade">
                                      <p:cBhvr>
                                        <p:cTn id="7" dur="500"/>
                                        <p:tgtEl>
                                          <p:spTgt spid="1945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xEl>
                                              <p:pRg st="4" end="4"/>
                                            </p:txEl>
                                          </p:spTgt>
                                        </p:tgtEl>
                                        <p:attrNameLst>
                                          <p:attrName>style.visibility</p:attrName>
                                        </p:attrNameLst>
                                      </p:cBhvr>
                                      <p:to>
                                        <p:strVal val="visible"/>
                                      </p:to>
                                    </p:set>
                                    <p:animEffect transition="in" filter="fade">
                                      <p:cBhvr>
                                        <p:cTn id="12" dur="500"/>
                                        <p:tgtEl>
                                          <p:spTgt spid="1945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8">
                                            <p:txEl>
                                              <p:pRg st="5" end="5"/>
                                            </p:txEl>
                                          </p:spTgt>
                                        </p:tgtEl>
                                        <p:attrNameLst>
                                          <p:attrName>style.visibility</p:attrName>
                                        </p:attrNameLst>
                                      </p:cBhvr>
                                      <p:to>
                                        <p:strVal val="visible"/>
                                      </p:to>
                                    </p:set>
                                    <p:animEffect transition="in" filter="fade">
                                      <p:cBhvr>
                                        <p:cTn id="17" dur="500"/>
                                        <p:tgtEl>
                                          <p:spTgt spid="1945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8">
                                            <p:txEl>
                                              <p:pRg st="6" end="6"/>
                                            </p:txEl>
                                          </p:spTgt>
                                        </p:tgtEl>
                                        <p:attrNameLst>
                                          <p:attrName>style.visibility</p:attrName>
                                        </p:attrNameLst>
                                      </p:cBhvr>
                                      <p:to>
                                        <p:strVal val="visible"/>
                                      </p:to>
                                    </p:set>
                                    <p:animEffect transition="in" filter="fade">
                                      <p:cBhvr>
                                        <p:cTn id="22"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atin typeface="Calibri" charset="0"/>
              </a:rPr>
              <a:t>Homework/Journaling</a:t>
            </a:r>
          </a:p>
        </p:txBody>
      </p:sp>
      <p:pic>
        <p:nvPicPr>
          <p:cNvPr id="942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193800"/>
            <a:ext cx="8761412"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atin typeface="Calibri" charset="0"/>
              </a:rPr>
              <a:t>Homework/Journaling</a:t>
            </a:r>
          </a:p>
        </p:txBody>
      </p:sp>
      <p:sp>
        <p:nvSpPr>
          <p:cNvPr id="21506" name="Content Placeholder 2"/>
          <p:cNvSpPr>
            <a:spLocks noGrp="1"/>
          </p:cNvSpPr>
          <p:nvPr>
            <p:ph idx="1"/>
          </p:nvPr>
        </p:nvSpPr>
        <p:spPr>
          <a:xfrm>
            <a:off x="457200" y="1600200"/>
            <a:ext cx="8229600" cy="5060950"/>
          </a:xfrm>
        </p:spPr>
        <p:txBody>
          <a:bodyPr>
            <a:normAutofit fontScale="77500" lnSpcReduction="20000"/>
          </a:bodyPr>
          <a:lstStyle/>
          <a:p>
            <a:pPr eaLnBrk="1" hangingPunct="1">
              <a:defRPr/>
            </a:pPr>
            <a:r>
              <a:rPr lang="en-US" dirty="0" smtClean="0">
                <a:latin typeface="Calibri" charset="0"/>
              </a:rPr>
              <a:t>Rationale:</a:t>
            </a:r>
          </a:p>
          <a:p>
            <a:pPr lvl="1" eaLnBrk="1" hangingPunct="1">
              <a:defRPr/>
            </a:pPr>
            <a:r>
              <a:rPr lang="en-US" dirty="0" smtClean="0">
                <a:latin typeface="Calibri" charset="0"/>
              </a:rPr>
              <a:t>Students practice their writing—practicing alone increases their fluency and writing skills (and they can reflect on their growth at certain points).</a:t>
            </a:r>
          </a:p>
          <a:p>
            <a:pPr lvl="1" eaLnBrk="1" hangingPunct="1">
              <a:defRPr/>
            </a:pPr>
            <a:r>
              <a:rPr lang="en-US" dirty="0" smtClean="0">
                <a:latin typeface="Calibri" charset="0"/>
              </a:rPr>
              <a:t>Because it’s not being graded on grammar/punctuation, students feel more free to experiment (I write my comments on post-its, too, to emphasize that this is solely their writing).</a:t>
            </a:r>
          </a:p>
          <a:p>
            <a:pPr lvl="1" eaLnBrk="1" hangingPunct="1">
              <a:defRPr/>
            </a:pPr>
            <a:r>
              <a:rPr lang="en-US" dirty="0" smtClean="0">
                <a:latin typeface="Calibri" charset="0"/>
              </a:rPr>
              <a:t>It allows me to regularly assess their writing, which inform my individual conferences, groups to pull, or entire class lessons, as well as my DOL.</a:t>
            </a:r>
          </a:p>
          <a:p>
            <a:pPr lvl="1" eaLnBrk="1" hangingPunct="1">
              <a:defRPr/>
            </a:pPr>
            <a:r>
              <a:rPr lang="en-US" dirty="0" smtClean="0">
                <a:latin typeface="Calibri" charset="0"/>
              </a:rPr>
              <a:t>You build subtle rapport with your students with your comments, and find individualized ways to connect with your students.</a:t>
            </a:r>
          </a:p>
          <a:p>
            <a:pPr lvl="1" eaLnBrk="1" hangingPunct="1">
              <a:defRPr/>
            </a:pPr>
            <a:r>
              <a:rPr lang="en-US" dirty="0" smtClean="0">
                <a:latin typeface="Calibri" charset="0"/>
              </a:rPr>
              <a:t>For students who write about emotional/family issues, it gives you an opportunity to offer help and/or refer them to the guidance counselor.</a:t>
            </a: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10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fade">
                                      <p:cBhvr>
                                        <p:cTn id="17" dur="10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fade">
                                      <p:cBhvr>
                                        <p:cTn id="22" dur="10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fade">
                                      <p:cBhvr>
                                        <p:cTn id="27" dur="1000"/>
                                        <p:tgtEl>
                                          <p:spTgt spid="215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fade">
                                      <p:cBhvr>
                                        <p:cTn id="32" dur="10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atin typeface="Calibri" charset="0"/>
              </a:rPr>
              <a:t>Environment</a:t>
            </a:r>
          </a:p>
        </p:txBody>
      </p:sp>
      <p:sp>
        <p:nvSpPr>
          <p:cNvPr id="21506" name="Content Placeholder 2"/>
          <p:cNvSpPr>
            <a:spLocks noGrp="1"/>
          </p:cNvSpPr>
          <p:nvPr>
            <p:ph idx="1"/>
          </p:nvPr>
        </p:nvSpPr>
        <p:spPr>
          <a:xfrm>
            <a:off x="457200" y="1600200"/>
            <a:ext cx="8229600" cy="5060950"/>
          </a:xfrm>
        </p:spPr>
        <p:txBody>
          <a:bodyPr>
            <a:normAutofit lnSpcReduction="10000"/>
          </a:bodyPr>
          <a:lstStyle/>
          <a:p>
            <a:pPr eaLnBrk="1" hangingPunct="1">
              <a:defRPr/>
            </a:pPr>
            <a:r>
              <a:rPr lang="en-US" dirty="0" smtClean="0">
                <a:latin typeface="Calibri" charset="0"/>
              </a:rPr>
              <a:t>More than anything else, to make writing workshop successful you need to create an atmosphere of “reading and writing happen here on a daily basis.”</a:t>
            </a:r>
          </a:p>
          <a:p>
            <a:pPr eaLnBrk="1" hangingPunct="1">
              <a:defRPr/>
            </a:pPr>
            <a:r>
              <a:rPr lang="en-US" dirty="0" smtClean="0">
                <a:latin typeface="Calibri" charset="0"/>
              </a:rPr>
              <a:t>Ways to do that:</a:t>
            </a:r>
          </a:p>
          <a:p>
            <a:pPr lvl="1" eaLnBrk="1" hangingPunct="1">
              <a:defRPr/>
            </a:pPr>
            <a:r>
              <a:rPr lang="en-US" dirty="0" smtClean="0">
                <a:latin typeface="Calibri" charset="0"/>
              </a:rPr>
              <a:t>Put up posters of lessons/strategies</a:t>
            </a:r>
          </a:p>
          <a:p>
            <a:pPr lvl="1" eaLnBrk="1" hangingPunct="1">
              <a:defRPr/>
            </a:pPr>
            <a:r>
              <a:rPr lang="en-US" dirty="0" smtClean="0">
                <a:latin typeface="Calibri" charset="0"/>
              </a:rPr>
              <a:t>Copy a page from each student’s writer’s notebooks and put it on the bulletin board</a:t>
            </a:r>
          </a:p>
          <a:p>
            <a:pPr lvl="1" eaLnBrk="1" hangingPunct="1">
              <a:defRPr/>
            </a:pPr>
            <a:r>
              <a:rPr lang="en-US" dirty="0" smtClean="0">
                <a:latin typeface="Calibri" charset="0"/>
              </a:rPr>
              <a:t>Have a poster that you change every two weeks with something you’ve written in your “notebook”</a:t>
            </a:r>
          </a:p>
          <a:p>
            <a:pPr lvl="1" eaLnBrk="1" hangingPunct="1">
              <a:defRPr/>
            </a:pPr>
            <a:r>
              <a:rPr lang="en-US" dirty="0" smtClean="0">
                <a:latin typeface="Calibri" charset="0"/>
              </a:rPr>
              <a:t>Refer to students as “writers” when you can</a:t>
            </a:r>
          </a:p>
          <a:p>
            <a:pPr lvl="1" eaLnBrk="1" hangingPunct="1">
              <a:defRPr/>
            </a:pP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10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fade">
                                      <p:cBhvr>
                                        <p:cTn id="17" dur="10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fade">
                                      <p:cBhvr>
                                        <p:cTn id="22" dur="10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fade">
                                      <p:cBhvr>
                                        <p:cTn id="27" dur="1000"/>
                                        <p:tgtEl>
                                          <p:spTgt spid="215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fade">
                                      <p:cBhvr>
                                        <p:cTn id="32" dur="10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atin typeface="Calibri" charset="0"/>
              </a:rPr>
              <a:t>Final Thoughts</a:t>
            </a:r>
          </a:p>
        </p:txBody>
      </p:sp>
      <p:sp>
        <p:nvSpPr>
          <p:cNvPr id="22530" name="Content Placeholder 2"/>
          <p:cNvSpPr>
            <a:spLocks noGrp="1"/>
          </p:cNvSpPr>
          <p:nvPr>
            <p:ph idx="1"/>
          </p:nvPr>
        </p:nvSpPr>
        <p:spPr>
          <a:xfrm>
            <a:off x="457200" y="1600200"/>
            <a:ext cx="8229600" cy="4921250"/>
          </a:xfrm>
        </p:spPr>
        <p:txBody>
          <a:bodyPr>
            <a:normAutofit fontScale="70000" lnSpcReduction="20000"/>
          </a:bodyPr>
          <a:lstStyle/>
          <a:p>
            <a:pPr eaLnBrk="1" hangingPunct="1">
              <a:defRPr/>
            </a:pPr>
            <a:r>
              <a:rPr lang="en-US" dirty="0" smtClean="0">
                <a:latin typeface="Calibri" charset="0"/>
              </a:rPr>
              <a:t>In a lot of ways, the workshop model requires much more work than a “traditional” one</a:t>
            </a:r>
          </a:p>
          <a:p>
            <a:pPr lvl="1" eaLnBrk="1" hangingPunct="1">
              <a:defRPr/>
            </a:pPr>
            <a:r>
              <a:rPr lang="en-US" dirty="0" smtClean="0">
                <a:latin typeface="Calibri" charset="0"/>
              </a:rPr>
              <a:t>Not just mini-lesson: conferencing, note-taking, pre-assessments, group work</a:t>
            </a:r>
          </a:p>
          <a:p>
            <a:pPr eaLnBrk="1" hangingPunct="1">
              <a:defRPr/>
            </a:pPr>
            <a:r>
              <a:rPr lang="en-US" dirty="0" smtClean="0">
                <a:latin typeface="Calibri" charset="0"/>
              </a:rPr>
              <a:t>Students don’t need to use the strategy when they go back to their seats</a:t>
            </a:r>
          </a:p>
          <a:p>
            <a:pPr lvl="1" eaLnBrk="1" hangingPunct="1">
              <a:defRPr/>
            </a:pPr>
            <a:r>
              <a:rPr lang="en-US" dirty="0" smtClean="0">
                <a:latin typeface="Calibri" charset="0"/>
              </a:rPr>
              <a:t>The goal is for students to have a large “toolbox” of options so they can work independently; encourage students to experiment: “If you have another way to hook the reader/add description/etc., great!”</a:t>
            </a:r>
          </a:p>
          <a:p>
            <a:pPr eaLnBrk="1" hangingPunct="1">
              <a:defRPr/>
            </a:pPr>
            <a:r>
              <a:rPr lang="en-US" dirty="0" smtClean="0">
                <a:latin typeface="Calibri" charset="0"/>
              </a:rPr>
              <a:t>Having students write for younger grades is an amazing way to inspire and motivate</a:t>
            </a:r>
          </a:p>
          <a:p>
            <a:pPr lvl="1" eaLnBrk="1" hangingPunct="1">
              <a:defRPr/>
            </a:pPr>
            <a:r>
              <a:rPr lang="en-US" dirty="0" smtClean="0">
                <a:latin typeface="Calibri" charset="0"/>
              </a:rPr>
              <a:t>When they know they have other people looking up to them, it makes a huge difference!</a:t>
            </a:r>
          </a:p>
          <a:p>
            <a:pPr eaLnBrk="1" hangingPunct="1">
              <a:defRPr/>
            </a:pPr>
            <a:r>
              <a:rPr lang="en-US" dirty="0" smtClean="0">
                <a:latin typeface="Calibri" charset="0"/>
              </a:rPr>
              <a:t>Be prepared to “break” the model</a:t>
            </a:r>
          </a:p>
          <a:p>
            <a:pPr lvl="1" eaLnBrk="1" hangingPunct="1">
              <a:defRPr/>
            </a:pPr>
            <a:r>
              <a:rPr lang="en-US" dirty="0" smtClean="0">
                <a:latin typeface="Calibri" charset="0"/>
              </a:rPr>
              <a:t>It’s not set in stone: use your instincts</a:t>
            </a:r>
            <a:endParaRPr lang="en-US"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900"/>
                                        <p:tgtEl>
                                          <p:spTgt spid="225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fade">
                                      <p:cBhvr>
                                        <p:cTn id="10" dur="900"/>
                                        <p:tgtEl>
                                          <p:spTgt spid="2253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animEffect transition="in" filter="fade">
                                      <p:cBhvr>
                                        <p:cTn id="15" dur="900"/>
                                        <p:tgtEl>
                                          <p:spTgt spid="2253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530">
                                            <p:txEl>
                                              <p:pRg st="3" end="3"/>
                                            </p:txEl>
                                          </p:spTgt>
                                        </p:tgtEl>
                                        <p:attrNameLst>
                                          <p:attrName>style.visibility</p:attrName>
                                        </p:attrNameLst>
                                      </p:cBhvr>
                                      <p:to>
                                        <p:strVal val="visible"/>
                                      </p:to>
                                    </p:set>
                                    <p:animEffect transition="in" filter="fade">
                                      <p:cBhvr>
                                        <p:cTn id="18" dur="900"/>
                                        <p:tgtEl>
                                          <p:spTgt spid="2253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animEffect transition="in" filter="fade">
                                      <p:cBhvr>
                                        <p:cTn id="23" dur="900"/>
                                        <p:tgtEl>
                                          <p:spTgt spid="2253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530">
                                            <p:txEl>
                                              <p:pRg st="5" end="5"/>
                                            </p:txEl>
                                          </p:spTgt>
                                        </p:tgtEl>
                                        <p:attrNameLst>
                                          <p:attrName>style.visibility</p:attrName>
                                        </p:attrNameLst>
                                      </p:cBhvr>
                                      <p:to>
                                        <p:strVal val="visible"/>
                                      </p:to>
                                    </p:set>
                                    <p:animEffect transition="in" filter="fade">
                                      <p:cBhvr>
                                        <p:cTn id="26" dur="900"/>
                                        <p:tgtEl>
                                          <p:spTgt spid="22530">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2530">
                                            <p:txEl>
                                              <p:pRg st="6" end="6"/>
                                            </p:txEl>
                                          </p:spTgt>
                                        </p:tgtEl>
                                        <p:attrNameLst>
                                          <p:attrName>style.visibility</p:attrName>
                                        </p:attrNameLst>
                                      </p:cBhvr>
                                      <p:to>
                                        <p:strVal val="visible"/>
                                      </p:to>
                                    </p:set>
                                    <p:animEffect transition="in" filter="fade">
                                      <p:cBhvr>
                                        <p:cTn id="31" dur="900"/>
                                        <p:tgtEl>
                                          <p:spTgt spid="22530">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530">
                                            <p:txEl>
                                              <p:pRg st="7" end="7"/>
                                            </p:txEl>
                                          </p:spTgt>
                                        </p:tgtEl>
                                        <p:attrNameLst>
                                          <p:attrName>style.visibility</p:attrName>
                                        </p:attrNameLst>
                                      </p:cBhvr>
                                      <p:to>
                                        <p:strVal val="visible"/>
                                      </p:to>
                                    </p:set>
                                    <p:animEffect transition="in" filter="fade">
                                      <p:cBhvr>
                                        <p:cTn id="34" dur="900"/>
                                        <p:tgtEl>
                                          <p:spTgt spid="225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464550" cy="1143000"/>
          </a:xfrm>
        </p:spPr>
        <p:txBody>
          <a:bodyPr/>
          <a:lstStyle/>
          <a:p>
            <a:pPr eaLnBrk="1" hangingPunct="1"/>
            <a:r>
              <a:rPr lang="en-US">
                <a:latin typeface="Calibri" charset="0"/>
              </a:rPr>
              <a:t>What A Workshop Lesson Looks Like</a:t>
            </a:r>
          </a:p>
        </p:txBody>
      </p:sp>
      <p:sp>
        <p:nvSpPr>
          <p:cNvPr id="12290" name="Content Placeholder 2"/>
          <p:cNvSpPr>
            <a:spLocks noGrp="1"/>
          </p:cNvSpPr>
          <p:nvPr>
            <p:ph idx="1"/>
          </p:nvPr>
        </p:nvSpPr>
        <p:spPr>
          <a:xfrm>
            <a:off x="457200" y="1143000"/>
            <a:ext cx="8229600" cy="5715000"/>
          </a:xfrm>
        </p:spPr>
        <p:txBody>
          <a:bodyPr>
            <a:normAutofit fontScale="70000" lnSpcReduction="20000"/>
          </a:bodyPr>
          <a:lstStyle/>
          <a:p>
            <a:pPr eaLnBrk="1" hangingPunct="1">
              <a:defRPr/>
            </a:pPr>
            <a:r>
              <a:rPr lang="en-US" dirty="0" smtClean="0">
                <a:latin typeface="Calibri" charset="0"/>
              </a:rPr>
              <a:t>Hook/Connection</a:t>
            </a:r>
          </a:p>
          <a:p>
            <a:pPr lvl="1" eaLnBrk="1" hangingPunct="1">
              <a:defRPr/>
            </a:pPr>
            <a:r>
              <a:rPr lang="en-US" dirty="0" smtClean="0">
                <a:latin typeface="Calibri" charset="0"/>
              </a:rPr>
              <a:t>Possibly ask a question or make a statement to engage students, and definitely make a connection to what you’ve done recently </a:t>
            </a:r>
          </a:p>
          <a:p>
            <a:pPr eaLnBrk="1" hangingPunct="1">
              <a:defRPr/>
            </a:pPr>
            <a:r>
              <a:rPr lang="en-US" dirty="0" smtClean="0">
                <a:latin typeface="Calibri" charset="0"/>
              </a:rPr>
              <a:t>Demonstration </a:t>
            </a:r>
            <a:r>
              <a:rPr lang="en-US" dirty="0">
                <a:latin typeface="Calibri" charset="0"/>
              </a:rPr>
              <a:t>(“I Do”</a:t>
            </a:r>
            <a:r>
              <a:rPr lang="en-US" dirty="0" smtClean="0">
                <a:latin typeface="Calibri" charset="0"/>
              </a:rPr>
              <a:t>)</a:t>
            </a:r>
          </a:p>
          <a:p>
            <a:pPr lvl="1" eaLnBrk="1" hangingPunct="1">
              <a:defRPr/>
            </a:pPr>
            <a:r>
              <a:rPr lang="en-US" dirty="0" smtClean="0">
                <a:latin typeface="Calibri" charset="0"/>
              </a:rPr>
              <a:t>Model the </a:t>
            </a:r>
            <a:r>
              <a:rPr lang="en-US" b="1" dirty="0" smtClean="0">
                <a:latin typeface="Calibri" charset="0"/>
              </a:rPr>
              <a:t>strategy</a:t>
            </a:r>
            <a:r>
              <a:rPr lang="en-US" dirty="0" smtClean="0">
                <a:latin typeface="Calibri" charset="0"/>
              </a:rPr>
              <a:t> for the day in front of them (usually takes 5-7 minutes)</a:t>
            </a:r>
          </a:p>
          <a:p>
            <a:pPr eaLnBrk="1" hangingPunct="1">
              <a:defRPr/>
            </a:pPr>
            <a:r>
              <a:rPr lang="en-US" dirty="0" smtClean="0">
                <a:latin typeface="Calibri" charset="0"/>
              </a:rPr>
              <a:t>Active </a:t>
            </a:r>
            <a:r>
              <a:rPr lang="en-US" dirty="0">
                <a:latin typeface="Calibri" charset="0"/>
              </a:rPr>
              <a:t>Engagement (“We Do”</a:t>
            </a:r>
            <a:r>
              <a:rPr lang="en-US" dirty="0" smtClean="0">
                <a:latin typeface="Calibri" charset="0"/>
              </a:rPr>
              <a:t>)</a:t>
            </a:r>
          </a:p>
          <a:p>
            <a:pPr lvl="1" eaLnBrk="1" hangingPunct="1">
              <a:defRPr/>
            </a:pPr>
            <a:r>
              <a:rPr lang="en-US" dirty="0" smtClean="0">
                <a:latin typeface="Calibri" charset="0"/>
              </a:rPr>
              <a:t>Have students work on the strategy on their own or in partnerships for 1-2 minutes; have a few share</a:t>
            </a:r>
            <a:endParaRPr lang="en-US" dirty="0">
              <a:latin typeface="Calibri" charset="0"/>
            </a:endParaRPr>
          </a:p>
          <a:p>
            <a:pPr eaLnBrk="1" hangingPunct="1">
              <a:defRPr/>
            </a:pPr>
            <a:r>
              <a:rPr lang="en-US" dirty="0">
                <a:latin typeface="Calibri" charset="0"/>
              </a:rPr>
              <a:t>Independent Work (“You Do”</a:t>
            </a:r>
            <a:r>
              <a:rPr lang="en-US" dirty="0" smtClean="0">
                <a:latin typeface="Calibri" charset="0"/>
              </a:rPr>
              <a:t>)</a:t>
            </a:r>
          </a:p>
          <a:p>
            <a:pPr lvl="1" eaLnBrk="1" hangingPunct="1">
              <a:defRPr/>
            </a:pPr>
            <a:r>
              <a:rPr lang="en-US" dirty="0" smtClean="0">
                <a:latin typeface="Calibri" charset="0"/>
              </a:rPr>
              <a:t>Have students go back to their seats and write independently for 15-20 minutes (I usually make them write their first sentence before they go back)</a:t>
            </a:r>
          </a:p>
          <a:p>
            <a:pPr eaLnBrk="1" hangingPunct="1">
              <a:defRPr/>
            </a:pPr>
            <a:r>
              <a:rPr lang="en-US" dirty="0" smtClean="0">
                <a:latin typeface="Calibri" charset="0"/>
              </a:rPr>
              <a:t>Sharing</a:t>
            </a:r>
          </a:p>
          <a:p>
            <a:pPr lvl="1" eaLnBrk="1" hangingPunct="1">
              <a:defRPr/>
            </a:pPr>
            <a:r>
              <a:rPr lang="en-US" dirty="0" smtClean="0">
                <a:latin typeface="Calibri" charset="0"/>
              </a:rPr>
              <a:t>Have 2-3 students share </a:t>
            </a:r>
            <a:r>
              <a:rPr lang="en-US" u="sng" dirty="0" smtClean="0">
                <a:latin typeface="Calibri" charset="0"/>
              </a:rPr>
              <a:t>some</a:t>
            </a:r>
            <a:r>
              <a:rPr lang="en-US" dirty="0" smtClean="0">
                <a:latin typeface="Calibri" charset="0"/>
              </a:rPr>
              <a:t> of what they wrote for the whole class, or have students share most of what they wrote with their partners</a:t>
            </a:r>
          </a:p>
          <a:p>
            <a:pPr lvl="1" eaLnBrk="1" hangingPunct="1">
              <a:defRPr/>
            </a:pPr>
            <a:endParaRPr lang="en-US" dirty="0" smtClean="0">
              <a:latin typeface="Calibri" charset="0"/>
            </a:endParaRPr>
          </a:p>
          <a:p>
            <a:pPr lvl="1" eaLnBrk="1" hangingPunct="1">
              <a:defRPr/>
            </a:pPr>
            <a:endParaRPr lang="en-US" dirty="0" smtClean="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464550" cy="1143000"/>
          </a:xfrm>
        </p:spPr>
        <p:txBody>
          <a:bodyPr/>
          <a:lstStyle/>
          <a:p>
            <a:pPr eaLnBrk="1" hangingPunct="1"/>
            <a:r>
              <a:rPr lang="en-US">
                <a:latin typeface="Calibri" charset="0"/>
              </a:rPr>
              <a:t>What A Workshop Lesson Looks Like</a:t>
            </a:r>
          </a:p>
        </p:txBody>
      </p:sp>
      <p:sp>
        <p:nvSpPr>
          <p:cNvPr id="24579" name="Content Placeholder 2"/>
          <p:cNvSpPr>
            <a:spLocks noGrp="1"/>
          </p:cNvSpPr>
          <p:nvPr>
            <p:ph idx="1"/>
          </p:nvPr>
        </p:nvSpPr>
        <p:spPr/>
        <p:txBody>
          <a:bodyPr/>
          <a:lstStyle/>
          <a:p>
            <a:pPr eaLnBrk="1" hangingPunct="1">
              <a:lnSpc>
                <a:spcPct val="80000"/>
              </a:lnSpc>
            </a:pPr>
            <a:r>
              <a:rPr lang="en-US" sz="2500">
                <a:latin typeface="Calibri" charset="0"/>
              </a:rPr>
              <a:t>Hook/Connection</a:t>
            </a:r>
          </a:p>
          <a:p>
            <a:pPr lvl="1" eaLnBrk="1" hangingPunct="1">
              <a:lnSpc>
                <a:spcPct val="80000"/>
              </a:lnSpc>
            </a:pPr>
            <a:r>
              <a:rPr lang="en-US" sz="2200">
                <a:latin typeface="Calibri" charset="0"/>
              </a:rPr>
              <a:t>Possibly ask a question or make a statement to engage students, and definitely make a connection to what you’ve done recently</a:t>
            </a:r>
          </a:p>
          <a:p>
            <a:pPr lvl="2" eaLnBrk="1" hangingPunct="1">
              <a:lnSpc>
                <a:spcPct val="80000"/>
              </a:lnSpc>
            </a:pPr>
            <a:r>
              <a:rPr lang="en-US" sz="1900">
                <a:latin typeface="Calibri" charset="0"/>
              </a:rPr>
              <a:t>“How many of you have gotten in trouble before?”</a:t>
            </a:r>
          </a:p>
          <a:p>
            <a:pPr lvl="2" eaLnBrk="1" hangingPunct="1">
              <a:lnSpc>
                <a:spcPct val="80000"/>
              </a:lnSpc>
            </a:pPr>
            <a:r>
              <a:rPr lang="en-US" sz="1900">
                <a:latin typeface="Calibri" charset="0"/>
              </a:rPr>
              <a:t>“I was watching CSI last night, and there was this scene where a woman had to describe a serial killer to a police sketch artist. The artist had never seen this before, but the woman described him well enough that the artist could create a fairly accurate recreation. As I was watching that I realized that when you’re writing out your fantasy scenes, you want to describe your scenes to the reader so well that they get a fairly accurate idea of what you’re seeing in your head.”</a:t>
            </a:r>
          </a:p>
          <a:p>
            <a:pPr lvl="2" eaLnBrk="1" hangingPunct="1">
              <a:lnSpc>
                <a:spcPct val="80000"/>
              </a:lnSpc>
            </a:pPr>
            <a:r>
              <a:rPr lang="en-US" sz="1900">
                <a:latin typeface="Calibri" charset="0"/>
              </a:rPr>
              <a:t>“Yesterday we worked on adding dialogue to our stories, because we know that characters talk. What we didn’t mention yesterday, though, is something just as important: the dialogue that goes on inside a character’s head. We call this a monologue, thoughts, or internal conflict.”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strips(downLeft)">
                                      <p:cBhvr>
                                        <p:cTn id="7" dur="500"/>
                                        <p:tgtEl>
                                          <p:spTgt spid="24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strips(downLeft)">
                                      <p:cBhvr>
                                        <p:cTn id="12" dur="500"/>
                                        <p:tgtEl>
                                          <p:spTgt spid="245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strips(downLeft)">
                                      <p:cBhvr>
                                        <p:cTn id="1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464550" cy="1143000"/>
          </a:xfrm>
        </p:spPr>
        <p:txBody>
          <a:bodyPr/>
          <a:lstStyle/>
          <a:p>
            <a:pPr eaLnBrk="1" hangingPunct="1"/>
            <a:r>
              <a:rPr lang="en-US">
                <a:latin typeface="Calibri" charset="0"/>
              </a:rPr>
              <a:t>What A Workshop Lesson Looks Like</a:t>
            </a:r>
          </a:p>
        </p:txBody>
      </p:sp>
      <p:sp>
        <p:nvSpPr>
          <p:cNvPr id="12290" name="Content Placeholder 2"/>
          <p:cNvSpPr>
            <a:spLocks noGrp="1"/>
          </p:cNvSpPr>
          <p:nvPr>
            <p:ph idx="1"/>
          </p:nvPr>
        </p:nvSpPr>
        <p:spPr>
          <a:xfrm>
            <a:off x="457200" y="1143000"/>
            <a:ext cx="8229600" cy="5715000"/>
          </a:xfrm>
        </p:spPr>
        <p:txBody>
          <a:bodyPr>
            <a:normAutofit fontScale="70000" lnSpcReduction="20000"/>
          </a:bodyPr>
          <a:lstStyle/>
          <a:p>
            <a:pPr eaLnBrk="1" hangingPunct="1">
              <a:defRPr/>
            </a:pPr>
            <a:r>
              <a:rPr lang="en-US" dirty="0" smtClean="0">
                <a:latin typeface="Calibri" charset="0"/>
              </a:rPr>
              <a:t>Hook/Connection</a:t>
            </a:r>
          </a:p>
          <a:p>
            <a:pPr lvl="1" eaLnBrk="1" hangingPunct="1">
              <a:defRPr/>
            </a:pPr>
            <a:r>
              <a:rPr lang="en-US" dirty="0" smtClean="0">
                <a:latin typeface="Calibri" charset="0"/>
              </a:rPr>
              <a:t>Possibly ask a question or make a statement to engage students, and definitely make a connection to what you’ve done recently </a:t>
            </a:r>
          </a:p>
          <a:p>
            <a:pPr eaLnBrk="1" hangingPunct="1">
              <a:defRPr/>
            </a:pPr>
            <a:r>
              <a:rPr lang="en-US" dirty="0" smtClean="0">
                <a:latin typeface="Calibri" charset="0"/>
              </a:rPr>
              <a:t>Demonstration </a:t>
            </a:r>
            <a:r>
              <a:rPr lang="en-US" dirty="0">
                <a:latin typeface="Calibri" charset="0"/>
              </a:rPr>
              <a:t>(“I Do”</a:t>
            </a:r>
            <a:r>
              <a:rPr lang="en-US" dirty="0" smtClean="0">
                <a:latin typeface="Calibri" charset="0"/>
              </a:rPr>
              <a:t>)</a:t>
            </a:r>
          </a:p>
          <a:p>
            <a:pPr lvl="1" eaLnBrk="1" hangingPunct="1">
              <a:defRPr/>
            </a:pPr>
            <a:r>
              <a:rPr lang="en-US" dirty="0" smtClean="0">
                <a:latin typeface="Calibri" charset="0"/>
              </a:rPr>
              <a:t>Model the </a:t>
            </a:r>
            <a:r>
              <a:rPr lang="en-US" b="1" dirty="0" smtClean="0">
                <a:latin typeface="Calibri" charset="0"/>
              </a:rPr>
              <a:t>strategy</a:t>
            </a:r>
            <a:r>
              <a:rPr lang="en-US" dirty="0" smtClean="0">
                <a:latin typeface="Calibri" charset="0"/>
              </a:rPr>
              <a:t> for the day in front of them (usually takes 5-7 minutes)</a:t>
            </a:r>
          </a:p>
          <a:p>
            <a:pPr eaLnBrk="1" hangingPunct="1">
              <a:defRPr/>
            </a:pPr>
            <a:r>
              <a:rPr lang="en-US" dirty="0" smtClean="0">
                <a:latin typeface="Calibri" charset="0"/>
              </a:rPr>
              <a:t>Active </a:t>
            </a:r>
            <a:r>
              <a:rPr lang="en-US" dirty="0">
                <a:latin typeface="Calibri" charset="0"/>
              </a:rPr>
              <a:t>Engagement (“We Do”</a:t>
            </a:r>
            <a:r>
              <a:rPr lang="en-US" dirty="0" smtClean="0">
                <a:latin typeface="Calibri" charset="0"/>
              </a:rPr>
              <a:t>)</a:t>
            </a:r>
          </a:p>
          <a:p>
            <a:pPr lvl="1" eaLnBrk="1" hangingPunct="1">
              <a:defRPr/>
            </a:pPr>
            <a:r>
              <a:rPr lang="en-US" dirty="0" smtClean="0">
                <a:latin typeface="Calibri" charset="0"/>
              </a:rPr>
              <a:t>Have students work on the strategy on their own or in partnerships for 1-2 minutes; have a few share</a:t>
            </a:r>
            <a:endParaRPr lang="en-US" dirty="0">
              <a:latin typeface="Calibri" charset="0"/>
            </a:endParaRPr>
          </a:p>
          <a:p>
            <a:pPr eaLnBrk="1" hangingPunct="1">
              <a:defRPr/>
            </a:pPr>
            <a:r>
              <a:rPr lang="en-US" dirty="0">
                <a:latin typeface="Calibri" charset="0"/>
              </a:rPr>
              <a:t>Independent Work (“You Do”</a:t>
            </a:r>
            <a:r>
              <a:rPr lang="en-US" dirty="0" smtClean="0">
                <a:latin typeface="Calibri" charset="0"/>
              </a:rPr>
              <a:t>)</a:t>
            </a:r>
          </a:p>
          <a:p>
            <a:pPr lvl="1" eaLnBrk="1" hangingPunct="1">
              <a:defRPr/>
            </a:pPr>
            <a:r>
              <a:rPr lang="en-US" dirty="0" smtClean="0">
                <a:latin typeface="Calibri" charset="0"/>
              </a:rPr>
              <a:t>Have students go back to their seats and write independently for 15-20 minutes (I usually make them write their first sentence before they go back)</a:t>
            </a:r>
          </a:p>
          <a:p>
            <a:pPr eaLnBrk="1" hangingPunct="1">
              <a:defRPr/>
            </a:pPr>
            <a:r>
              <a:rPr lang="en-US" dirty="0" smtClean="0">
                <a:latin typeface="Calibri" charset="0"/>
              </a:rPr>
              <a:t>Sharing</a:t>
            </a:r>
          </a:p>
          <a:p>
            <a:pPr lvl="1" eaLnBrk="1" hangingPunct="1">
              <a:defRPr/>
            </a:pPr>
            <a:r>
              <a:rPr lang="en-US" dirty="0" smtClean="0">
                <a:latin typeface="Calibri" charset="0"/>
              </a:rPr>
              <a:t>Have 2-3 students share </a:t>
            </a:r>
            <a:r>
              <a:rPr lang="en-US" u="sng" dirty="0" smtClean="0">
                <a:latin typeface="Calibri" charset="0"/>
              </a:rPr>
              <a:t>some</a:t>
            </a:r>
            <a:r>
              <a:rPr lang="en-US" dirty="0" smtClean="0">
                <a:latin typeface="Calibri" charset="0"/>
              </a:rPr>
              <a:t> of what they wrote for the whole class, or have students share most of what they wrote with their partners</a:t>
            </a:r>
          </a:p>
          <a:p>
            <a:pPr lvl="1" eaLnBrk="1" hangingPunct="1">
              <a:defRPr/>
            </a:pPr>
            <a:endParaRPr lang="en-US" dirty="0" smtClean="0">
              <a:latin typeface="Calibri" charset="0"/>
            </a:endParaRPr>
          </a:p>
          <a:p>
            <a:pPr lvl="1" eaLnBrk="1" hangingPunct="1">
              <a:defRPr/>
            </a:pPr>
            <a:endParaRPr lang="en-US" dirty="0" smtClean="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464550" cy="1143000"/>
          </a:xfrm>
        </p:spPr>
        <p:txBody>
          <a:bodyPr/>
          <a:lstStyle/>
          <a:p>
            <a:pPr eaLnBrk="1" hangingPunct="1"/>
            <a:endParaRPr lang="en-US">
              <a:latin typeface="Calibri" charset="0"/>
            </a:endParaRPr>
          </a:p>
        </p:txBody>
      </p:sp>
      <p:pic>
        <p:nvPicPr>
          <p:cNvPr id="27651" name="Content Placeholder 2" descr="Screen shot 2011-11-28 at 2.51.59 PM.png"/>
          <p:cNvPicPr>
            <a:picLocks noGrp="1" noChangeAspect="1"/>
          </p:cNvPicPr>
          <p:nvPr>
            <p:ph idx="1"/>
          </p:nvPr>
        </p:nvPicPr>
        <p:blipFill>
          <a:blip r:embed="rId3">
            <a:extLst>
              <a:ext uri="{28A0092B-C50C-407E-A947-70E740481C1C}">
                <a14:useLocalDpi xmlns:a14="http://schemas.microsoft.com/office/drawing/2010/main" val="0"/>
              </a:ext>
            </a:extLst>
          </a:blip>
          <a:srcRect l="-1645" r="-2" b="-2400"/>
          <a:stretch>
            <a:fillRect/>
          </a:stretch>
        </p:blipFill>
        <p:spPr>
          <a:xfrm>
            <a:off x="-150813" y="0"/>
            <a:ext cx="9294813" cy="68580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a:latin typeface="Calibri" charset="0"/>
            </a:endParaRPr>
          </a:p>
        </p:txBody>
      </p:sp>
      <p:sp>
        <p:nvSpPr>
          <p:cNvPr id="29698" name="Content Placeholder 2"/>
          <p:cNvSpPr>
            <a:spLocks noGrp="1"/>
          </p:cNvSpPr>
          <p:nvPr>
            <p:ph idx="1"/>
          </p:nvPr>
        </p:nvSpPr>
        <p:spPr/>
        <p:txBody>
          <a:bodyPr/>
          <a:lstStyle/>
          <a:p>
            <a:endParaRPr lang="en-US">
              <a:latin typeface="Calibri" charset="0"/>
            </a:endParaRPr>
          </a:p>
        </p:txBody>
      </p:sp>
      <p:pic>
        <p:nvPicPr>
          <p:cNvPr id="29699" name="Picture 3" descr="Screen shot 2011-11-28 at 2.52.0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1325"/>
            <a:ext cx="91567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3795</TotalTime>
  <Words>4547</Words>
  <Application>Microsoft Macintosh PowerPoint</Application>
  <PresentationFormat>On-screen Show (4:3)</PresentationFormat>
  <Paragraphs>351</Paragraphs>
  <Slides>45</Slides>
  <Notes>41</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Writer’s Workshop</vt:lpstr>
      <vt:lpstr>Why Workshop Model?</vt:lpstr>
      <vt:lpstr>Agenda</vt:lpstr>
      <vt:lpstr>Setting it Up For the First Time</vt:lpstr>
      <vt:lpstr>What A Workshop Lesson Looks Like</vt:lpstr>
      <vt:lpstr>What A Workshop Lesson Looks Like</vt:lpstr>
      <vt:lpstr>What A Workshop Lesson Looks Like</vt:lpstr>
      <vt:lpstr>PowerPoint Presentation</vt:lpstr>
      <vt:lpstr>PowerPoint Presentation</vt:lpstr>
      <vt:lpstr>What My Writing Workshop Units Look Like</vt:lpstr>
      <vt:lpstr>On-Demand Assessment</vt:lpstr>
      <vt:lpstr>On-Demand Assessment</vt:lpstr>
      <vt:lpstr>Potential Seed Ideas</vt:lpstr>
      <vt:lpstr>Outlining</vt:lpstr>
      <vt:lpstr>Outlining</vt:lpstr>
      <vt:lpstr>Outlining</vt:lpstr>
      <vt:lpstr>Outlining</vt:lpstr>
      <vt:lpstr>I hate Monopoly.</vt:lpstr>
      <vt:lpstr>1st Body Paragraph &amp; Topic Sentence  </vt:lpstr>
      <vt:lpstr>For example, one study shows that “every 7 minutes a child is bullied.” </vt:lpstr>
      <vt:lpstr>A Story Without a Conflict</vt:lpstr>
      <vt:lpstr>PowerPoint Presentation</vt:lpstr>
      <vt:lpstr>Let’s Expand This</vt:lpstr>
      <vt:lpstr>Let’s Expand This</vt:lpstr>
      <vt:lpstr>Let’s Expand This</vt:lpstr>
      <vt:lpstr>Let’s Expand This</vt:lpstr>
      <vt:lpstr>Let’s Expand This</vt:lpstr>
      <vt:lpstr>Expand This On Your Own</vt:lpstr>
      <vt:lpstr>Revision</vt:lpstr>
      <vt:lpstr>Revision</vt:lpstr>
      <vt:lpstr>Revision</vt:lpstr>
      <vt:lpstr>Peer-Editing</vt:lpstr>
      <vt:lpstr>PowerPoint Presentation</vt:lpstr>
      <vt:lpstr>PowerPoint Presentation</vt:lpstr>
      <vt:lpstr>PowerPoint Presentation</vt:lpstr>
      <vt:lpstr>Publishing</vt:lpstr>
      <vt:lpstr>Themes That Have Worked Well For Me</vt:lpstr>
      <vt:lpstr>What It Really Looks Like</vt:lpstr>
      <vt:lpstr>Conferencing</vt:lpstr>
      <vt:lpstr>Excel and Google Docs are your best friends </vt:lpstr>
      <vt:lpstr>Conferencing</vt:lpstr>
      <vt:lpstr>Homework/Journaling</vt:lpstr>
      <vt:lpstr>Homework/Journaling</vt:lpstr>
      <vt:lpstr>Environment</vt:lpstr>
      <vt:lpstr>Final Thoughts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Chapman</dc:creator>
  <cp:lastModifiedBy>Corey Chapman</cp:lastModifiedBy>
  <cp:revision>107</cp:revision>
  <dcterms:created xsi:type="dcterms:W3CDTF">2011-11-20T19:19:00Z</dcterms:created>
  <dcterms:modified xsi:type="dcterms:W3CDTF">2014-01-22T20:08:11Z</dcterms:modified>
</cp:coreProperties>
</file>